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530" r:id="rId2"/>
    <p:sldId id="772" r:id="rId3"/>
    <p:sldId id="779" r:id="rId4"/>
    <p:sldId id="783" r:id="rId5"/>
    <p:sldId id="790" r:id="rId6"/>
    <p:sldId id="313" r:id="rId7"/>
    <p:sldId id="343" r:id="rId8"/>
    <p:sldId id="444" r:id="rId9"/>
    <p:sldId id="445" r:id="rId10"/>
    <p:sldId id="447" r:id="rId11"/>
    <p:sldId id="774" r:id="rId12"/>
    <p:sldId id="781" r:id="rId13"/>
    <p:sldId id="780" r:id="rId14"/>
    <p:sldId id="777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7"/>
    <p:restoredTop sz="93958"/>
  </p:normalViewPr>
  <p:slideViewPr>
    <p:cSldViewPr>
      <p:cViewPr varScale="1">
        <p:scale>
          <a:sx n="70" d="100"/>
          <a:sy n="70" d="100"/>
        </p:scale>
        <p:origin x="15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843"/>
    </p:cViewPr>
  </p:sorterViewPr>
  <p:notesViewPr>
    <p:cSldViewPr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DB41E16B-20A2-ED42-BC06-AFC3F20626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18C18283-C8E0-6B48-9DBA-8F4C58919A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0296C-BEA2-A644-AA24-53A6850347DD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7123B06D-A133-DB41-9057-3356044E06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0A64DC22-8B15-234B-A898-14F271A83A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DE186-5CFA-DC48-BBB1-C2E4987D77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621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7F67C-481E-453C-B1E3-2B2B8C038AEF}" type="datetimeFigureOut">
              <a:rPr lang="fr-FR" smtClean="0"/>
              <a:pPr/>
              <a:t>20/10/2022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D7B53-AA0D-4F40-AB9F-C8F2F797B4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032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042F2-8ED9-4732-B0B1-F5DE3F280730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193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23B4-DD31-DF44-81FF-0E1CB0DE12D0}" type="datetime1">
              <a:rPr lang="fr-FR" smtClean="0"/>
              <a:t>20/10/2022</a:t>
            </a:fld>
            <a:endParaRPr lang="fr-BE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assogega@gmail.com</a:t>
            </a:r>
            <a:br>
              <a:rPr lang="fr-BE"/>
            </a:br>
            <a:r>
              <a:rPr lang="fr-BE"/>
              <a:t>http://www.asso-gega.org </a:t>
            </a:r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18987-96F3-4E49-B1A9-F2F12D6BC1BC}" type="datetime1">
              <a:rPr lang="fr-FR" smtClean="0"/>
              <a:t>20/10/2022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assogega@gmail.com</a:t>
            </a:r>
            <a:br>
              <a:rPr lang="fr-BE"/>
            </a:br>
            <a:r>
              <a:rPr lang="fr-BE"/>
              <a:t>http://www.asso-gega.org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9ACB7-55A1-C948-BDF3-35BADF2ED831}" type="datetime1">
              <a:rPr lang="fr-FR" smtClean="0"/>
              <a:t>20/10/2022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assogega@gmail.com</a:t>
            </a:r>
            <a:br>
              <a:rPr lang="fr-BE"/>
            </a:br>
            <a:r>
              <a:rPr lang="fr-BE"/>
              <a:t>http://www.asso-gega.org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AE49-209A-D248-833F-18F871A05C16}" type="datetime1">
              <a:rPr lang="fr-FR" smtClean="0"/>
              <a:t>20/10/2022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assogega@gmail.com</a:t>
            </a:r>
            <a:br>
              <a:rPr lang="fr-BE"/>
            </a:br>
            <a:r>
              <a:rPr lang="fr-BE"/>
              <a:t>http://www.asso-gega.org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652E-7C50-B441-A130-07CE8F0B4E93}" type="datetime1">
              <a:rPr lang="fr-FR" smtClean="0"/>
              <a:t>20/10/2022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assogega@gmail.com</a:t>
            </a:r>
            <a:br>
              <a:rPr lang="fr-BE"/>
            </a:br>
            <a:r>
              <a:rPr lang="fr-BE"/>
              <a:t>http://www.asso-gega.org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E0F0-D6C9-6044-9A38-FF8CEC0D4DAB}" type="datetime1">
              <a:rPr lang="fr-FR" smtClean="0"/>
              <a:t>20/10/2022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assogega@gmail.com</a:t>
            </a:r>
            <a:br>
              <a:rPr lang="fr-BE"/>
            </a:br>
            <a:r>
              <a:rPr lang="fr-BE"/>
              <a:t>http://www.asso-gega.org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D892-237C-C346-99C9-6DB18B6B00D4}" type="datetime1">
              <a:rPr lang="fr-FR" smtClean="0"/>
              <a:t>20/10/2022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assogega@gmail.com</a:t>
            </a:r>
            <a:br>
              <a:rPr lang="fr-BE"/>
            </a:br>
            <a:r>
              <a:rPr lang="fr-BE"/>
              <a:t>http://www.asso-gega.org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B999-6456-5341-94C0-F85B0C32D176}" type="datetime1">
              <a:rPr lang="fr-FR" smtClean="0"/>
              <a:t>20/10/2022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assogega@gmail.com</a:t>
            </a:r>
            <a:br>
              <a:rPr lang="fr-BE"/>
            </a:br>
            <a:r>
              <a:rPr lang="fr-BE"/>
              <a:t>http://www.asso-gega.org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4D07-42F4-4145-B02D-75A1726FB1A3}" type="datetime1">
              <a:rPr lang="fr-FR" smtClean="0"/>
              <a:t>20/10/2022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assogega@gmail.com</a:t>
            </a:r>
            <a:br>
              <a:rPr lang="fr-BE"/>
            </a:br>
            <a:r>
              <a:rPr lang="fr-BE"/>
              <a:t>http://www.asso-gega.org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B5BD-5266-444C-9173-44A41B506AE1}" type="datetime1">
              <a:rPr lang="fr-FR" smtClean="0"/>
              <a:t>20/10/2022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assogega@gmail.com</a:t>
            </a:r>
            <a:br>
              <a:rPr lang="fr-BE"/>
            </a:br>
            <a:r>
              <a:rPr lang="fr-BE"/>
              <a:t>http://www.asso-gega.org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5040-9995-424A-890D-E27146895E4D}" type="datetime1">
              <a:rPr lang="fr-FR" smtClean="0"/>
              <a:t>20/10/2022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assogega@gmail.com</a:t>
            </a:r>
            <a:br>
              <a:rPr lang="fr-BE"/>
            </a:br>
            <a:r>
              <a:rPr lang="fr-BE"/>
              <a:t>http://www.asso-gega.org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09E556-DC6E-EF47-BBB9-53E07D8D56BF}" type="datetime1">
              <a:rPr lang="fr-FR" smtClean="0"/>
              <a:t>20/10/2022</a:t>
            </a:fld>
            <a:endParaRPr lang="fr-BE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fr-BE"/>
              <a:t>assogega@gmail.com</a:t>
            </a:r>
            <a:br>
              <a:rPr lang="fr-BE"/>
            </a:br>
            <a:r>
              <a:rPr lang="fr-BE"/>
              <a:t>http://www.asso-gega.org 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so-gega.org/" TargetMode="External"/><Relationship Id="rId2" Type="http://schemas.openxmlformats.org/officeDocument/2006/relationships/hyperlink" Target="mailto:assogega@gmail.com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asso-geg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so-gega.org/" TargetMode="External"/><Relationship Id="rId2" Type="http://schemas.openxmlformats.org/officeDocument/2006/relationships/hyperlink" Target="mailto:assogega@gmail.co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assogega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so-gega.org/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al.uca.fr/hal-03283257" TargetMode="External"/><Relationship Id="rId2" Type="http://schemas.openxmlformats.org/officeDocument/2006/relationships/hyperlink" Target="https://hal.uca.fr/hal-03283227v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ra01.safelinks.protection.outlook.com/?url=https://tsafr.wordpress.com/&amp;data=04|01|c.chanal@perinatalite-occitanie.fr|3e8c5084dda04e0baea208d8d1bb864f|cab5c5ffe28341aebf0f87831f01d0f4|0|0|637489950645939155|Unknown|TWFpbGZsb3d8eyJWIjoiMC4wLjAwMDAiLCJQIjoiV2luMzIiLCJBTiI6Ik1haWwiLCJXVCI6Mn0%3D|1000&amp;sdata=VJLSJw3XJUHf4dLGYoTmVzomf1EW53t8QUcXdSmmB/A%3D&amp;reserved=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080F1DE-215B-FF48-9A77-09EE057D3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6048672"/>
          </a:xfrm>
        </p:spPr>
        <p:txBody>
          <a:bodyPr>
            <a:noAutofit/>
          </a:bodyPr>
          <a:lstStyle/>
          <a:p>
            <a:pPr marL="449580"/>
            <a:r>
              <a:rPr lang="fr-FR" sz="3200" b="1" dirty="0"/>
              <a:t>51</a:t>
            </a:r>
            <a:r>
              <a:rPr lang="fr-FR" sz="3200" b="1" baseline="30000" dirty="0"/>
              <a:t>e</a:t>
            </a:r>
            <a:r>
              <a:rPr lang="fr-FR" sz="3200" b="1" dirty="0"/>
              <a:t> journées de la SFMP 	</a:t>
            </a:r>
            <a:br>
              <a:rPr lang="fr-FR" sz="3200" b="1" dirty="0"/>
            </a:br>
            <a:r>
              <a:rPr lang="fr-FR" sz="3200" b="1" dirty="0"/>
              <a:t>			Lille, 13 Octobre 2022 </a:t>
            </a:r>
            <a:br>
              <a:rPr lang="fr-FR" sz="3200" b="1" dirty="0"/>
            </a:br>
            <a:r>
              <a:rPr lang="fr-FR" sz="3200" b="1" dirty="0"/>
              <a:t/>
            </a:r>
            <a:br>
              <a:rPr lang="fr-FR" sz="3200" b="1" dirty="0"/>
            </a:br>
            <a:r>
              <a:rPr lang="fr-FR" sz="3200" b="1" dirty="0"/>
              <a:t/>
            </a:r>
            <a:br>
              <a:rPr lang="fr-FR" sz="3200" b="1" dirty="0"/>
            </a:br>
            <a:r>
              <a:rPr lang="fr-FR" sz="3200" b="1" dirty="0"/>
              <a:t>Session du GEGA : 17h30-19h		</a:t>
            </a:r>
            <a:br>
              <a:rPr lang="fr-FR" sz="3200" b="1" dirty="0"/>
            </a:br>
            <a:r>
              <a:rPr lang="fr-FR" sz="3200" b="1" dirty="0"/>
              <a:t>		Périnatalité et addiction</a:t>
            </a:r>
            <a:r>
              <a:rPr lang="fr-FR" sz="2800" b="1" dirty="0"/>
              <a:t/>
            </a:r>
            <a:br>
              <a:rPr lang="fr-FR" sz="2800" b="1" dirty="0"/>
            </a:b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>	</a:t>
            </a:r>
            <a:r>
              <a:rPr lang="fr-FR" sz="4400" dirty="0"/>
              <a:t/>
            </a:r>
            <a:br>
              <a:rPr lang="fr-FR" sz="4400" dirty="0"/>
            </a:br>
            <a:r>
              <a:rPr lang="fr-FR" sz="1800" b="1" dirty="0">
                <a:solidFill>
                  <a:srgbClr val="9966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 GEGA : historique et actualités </a:t>
            </a:r>
            <a:br>
              <a:rPr lang="fr-FR" sz="1800" b="1" dirty="0">
                <a:solidFill>
                  <a:srgbClr val="9966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r-FR" sz="1800" b="1" dirty="0">
                <a:solidFill>
                  <a:srgbClr val="9966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Corinne CHANAL, présidente</a:t>
            </a:r>
            <a:br>
              <a:rPr lang="fr-FR" sz="1800" b="1" dirty="0">
                <a:solidFill>
                  <a:srgbClr val="9966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>
                <a:hlinkClick r:id="rId2"/>
              </a:rPr>
              <a:t>assogega@gmail.com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>http://</a:t>
            </a:r>
            <a:r>
              <a:rPr lang="fr-FR" sz="1800" dirty="0" err="1"/>
              <a:t>www.asso-gega.org</a:t>
            </a:r>
            <a:r>
              <a:rPr lang="fr-FR" sz="900" dirty="0"/>
              <a:t> </a:t>
            </a:r>
            <a:endParaRPr lang="fr-FR" sz="4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93AC15B-99D9-A447-AE9F-7D78BE3B9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264" y="515061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073" name="Image 2" descr="Asso Gega">
            <a:hlinkClick r:id="rId3"/>
            <a:extLst>
              <a:ext uri="{FF2B5EF4-FFF2-40B4-BE49-F238E27FC236}">
                <a16:creationId xmlns:a16="http://schemas.microsoft.com/office/drawing/2014/main" xmlns="" id="{25B9FA43-2B2B-F747-8CEB-C9FD7C5D1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67031"/>
            <a:ext cx="2580333" cy="148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C60DCB3-7F9A-7F43-9D5A-DB75EE558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264" y="670001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xmlns="" id="{A7C5030B-D95C-7841-BDEE-7B3D4528C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94224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A8655B7-BFC4-D24C-9217-83B53EAFF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fr-FR" sz="4000" dirty="0"/>
              <a:t>Cannabis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F84591B-B327-864F-BEC1-0116B4722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484784"/>
            <a:ext cx="8024439" cy="4752528"/>
          </a:xfrm>
        </p:spPr>
        <p:txBody>
          <a:bodyPr>
            <a:normAutofit fontScale="77500" lnSpcReduction="20000"/>
          </a:bodyPr>
          <a:lstStyle/>
          <a:p>
            <a:r>
              <a:rPr lang="fr-FR" b="1" u="sng" dirty="0"/>
              <a:t>Consommation dans l’année précédent la grossesse</a:t>
            </a:r>
          </a:p>
          <a:p>
            <a:pPr marL="0" indent="0">
              <a:buNone/>
            </a:pPr>
            <a:endParaRPr lang="fr-FR" b="1" u="sng" dirty="0"/>
          </a:p>
          <a:p>
            <a:r>
              <a:rPr lang="fr-FR" dirty="0"/>
              <a:t>Est-ce que vous avez déjà fumé du cannabis ?</a:t>
            </a:r>
          </a:p>
          <a:p>
            <a:r>
              <a:rPr lang="fr-FR" dirty="0"/>
              <a:t>Si combien ? Tous les jours ? Au mois 1 fois par semaine ? Au moins 1 fois par mois ?</a:t>
            </a:r>
          </a:p>
          <a:p>
            <a:r>
              <a:rPr lang="fr-FR" dirty="0"/>
              <a:t>Ça vous coute combien par semaine ?</a:t>
            </a:r>
          </a:p>
          <a:p>
            <a:r>
              <a:rPr lang="fr-FR" dirty="0"/>
              <a:t>Avez-vous déjà fumé du cannabis avant midi ? </a:t>
            </a:r>
          </a:p>
          <a:p>
            <a:endParaRPr lang="fr-FR" dirty="0"/>
          </a:p>
          <a:p>
            <a:r>
              <a:rPr lang="fr-FR" dirty="0"/>
              <a:t>Depuis quand savez-vous que vous êtes enceinte ?</a:t>
            </a:r>
          </a:p>
          <a:p>
            <a:endParaRPr lang="fr-FR" dirty="0"/>
          </a:p>
          <a:p>
            <a:r>
              <a:rPr lang="fr-FR" dirty="0"/>
              <a:t>Et depuis la grossesse, comment a évolué votre consommation ? </a:t>
            </a:r>
            <a:r>
              <a:rPr lang="fr-FR" dirty="0">
                <a:solidFill>
                  <a:srgbClr val="414141"/>
                </a:solidFill>
                <a:cs typeface="Calibri"/>
              </a:rPr>
              <a:t>Augmenté? Diminué ? ………………………………………………………………………………………</a:t>
            </a:r>
            <a:endParaRPr lang="fr-FR" dirty="0"/>
          </a:p>
          <a:p>
            <a:endParaRPr lang="fr-FR" dirty="0"/>
          </a:p>
          <a:p>
            <a:r>
              <a:rPr lang="fr-FR" dirty="0"/>
              <a:t>Si consommation poursuivie pendant la grossesse proposer une aide par un addictologue, tabacologue.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0D42CB8B-0F83-F64F-BA16-A05067195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assogega@gmail.com</a:t>
            </a:r>
            <a:br>
              <a:rPr lang="fr-BE"/>
            </a:br>
            <a:r>
              <a:rPr lang="fr-BE"/>
              <a:t>http://www.asso-gega.org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E054BB2E-7FC2-204D-96CB-4B336ACDD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84772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8EF5B77-B95F-F24A-BCD2-795BC95A9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19" y="940291"/>
            <a:ext cx="4392613" cy="5595938"/>
          </a:xfrm>
        </p:spPr>
        <p:txBody>
          <a:bodyPr>
            <a:normAutofit/>
          </a:bodyPr>
          <a:lstStyle/>
          <a:p>
            <a:pPr lvl="0"/>
            <a:r>
              <a:rPr lang="fr-FR" sz="2800" b="1" dirty="0">
                <a:solidFill>
                  <a:srgbClr val="FF0000"/>
                </a:solidFill>
              </a:rPr>
              <a:t>DIU périnatalité et addictions</a:t>
            </a:r>
            <a:r>
              <a:rPr lang="fr-FR" altLang="fr-FR" sz="2000" dirty="0"/>
              <a:t/>
            </a:r>
            <a:br>
              <a:rPr lang="fr-FR" altLang="fr-FR" sz="2000" dirty="0"/>
            </a:br>
            <a:r>
              <a:rPr lang="fr-FR" sz="1800" dirty="0"/>
              <a:t>Equipe pédagogique issue du GEGA 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1800" dirty="0"/>
              <a:t>DU depuis 2008, DIU depuis 2012</a:t>
            </a:r>
            <a:br>
              <a:rPr lang="fr-FR" sz="1800" dirty="0"/>
            </a:br>
            <a:r>
              <a:rPr lang="fr-FR" sz="1800" dirty="0"/>
              <a:t>257 professionnels de toute la France formés</a:t>
            </a:r>
            <a:br>
              <a:rPr lang="fr-FR" sz="1800" dirty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050" dirty="0"/>
              <a:t/>
            </a:r>
            <a:br>
              <a:rPr lang="fr-FR" sz="1050" dirty="0"/>
            </a:br>
            <a:r>
              <a:rPr lang="fr-FR" altLang="fr-FR" sz="2000" dirty="0"/>
              <a:t>- 2x5 jours en présentiel</a:t>
            </a:r>
            <a:r>
              <a:rPr lang="fr-FR" sz="1050" dirty="0"/>
              <a:t>	</a:t>
            </a:r>
            <a:br>
              <a:rPr lang="fr-FR" sz="1050" dirty="0"/>
            </a:br>
            <a:r>
              <a:rPr lang="fr-FR" sz="1050" dirty="0"/>
              <a:t>	</a:t>
            </a:r>
            <a:r>
              <a:rPr lang="fr-FR" altLang="fr-FR" sz="2800" dirty="0">
                <a:solidFill>
                  <a:srgbClr val="FF0000"/>
                </a:solidFill>
              </a:rPr>
              <a:t>Paris - Montpellier</a:t>
            </a:r>
            <a:r>
              <a:rPr lang="fr-FR" altLang="fr-FR" sz="2000" dirty="0"/>
              <a:t/>
            </a:r>
            <a:br>
              <a:rPr lang="fr-FR" altLang="fr-FR" sz="2000" dirty="0"/>
            </a:br>
            <a:r>
              <a:rPr lang="fr-FR" altLang="fr-FR" sz="2000" dirty="0"/>
              <a:t>- 2 journées en </a:t>
            </a:r>
            <a:r>
              <a:rPr lang="fr-FR" altLang="fr-FR" sz="2000" dirty="0" err="1"/>
              <a:t>visio</a:t>
            </a:r>
            <a:r>
              <a:rPr lang="fr-FR" altLang="fr-FR" sz="2000" dirty="0"/>
              <a:t/>
            </a:r>
            <a:br>
              <a:rPr lang="fr-FR" altLang="fr-FR" sz="2000" dirty="0"/>
            </a:br>
            <a:r>
              <a:rPr lang="fr-FR" altLang="fr-FR" sz="2000" dirty="0"/>
              <a:t>- 1 mémoire 20-30 pages</a:t>
            </a:r>
            <a:br>
              <a:rPr lang="fr-FR" altLang="fr-FR" sz="2000" dirty="0"/>
            </a:br>
            <a:r>
              <a:rPr lang="fr-FR" altLang="fr-FR" sz="2000" dirty="0"/>
              <a:t>- 2 jours de présence aux soutenances</a:t>
            </a:r>
            <a:br>
              <a:rPr lang="fr-FR" altLang="fr-FR" sz="2000" dirty="0"/>
            </a:br>
            <a:r>
              <a:rPr lang="fr-FR" altLang="fr-FR" sz="2000" dirty="0"/>
              <a:t>- Stage 12h minimum</a:t>
            </a:r>
            <a:br>
              <a:rPr lang="fr-FR" altLang="fr-FR" sz="2000" dirty="0"/>
            </a:br>
            <a:r>
              <a:rPr lang="fr-FR" altLang="fr-FR" sz="2800" dirty="0"/>
              <a:t/>
            </a:r>
            <a:br>
              <a:rPr lang="fr-FR" altLang="fr-FR" sz="2800" dirty="0"/>
            </a:br>
            <a:r>
              <a:rPr lang="fr-FR" altLang="fr-FR" sz="2000" dirty="0">
                <a:solidFill>
                  <a:srgbClr val="FF0000"/>
                </a:solidFill>
              </a:rPr>
              <a:t>Université pilote : Paris Saclay</a:t>
            </a:r>
            <a:br>
              <a:rPr lang="fr-FR" altLang="fr-FR" sz="2000" dirty="0">
                <a:solidFill>
                  <a:srgbClr val="FF0000"/>
                </a:solidFill>
              </a:rPr>
            </a:br>
            <a:r>
              <a:rPr lang="fr-FR" altLang="fr-FR" sz="2000" dirty="0">
                <a:solidFill>
                  <a:srgbClr val="FF0000"/>
                </a:solidFill>
              </a:rPr>
              <a:t>	Tel : 0145596978</a:t>
            </a:r>
            <a:br>
              <a:rPr lang="fr-FR" altLang="fr-FR" sz="2000" dirty="0">
                <a:solidFill>
                  <a:srgbClr val="FF0000"/>
                </a:solidFill>
              </a:rPr>
            </a:br>
            <a:r>
              <a:rPr lang="fr-FR" altLang="fr-FR" sz="2000" dirty="0" err="1">
                <a:solidFill>
                  <a:srgbClr val="FF0000"/>
                </a:solidFill>
              </a:rPr>
              <a:t>secretariat.addictologie.pbr@aphp.fr</a:t>
            </a:r>
            <a:r>
              <a:rPr lang="fr-FR" altLang="fr-FR" sz="2000" dirty="0"/>
              <a:t/>
            </a:r>
            <a:br>
              <a:rPr lang="fr-FR" altLang="fr-FR" sz="2000" dirty="0"/>
            </a:br>
            <a:endParaRPr lang="fr-FR" sz="2325" dirty="0"/>
          </a:p>
        </p:txBody>
      </p:sp>
      <p:pic>
        <p:nvPicPr>
          <p:cNvPr id="142340" name="Image 4" descr="Asso Gega">
            <a:hlinkClick r:id="rId2"/>
            <a:extLst>
              <a:ext uri="{FF2B5EF4-FFF2-40B4-BE49-F238E27FC236}">
                <a16:creationId xmlns:a16="http://schemas.microsoft.com/office/drawing/2014/main" xmlns="" id="{B01602B2-7725-0C4C-8797-63D208678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88913"/>
            <a:ext cx="1243012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xmlns="" id="{27F09536-5BEF-2A4C-9A0D-40A26DB6C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32" y="298653"/>
            <a:ext cx="4616269" cy="653260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42584A6-D687-EF4F-8B0A-3C82934B0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704088"/>
            <a:ext cx="7499176" cy="996720"/>
          </a:xfrm>
        </p:spPr>
        <p:txBody>
          <a:bodyPr>
            <a:normAutofit/>
          </a:bodyPr>
          <a:lstStyle/>
          <a:p>
            <a:r>
              <a:rPr lang="fr-FR" sz="4400" dirty="0"/>
              <a:t>Projets 2023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315DAFA-829A-0543-9D80-CAE8CF11D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7659"/>
            <a:ext cx="8229600" cy="4263752"/>
          </a:xfrm>
        </p:spPr>
        <p:txBody>
          <a:bodyPr>
            <a:normAutofit fontScale="92500" lnSpcReduction="20000"/>
          </a:bodyPr>
          <a:lstStyle/>
          <a:p>
            <a:r>
              <a:rPr lang="fr-FR" sz="2400" b="1" dirty="0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27 mars : session GEGA en </a:t>
            </a:r>
            <a:r>
              <a:rPr lang="fr-FR" sz="2400" b="1" dirty="0" err="1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visio</a:t>
            </a:r>
            <a:r>
              <a:rPr lang="fr-FR" sz="2400" b="1" dirty="0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13h-15h</a:t>
            </a:r>
          </a:p>
          <a:p>
            <a:pPr lvl="1"/>
            <a:r>
              <a:rPr lang="fr-FR" sz="2300" dirty="0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Etat des lieux de l’utilisation de l’</a:t>
            </a:r>
            <a:r>
              <a:rPr lang="fr-FR" sz="2300" dirty="0" err="1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autoquestionnaire</a:t>
            </a:r>
            <a:r>
              <a:rPr lang="fr-FR" sz="2300" dirty="0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vulnérabilités/addiction</a:t>
            </a:r>
          </a:p>
          <a:p>
            <a:pPr lvl="1"/>
            <a:r>
              <a:rPr lang="fr-FR" sz="2300" dirty="0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Présentation d’expériences sur les territoires</a:t>
            </a:r>
          </a:p>
          <a:p>
            <a:pPr lvl="1"/>
            <a:r>
              <a:rPr lang="fr-FR" sz="2300" dirty="0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Discussion</a:t>
            </a:r>
          </a:p>
          <a:p>
            <a:pPr lvl="1"/>
            <a:endParaRPr lang="fr-FR" dirty="0"/>
          </a:p>
          <a:p>
            <a:r>
              <a:rPr lang="fr-FR" sz="2300" b="1" dirty="0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Groupe de travail « </a:t>
            </a:r>
            <a:r>
              <a:rPr lang="fr-FR" sz="2300" b="1" dirty="0" err="1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autoquestionnaire</a:t>
            </a:r>
            <a:r>
              <a:rPr lang="fr-FR" sz="2300" b="1" dirty="0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vulnérabilités/addiction »</a:t>
            </a:r>
          </a:p>
          <a:p>
            <a:pPr lvl="1"/>
            <a:r>
              <a:rPr lang="fr-FR" sz="2300" dirty="0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Révision du contenu</a:t>
            </a:r>
          </a:p>
          <a:p>
            <a:pPr lvl="1"/>
            <a:r>
              <a:rPr lang="fr-FR" sz="2300" dirty="0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Rédaction d’un guide de lecture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sz="2300" b="1" dirty="0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12 Juin : journée en présentiel à Paris </a:t>
            </a:r>
          </a:p>
          <a:p>
            <a:endParaRPr lang="fr-FR" sz="2300" b="1" dirty="0">
              <a:solidFill>
                <a:srgbClr val="996633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2300" b="1" dirty="0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Octobre 2023 : session GEGA, 52</a:t>
            </a:r>
            <a:r>
              <a:rPr lang="fr-FR" sz="2300" b="1" baseline="30000" dirty="0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fr-FR" sz="2300" b="1" dirty="0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journées de la SFMP, Lyon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5B244E4A-536A-6C43-A929-35F236E24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assogega@gmail.com</a:t>
            </a:r>
            <a:br>
              <a:rPr lang="fr-BE"/>
            </a:br>
            <a:r>
              <a:rPr lang="fr-BE"/>
              <a:t>http://www.asso-gega.org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A90F268F-3549-1543-87A3-ED9FC3261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047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8912719-7C02-294D-8ABE-E2EC1034A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fr-FR" sz="39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 vous souhaitez :</a:t>
            </a:r>
          </a:p>
          <a:p>
            <a:pPr>
              <a:buFontTx/>
              <a:buChar char="-"/>
            </a:pPr>
            <a:r>
              <a:rPr lang="fr-FR" sz="2800" dirty="0">
                <a:solidFill>
                  <a:srgbClr val="9966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recevoir nos informations </a:t>
            </a:r>
          </a:p>
          <a:p>
            <a:pPr>
              <a:buFontTx/>
              <a:buChar char="-"/>
            </a:pPr>
            <a:r>
              <a:rPr lang="fr-FR" sz="2800" dirty="0">
                <a:solidFill>
                  <a:srgbClr val="9966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les liens de connexion pour nos sessions</a:t>
            </a:r>
          </a:p>
          <a:p>
            <a:pPr>
              <a:buFontTx/>
              <a:buChar char="-"/>
            </a:pPr>
            <a:r>
              <a:rPr lang="fr-FR" sz="2800" dirty="0">
                <a:solidFill>
                  <a:srgbClr val="9966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Participer aux groupes de travail </a:t>
            </a:r>
          </a:p>
          <a:p>
            <a:pPr>
              <a:buFontTx/>
              <a:buChar char="-"/>
            </a:pPr>
            <a:r>
              <a:rPr lang="fr-FR" sz="2800" b="1" dirty="0">
                <a:solidFill>
                  <a:srgbClr val="9966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envoyez-nous un mail</a:t>
            </a:r>
          </a:p>
          <a:p>
            <a:pPr marL="0" indent="0" algn="ctr">
              <a:buNone/>
            </a:pPr>
            <a:r>
              <a:rPr lang="fr-FR" sz="2800" b="1" u="sng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assogega@gmail.com</a:t>
            </a:r>
            <a:endParaRPr lang="fr-FR" sz="2800" b="1" u="sng" dirty="0">
              <a:solidFill>
                <a:srgbClr val="C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fr-FR" sz="2800" b="1" u="sng" dirty="0">
              <a:solidFill>
                <a:srgbClr val="C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fr-FR" sz="2800" dirty="0">
                <a:solidFill>
                  <a:srgbClr val="996633"/>
                </a:solidFill>
                <a:latin typeface="Times New Roman" panose="02020603050405020304" pitchFamily="18" charset="0"/>
              </a:rPr>
              <a:t>Ou contactez nous via le site</a:t>
            </a:r>
          </a:p>
          <a:p>
            <a:pPr marL="0" indent="0" algn="ctr">
              <a:buNone/>
            </a:pPr>
            <a:r>
              <a:rPr lang="fr-FR" sz="2800" b="1" u="sng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http://www.asso-gega.org</a:t>
            </a:r>
            <a:endParaRPr lang="fr-FR" sz="2800" b="1" u="sng" dirty="0">
              <a:solidFill>
                <a:srgbClr val="C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B97EECA4-8D2A-6F43-A62F-C8BC2413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assogega@gmail.com</a:t>
            </a:r>
            <a:br>
              <a:rPr lang="fr-BE"/>
            </a:br>
            <a:r>
              <a:rPr lang="fr-BE"/>
              <a:t>http://www.asso-gega.org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F4D84F93-DD30-824C-8156-3FD808A3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37120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7EB3755-6EC3-AD42-A256-B79D5E647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449580" algn="ctr"/>
            <a:r>
              <a:rPr lang="fr-FR" sz="2700" b="1" dirty="0"/>
              <a:t>SESSION GEGA DU JEUDI 13 OCTOBRE 2022</a:t>
            </a:r>
            <a:br>
              <a:rPr lang="fr-FR" sz="2700" b="1" dirty="0"/>
            </a:br>
            <a:r>
              <a:rPr lang="fr-FR" sz="2700" b="1" dirty="0"/>
              <a:t>17H30 – 19H</a:t>
            </a:r>
            <a:r>
              <a:rPr lang="fr-F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fr-F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2907953-8AAC-1B4B-88A0-511678E3E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/>
          </a:bodyPr>
          <a:lstStyle/>
          <a:p>
            <a:pPr marL="175260" indent="0">
              <a:buNone/>
            </a:pPr>
            <a:r>
              <a:rPr lang="fr-FR" sz="1800" b="1" dirty="0">
                <a:solidFill>
                  <a:srgbClr val="9966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/>
            <a:r>
              <a:rPr lang="fr-FR" sz="2000" b="1" dirty="0">
                <a:solidFill>
                  <a:srgbClr val="9966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 GEGA : historique et actualités </a:t>
            </a:r>
          </a:p>
          <a:p>
            <a:pPr marL="175260" indent="0">
              <a:buNone/>
            </a:pPr>
            <a:r>
              <a:rPr lang="fr-FR" sz="2000" b="1" dirty="0">
                <a:solidFill>
                  <a:srgbClr val="9966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Corinne CHANAL, présidente</a:t>
            </a:r>
          </a:p>
          <a:p>
            <a:pPr marL="175260" indent="0">
              <a:buNone/>
            </a:pPr>
            <a:endParaRPr lang="fr-FR" sz="2000" b="1" dirty="0">
              <a:solidFill>
                <a:srgbClr val="9966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49580"/>
            <a:r>
              <a:rPr lang="fr-FR" sz="2000" b="1" dirty="0">
                <a:solidFill>
                  <a:srgbClr val="9966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Comment améliorer l’adhésion au suivi des nourrissons en cas d’addiction parentale ?</a:t>
            </a: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000" b="1" dirty="0">
                <a:solidFill>
                  <a:srgbClr val="9966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fr-FR" sz="2000" b="1" dirty="0" err="1">
                <a:solidFill>
                  <a:srgbClr val="9966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Gaelle</a:t>
            </a:r>
            <a:r>
              <a:rPr lang="fr-FR" sz="2000" b="1" dirty="0">
                <a:solidFill>
                  <a:srgbClr val="9966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PINTO-CARDOSO, pédiatre </a:t>
            </a:r>
            <a:r>
              <a:rPr lang="fr-FR" sz="2000" b="1" dirty="0" err="1">
                <a:solidFill>
                  <a:srgbClr val="9966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néonatologue</a:t>
            </a:r>
            <a:r>
              <a:rPr lang="fr-FR" sz="2000" b="1" dirty="0">
                <a:solidFill>
                  <a:srgbClr val="9966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CHU Rouen</a:t>
            </a: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fr-FR" sz="2000" b="1" dirty="0">
                <a:solidFill>
                  <a:srgbClr val="9966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Prise en compte des femmes avec addictions dans une maternité ; les effets d’une « cellule addiction » et de l’utilisation d’un </a:t>
            </a:r>
            <a:r>
              <a:rPr lang="fr-FR" sz="2000" b="1" dirty="0" err="1">
                <a:solidFill>
                  <a:srgbClr val="9966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autoquestionnaire</a:t>
            </a:r>
            <a:r>
              <a:rPr lang="fr-FR" sz="2000" b="1" dirty="0">
                <a:solidFill>
                  <a:srgbClr val="9966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fr-FR" sz="2000" b="1" dirty="0">
                <a:solidFill>
                  <a:srgbClr val="9966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Séverine LE ROUX, puéricultrice et Céline LEROY, sage-femme</a:t>
            </a: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fr-FR" sz="2000" b="1" dirty="0">
                <a:solidFill>
                  <a:srgbClr val="9966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Cellule addictions, Maternité du CH de St Quentin.</a:t>
            </a: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5327682E-246A-3C49-A6DB-025288A44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assogega@gmail.com</a:t>
            </a:r>
            <a:br>
              <a:rPr lang="fr-BE"/>
            </a:br>
            <a:r>
              <a:rPr lang="fr-BE"/>
              <a:t>http://www.asso-gega.org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9E2853E6-5220-984A-9748-27F05573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71740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030333D-5C03-E84D-AB09-F9D978806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7467600" cy="708688"/>
          </a:xfrm>
        </p:spPr>
        <p:txBody>
          <a:bodyPr>
            <a:noAutofit/>
          </a:bodyPr>
          <a:lstStyle/>
          <a:p>
            <a:pPr algn="ctr"/>
            <a:r>
              <a:rPr lang="fr-FR" sz="3600" dirty="0"/>
              <a:t>Qu’est ce que le GEGA ?</a:t>
            </a:r>
            <a:r>
              <a:rPr lang="fr-FR" sz="4400" dirty="0"/>
              <a:t/>
            </a:r>
            <a:br>
              <a:rPr lang="fr-FR" sz="4400" dirty="0"/>
            </a:br>
            <a:r>
              <a:rPr lang="fr-FR" sz="2000" dirty="0"/>
              <a:t>Groupe d’étude grossesse et addiction</a:t>
            </a:r>
            <a:endParaRPr lang="fr-FR" sz="4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15CAD7E-6C0A-474C-AB23-9C700FD7C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9230"/>
            <a:ext cx="8229600" cy="4394682"/>
          </a:xfrm>
        </p:spPr>
        <p:txBody>
          <a:bodyPr>
            <a:normAutofit fontScale="40000" lnSpcReduction="20000"/>
          </a:bodyPr>
          <a:lstStyle/>
          <a:p>
            <a:r>
              <a:rPr lang="fr-FR" sz="4000" b="1" dirty="0">
                <a:solidFill>
                  <a:schemeClr val="tx2">
                    <a:lumMod val="50000"/>
                  </a:schemeClr>
                </a:solidFill>
              </a:rPr>
              <a:t>Association loi 2001</a:t>
            </a:r>
          </a:p>
          <a:p>
            <a:r>
              <a:rPr lang="fr-FR" sz="4000" b="1" dirty="0">
                <a:solidFill>
                  <a:schemeClr val="tx2">
                    <a:lumMod val="50000"/>
                  </a:schemeClr>
                </a:solidFill>
              </a:rPr>
              <a:t>Créée en 2000 par Claude LEJEUNE, pédiatre, </a:t>
            </a:r>
          </a:p>
          <a:p>
            <a:pPr marL="0" indent="0">
              <a:buNone/>
            </a:pPr>
            <a:r>
              <a:rPr lang="fr-FR" sz="4000" b="1" dirty="0">
                <a:solidFill>
                  <a:schemeClr val="tx2">
                    <a:lumMod val="50000"/>
                  </a:schemeClr>
                </a:solidFill>
              </a:rPr>
              <a:t>      Louis Mourier, Colombes</a:t>
            </a:r>
          </a:p>
          <a:p>
            <a:endParaRPr lang="fr-FR" sz="40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fr-FR" sz="4000" b="1" dirty="0">
                <a:solidFill>
                  <a:schemeClr val="tx2">
                    <a:lumMod val="50000"/>
                  </a:schemeClr>
                </a:solidFill>
              </a:rPr>
              <a:t>Réunir les professionnels du champs </a:t>
            </a:r>
            <a:r>
              <a:rPr lang="fr-FR" sz="4000" b="1" dirty="0" err="1">
                <a:solidFill>
                  <a:schemeClr val="tx2">
                    <a:lumMod val="50000"/>
                  </a:schemeClr>
                </a:solidFill>
              </a:rPr>
              <a:t>addicto</a:t>
            </a:r>
            <a:r>
              <a:rPr lang="fr-FR" sz="4000" b="1" dirty="0">
                <a:solidFill>
                  <a:schemeClr val="tx2">
                    <a:lumMod val="50000"/>
                  </a:schemeClr>
                </a:solidFill>
              </a:rPr>
              <a:t> et périnatalité</a:t>
            </a:r>
          </a:p>
          <a:p>
            <a:pPr lvl="1"/>
            <a:r>
              <a:rPr lang="fr-FR" sz="4000" dirty="0">
                <a:solidFill>
                  <a:schemeClr val="tx2">
                    <a:lumMod val="50000"/>
                  </a:schemeClr>
                </a:solidFill>
              </a:rPr>
              <a:t>Motivés</a:t>
            </a:r>
          </a:p>
          <a:p>
            <a:pPr lvl="1"/>
            <a:r>
              <a:rPr lang="fr-FR" sz="4000" dirty="0">
                <a:solidFill>
                  <a:schemeClr val="tx2">
                    <a:lumMod val="50000"/>
                  </a:schemeClr>
                </a:solidFill>
              </a:rPr>
              <a:t>Isolés</a:t>
            </a:r>
          </a:p>
          <a:p>
            <a:pPr lvl="1"/>
            <a:r>
              <a:rPr lang="fr-FR" sz="4000" dirty="0">
                <a:solidFill>
                  <a:schemeClr val="tx2">
                    <a:lumMod val="50000"/>
                  </a:schemeClr>
                </a:solidFill>
              </a:rPr>
              <a:t>De toute la France</a:t>
            </a:r>
          </a:p>
          <a:p>
            <a:pPr marL="393192" lvl="1" indent="0">
              <a:buNone/>
            </a:pPr>
            <a:endParaRPr lang="fr-FR" sz="4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fr-FR" sz="4000" b="1" dirty="0">
                <a:solidFill>
                  <a:schemeClr val="tx2">
                    <a:lumMod val="50000"/>
                  </a:schemeClr>
                </a:solidFill>
              </a:rPr>
              <a:t>Apporter un regard pluridisciplinaire sur la thématique: </a:t>
            </a:r>
          </a:p>
          <a:p>
            <a:pPr lvl="1"/>
            <a:r>
              <a:rPr lang="fr-FR" sz="4000" b="1" dirty="0">
                <a:solidFill>
                  <a:schemeClr val="tx2">
                    <a:lumMod val="50000"/>
                  </a:schemeClr>
                </a:solidFill>
              </a:rPr>
              <a:t>sages-femmes, </a:t>
            </a:r>
            <a:r>
              <a:rPr lang="fr-FR" sz="4000" b="1" dirty="0" err="1">
                <a:solidFill>
                  <a:schemeClr val="tx2">
                    <a:lumMod val="50000"/>
                  </a:schemeClr>
                </a:solidFill>
              </a:rPr>
              <a:t>obstétricien</a:t>
            </a:r>
            <a:r>
              <a:rPr lang="fr-FR" sz="4000" b="1" dirty="0">
                <a:solidFill>
                  <a:schemeClr val="tx2">
                    <a:lumMod val="50000"/>
                  </a:schemeClr>
                </a:solidFill>
              </a:rPr>
              <a:t>(ne)s, </a:t>
            </a:r>
            <a:r>
              <a:rPr lang="fr-FR" sz="4000" b="1" dirty="0" err="1">
                <a:solidFill>
                  <a:schemeClr val="tx2">
                    <a:lumMod val="50000"/>
                  </a:schemeClr>
                </a:solidFill>
              </a:rPr>
              <a:t>addictologues</a:t>
            </a:r>
            <a:r>
              <a:rPr lang="fr-FR" sz="40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fr-FR" sz="4000" b="1" dirty="0" err="1">
                <a:solidFill>
                  <a:schemeClr val="tx2">
                    <a:lumMod val="50000"/>
                  </a:schemeClr>
                </a:solidFill>
              </a:rPr>
              <a:t>pédiatres</a:t>
            </a:r>
            <a:r>
              <a:rPr lang="fr-FR" sz="40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fr-FR" sz="4000" b="1" dirty="0" err="1">
                <a:solidFill>
                  <a:schemeClr val="tx2">
                    <a:lumMod val="50000"/>
                  </a:schemeClr>
                </a:solidFill>
              </a:rPr>
              <a:t>anesthésistes</a:t>
            </a:r>
            <a:r>
              <a:rPr lang="fr-FR" sz="4000" b="1" dirty="0">
                <a:solidFill>
                  <a:schemeClr val="tx2">
                    <a:lumMod val="50000"/>
                  </a:schemeClr>
                </a:solidFill>
              </a:rPr>
              <a:t>, psychiatres, sociologues,... Sur la thématique</a:t>
            </a:r>
          </a:p>
          <a:p>
            <a:endParaRPr lang="fr-FR" sz="4000" b="1" dirty="0">
              <a:solidFill>
                <a:srgbClr val="FF0000"/>
              </a:solidFill>
            </a:endParaRPr>
          </a:p>
          <a:p>
            <a:r>
              <a:rPr lang="fr-FR" sz="4000" b="1" dirty="0">
                <a:solidFill>
                  <a:schemeClr val="tx2">
                    <a:lumMod val="50000"/>
                  </a:schemeClr>
                </a:solidFill>
              </a:rPr>
              <a:t>Partager </a:t>
            </a:r>
            <a:r>
              <a:rPr lang="fr-FR" sz="4000" dirty="0">
                <a:solidFill>
                  <a:schemeClr val="tx2">
                    <a:lumMod val="50000"/>
                  </a:schemeClr>
                </a:solidFill>
              </a:rPr>
              <a:t>des </a:t>
            </a:r>
            <a:r>
              <a:rPr lang="fr-FR" sz="4000" dirty="0" err="1">
                <a:solidFill>
                  <a:schemeClr val="tx2">
                    <a:lumMod val="50000"/>
                  </a:schemeClr>
                </a:solidFill>
              </a:rPr>
              <a:t>expériences</a:t>
            </a:r>
            <a:r>
              <a:rPr lang="fr-FR" sz="40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fr-FR" sz="4000" dirty="0" err="1">
                <a:solidFill>
                  <a:schemeClr val="tx2">
                    <a:lumMod val="50000"/>
                  </a:schemeClr>
                </a:solidFill>
              </a:rPr>
              <a:t>procédures</a:t>
            </a:r>
            <a:r>
              <a:rPr lang="fr-FR" sz="40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fr-FR" sz="4000" dirty="0" err="1">
                <a:solidFill>
                  <a:schemeClr val="tx2">
                    <a:lumMod val="50000"/>
                  </a:schemeClr>
                </a:solidFill>
              </a:rPr>
              <a:t>façons</a:t>
            </a:r>
            <a:r>
              <a:rPr lang="fr-FR" sz="4000" dirty="0">
                <a:solidFill>
                  <a:schemeClr val="tx2">
                    <a:lumMod val="50000"/>
                  </a:schemeClr>
                </a:solidFill>
              </a:rPr>
              <a:t> de faire, de </a:t>
            </a:r>
            <a:r>
              <a:rPr lang="fr-FR" sz="4000" dirty="0" err="1">
                <a:solidFill>
                  <a:schemeClr val="tx2">
                    <a:lumMod val="50000"/>
                  </a:schemeClr>
                </a:solidFill>
              </a:rPr>
              <a:t>créer</a:t>
            </a:r>
            <a:r>
              <a:rPr lang="fr-FR" sz="4000" dirty="0">
                <a:solidFill>
                  <a:schemeClr val="tx2">
                    <a:lumMod val="50000"/>
                  </a:schemeClr>
                </a:solidFill>
              </a:rPr>
              <a:t> des </a:t>
            </a:r>
            <a:r>
              <a:rPr lang="fr-FR" sz="4000" dirty="0" err="1">
                <a:solidFill>
                  <a:schemeClr val="tx2">
                    <a:lumMod val="50000"/>
                  </a:schemeClr>
                </a:solidFill>
              </a:rPr>
              <a:t>réseaux</a:t>
            </a:r>
            <a:r>
              <a:rPr lang="fr-FR" sz="4000" dirty="0">
                <a:solidFill>
                  <a:schemeClr val="tx2">
                    <a:lumMod val="50000"/>
                  </a:schemeClr>
                </a:solidFill>
              </a:rPr>
              <a:t>, de collaborer entre professionnels de la </a:t>
            </a:r>
            <a:r>
              <a:rPr lang="fr-FR" sz="4000" dirty="0" err="1">
                <a:solidFill>
                  <a:schemeClr val="tx2">
                    <a:lumMod val="50000"/>
                  </a:schemeClr>
                </a:solidFill>
              </a:rPr>
              <a:t>périnatalite</a:t>
            </a:r>
            <a:r>
              <a:rPr lang="fr-FR" sz="4000" dirty="0">
                <a:solidFill>
                  <a:schemeClr val="tx2">
                    <a:lumMod val="50000"/>
                  </a:schemeClr>
                </a:solidFill>
              </a:rPr>
              <a:t>́ et des addictions... </a:t>
            </a:r>
          </a:p>
          <a:p>
            <a:endParaRPr lang="fr-FR" sz="4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fr-FR" sz="4000" b="1" dirty="0">
                <a:solidFill>
                  <a:schemeClr val="tx2">
                    <a:lumMod val="50000"/>
                  </a:schemeClr>
                </a:solidFill>
              </a:rPr>
              <a:t>Approfondir nos connaissances </a:t>
            </a:r>
          </a:p>
          <a:p>
            <a:pPr lvl="1"/>
            <a:r>
              <a:rPr lang="fr-FR" sz="4000" dirty="0">
                <a:solidFill>
                  <a:schemeClr val="tx2">
                    <a:lumMod val="50000"/>
                  </a:schemeClr>
                </a:solidFill>
              </a:rPr>
              <a:t>par des </a:t>
            </a:r>
            <a:r>
              <a:rPr lang="fr-FR" sz="4000" dirty="0" err="1">
                <a:solidFill>
                  <a:schemeClr val="tx2">
                    <a:lumMod val="50000"/>
                  </a:schemeClr>
                </a:solidFill>
              </a:rPr>
              <a:t>exposés</a:t>
            </a:r>
            <a:r>
              <a:rPr lang="fr-FR" sz="4000" dirty="0">
                <a:solidFill>
                  <a:schemeClr val="tx2">
                    <a:lumMod val="50000"/>
                  </a:schemeClr>
                </a:solidFill>
              </a:rPr>
              <a:t> d’experts, des </a:t>
            </a:r>
            <a:r>
              <a:rPr lang="fr-FR" sz="4000" dirty="0" err="1">
                <a:solidFill>
                  <a:schemeClr val="tx2">
                    <a:lumMod val="50000"/>
                  </a:schemeClr>
                </a:solidFill>
              </a:rPr>
              <a:t>résultats</a:t>
            </a:r>
            <a:r>
              <a:rPr lang="fr-FR" sz="4000" dirty="0">
                <a:solidFill>
                  <a:schemeClr val="tx2">
                    <a:lumMod val="50000"/>
                  </a:schemeClr>
                </a:solidFill>
              </a:rPr>
              <a:t> de recherches, des partages d’expériences...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AAD3B577-BDAF-C64D-8EB6-8576B02E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assogega@gmail.com</a:t>
            </a:r>
            <a:br>
              <a:rPr lang="fr-BE"/>
            </a:br>
            <a:r>
              <a:rPr lang="fr-BE"/>
              <a:t>http://www.asso-gega.org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52476DAC-05C2-4846-A5C5-DCA761E1B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  <p:pic>
        <p:nvPicPr>
          <p:cNvPr id="7" name="Picture 2" descr="Afficher l’image source">
            <a:extLst>
              <a:ext uri="{FF2B5EF4-FFF2-40B4-BE49-F238E27FC236}">
                <a16:creationId xmlns:a16="http://schemas.microsoft.com/office/drawing/2014/main" xmlns="" id="{A164F82B-A8B4-B04C-A7DB-56BA4CC44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6336" y="1268760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146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72778BF-928D-0A4C-BD36-011825983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49690"/>
          </a:xfrm>
        </p:spPr>
        <p:txBody>
          <a:bodyPr>
            <a:normAutofit/>
          </a:bodyPr>
          <a:lstStyle/>
          <a:p>
            <a:r>
              <a:rPr lang="fr-FR" sz="4000" dirty="0"/>
              <a:t>Les réunions du GEGA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14FF2BD-E8F7-9140-ACF4-5F9B10DC1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888432"/>
          </a:xfrm>
        </p:spPr>
        <p:txBody>
          <a:bodyPr>
            <a:normAutofit fontScale="92500" lnSpcReduction="20000"/>
          </a:bodyPr>
          <a:lstStyle/>
          <a:p>
            <a:r>
              <a:rPr lang="fr-FR" sz="2400" dirty="0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 à 4 par an depuis 20 ans, libres d’accès</a:t>
            </a:r>
          </a:p>
          <a:p>
            <a:pPr lvl="1"/>
            <a:r>
              <a:rPr lang="fr-FR" sz="2000" dirty="0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 à Paris</a:t>
            </a:r>
          </a:p>
          <a:p>
            <a:pPr lvl="1"/>
            <a:r>
              <a:rPr lang="fr-FR" sz="2000" dirty="0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 en </a:t>
            </a:r>
            <a:r>
              <a:rPr lang="fr-FR" sz="2000" dirty="0" err="1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visio</a:t>
            </a:r>
            <a:r>
              <a:rPr lang="fr-FR" sz="2000" dirty="0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depuis 2020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9966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fr-F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2400" dirty="0">
                <a:solidFill>
                  <a:srgbClr val="9966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 d’inscription nécessaire </a:t>
            </a:r>
            <a:endParaRPr lang="fr-F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2400" dirty="0">
                <a:solidFill>
                  <a:srgbClr val="9966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fr-FR" sz="2400" dirty="0">
                <a:solidFill>
                  <a:srgbClr val="9966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 lien est envoyé quelques jours avant</a:t>
            </a:r>
          </a:p>
          <a:p>
            <a:r>
              <a:rPr lang="fr-FR" sz="2400" dirty="0">
                <a:solidFill>
                  <a:srgbClr val="996633"/>
                </a:solidFill>
                <a:latin typeface="+mj-lt"/>
                <a:ea typeface="Times New Roman" panose="02020603050405020304" pitchFamily="18" charset="0"/>
              </a:rPr>
              <a:t>Pour participer : mail a </a:t>
            </a:r>
            <a:r>
              <a:rPr lang="fr-FR" sz="24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assogega@gmail.com</a:t>
            </a:r>
            <a:endParaRPr lang="fr-FR" sz="2400" u="sng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2400" dirty="0">
                <a:solidFill>
                  <a:srgbClr val="9966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Ouverture du lien 15 minutes avant pour ceux qui souhaitent se présenter</a:t>
            </a:r>
          </a:p>
          <a:p>
            <a:r>
              <a:rPr lang="fr-FR" sz="2400" dirty="0">
                <a:solidFill>
                  <a:srgbClr val="9966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45 à 80 participants</a:t>
            </a:r>
            <a:endParaRPr lang="fr-FR" sz="2400" dirty="0">
              <a:solidFill>
                <a:srgbClr val="996633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fr-FR" sz="2800" dirty="0">
              <a:solidFill>
                <a:srgbClr val="996633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7DC4C6CE-3D66-F645-881A-C7F826759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assogega@gmail.com</a:t>
            </a:r>
            <a:br>
              <a:rPr lang="fr-BE"/>
            </a:br>
            <a:r>
              <a:rPr lang="fr-BE"/>
              <a:t>http://www.asso-gega.org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7C3B34CE-A12C-0247-8673-F323F64D0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34240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5D626C8-A1B9-EB48-AAE0-8D2F6C75D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700" dirty="0"/>
              <a:t>Session du 5 Décembre : 13h-15h</a:t>
            </a:r>
            <a:r>
              <a:rPr lang="fr-FR" sz="4400" dirty="0"/>
              <a:t/>
            </a:r>
            <a:br>
              <a:rPr lang="fr-FR" sz="4400" dirty="0"/>
            </a:br>
            <a:r>
              <a:rPr lang="fr-FR" sz="2700" dirty="0"/>
              <a:t>Femmes, addiction et maternité : expériences de CAARUD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674DCB0-533E-3143-8310-352CCF3FC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fr-FR" sz="1800" dirty="0">
              <a:solidFill>
                <a:srgbClr val="996633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fr-FR" sz="1800" dirty="0">
                <a:solidFill>
                  <a:srgbClr val="9966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 Usagères enceintes en CAARUD : quelles stratégies pour faciliter l’accès à un suivi de grossesse ? » </a:t>
            </a:r>
          </a:p>
          <a:p>
            <a:endParaRPr lang="fr-FR" sz="1800" dirty="0">
              <a:solidFill>
                <a:srgbClr val="996633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/>
            <a:r>
              <a:rPr lang="fr-FR" sz="1600" dirty="0">
                <a:solidFill>
                  <a:srgbClr val="9966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Introduction par Mélanie PICARD, sage-femme, « parentalité et addiction » Le fil Rouge, Marseille</a:t>
            </a:r>
          </a:p>
          <a:p>
            <a:pPr lvl="2"/>
            <a:r>
              <a:rPr lang="fr-FR" sz="1600" dirty="0">
                <a:solidFill>
                  <a:srgbClr val="9966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Quels sont les freins de part et d’autre?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rgbClr val="9966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/>
            <a:r>
              <a:rPr lang="fr-FR" sz="1600" dirty="0">
                <a:solidFill>
                  <a:srgbClr val="9966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CAARUD « La </a:t>
            </a:r>
            <a:r>
              <a:rPr lang="fr-FR" sz="1600" dirty="0" err="1">
                <a:solidFill>
                  <a:srgbClr val="9966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Boutik</a:t>
            </a:r>
            <a:r>
              <a:rPr lang="fr-FR" sz="1600" dirty="0">
                <a:solidFill>
                  <a:srgbClr val="9966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», association Réduire les Risques, Montpellier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rgbClr val="9966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fr-FR" sz="1400" dirty="0">
                <a:solidFill>
                  <a:srgbClr val="9966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Monique DOUGUET, directrice, et Audrey NEHLIG, éducatrice spécialisée 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/>
            <a:r>
              <a:rPr lang="fr-FR" sz="1800" dirty="0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Espace femmes, Charonne, Paris</a:t>
            </a:r>
          </a:p>
          <a:p>
            <a:endParaRPr lang="fr-FR" sz="1800" dirty="0">
              <a:solidFill>
                <a:srgbClr val="996633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Ouverture du lien à 12h45 pour ceux qui souhaitent se présenter</a:t>
            </a:r>
          </a:p>
          <a:p>
            <a:pPr marL="0" indent="0" algn="ctr">
              <a:buNone/>
            </a:pPr>
            <a:r>
              <a:rPr lang="fr-FR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Discussions entre participants possibles jusqu’à 15h30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3E21F81C-F462-5648-9B82-9138E56AA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assogega@gmail.com</a:t>
            </a:r>
            <a:br>
              <a:rPr lang="fr-BE"/>
            </a:br>
            <a:r>
              <a:rPr lang="fr-BE"/>
              <a:t>http://www.asso-gega.org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3F99D898-D0AE-9A41-B283-D13964E4F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80673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53A6EE0-1E2C-0541-BCA9-076C06AEE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957" y="1007203"/>
            <a:ext cx="3691980" cy="4897186"/>
          </a:xfrm>
        </p:spPr>
        <p:txBody>
          <a:bodyPr>
            <a:normAutofit fontScale="77500" lnSpcReduction="20000"/>
          </a:bodyPr>
          <a:lstStyle/>
          <a:p>
            <a:r>
              <a:rPr lang="fr-FR" sz="2300" dirty="0" err="1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autoQ</a:t>
            </a:r>
            <a:r>
              <a:rPr lang="fr-FR" sz="2300" dirty="0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GEGA</a:t>
            </a:r>
          </a:p>
          <a:p>
            <a:r>
              <a:rPr lang="fr-FR" sz="2300" dirty="0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2014</a:t>
            </a:r>
          </a:p>
          <a:p>
            <a:r>
              <a:rPr lang="fr-FR" sz="2300" dirty="0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Inspiré de celui de Lille (MH Barthes-</a:t>
            </a:r>
            <a:r>
              <a:rPr lang="fr-FR" sz="2300" dirty="0" err="1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Fline</a:t>
            </a:r>
            <a:r>
              <a:rPr lang="fr-FR" sz="2300" dirty="0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endParaRPr lang="fr-FR" sz="2300" dirty="0">
              <a:solidFill>
                <a:srgbClr val="996633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300" dirty="0">
              <a:solidFill>
                <a:srgbClr val="996633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2300" dirty="0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Pour ouvrir le dialogue +++</a:t>
            </a:r>
          </a:p>
          <a:p>
            <a:r>
              <a:rPr lang="fr-FR" sz="2300" dirty="0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Puis entretien indispensable pour reprendre les réponses avec la patiente</a:t>
            </a:r>
          </a:p>
          <a:p>
            <a:r>
              <a:rPr lang="fr-FR" sz="2300" dirty="0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Attention aux questionnaires non relu </a:t>
            </a:r>
          </a:p>
          <a:p>
            <a:endParaRPr lang="fr-FR" sz="2300" dirty="0">
              <a:solidFill>
                <a:srgbClr val="996633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2300" dirty="0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fr-FR" sz="2300" dirty="0" err="1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reévaluer</a:t>
            </a:r>
            <a:endParaRPr lang="fr-FR" sz="2300" dirty="0">
              <a:solidFill>
                <a:srgbClr val="996633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788170A0-E1E6-E541-855B-C16027A7C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643" y="61918"/>
            <a:ext cx="4846211" cy="6858000"/>
          </a:xfrm>
          <a:prstGeom prst="rect">
            <a:avLst/>
          </a:prstGeom>
        </p:spPr>
      </p:pic>
      <p:pic>
        <p:nvPicPr>
          <p:cNvPr id="11" name="Image 10" descr="Asso Gega">
            <a:hlinkClick r:id="rId3"/>
            <a:extLst>
              <a:ext uri="{FF2B5EF4-FFF2-40B4-BE49-F238E27FC236}">
                <a16:creationId xmlns:a16="http://schemas.microsoft.com/office/drawing/2014/main" xmlns="" id="{05D91A45-2FD6-EA4D-A5AB-23DE1FA73C1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57" y="6165304"/>
            <a:ext cx="1171699" cy="682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17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467600" cy="544565"/>
          </a:xfrm>
        </p:spPr>
        <p:txBody>
          <a:bodyPr>
            <a:noAutofit/>
          </a:bodyPr>
          <a:lstStyle/>
          <a:p>
            <a:r>
              <a:rPr lang="fr-FR" sz="2800" b="1" dirty="0"/>
              <a:t>Les sollicitations du GEGA pour son expertise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r-FR" dirty="0"/>
          </a:p>
          <a:p>
            <a:pPr lvl="0"/>
            <a:r>
              <a:rPr lang="fr-FR" sz="2300" dirty="0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Rédaction partie  « addictions parentales »  dans </a:t>
            </a:r>
            <a:r>
              <a:rPr lang="fr-FR" sz="2300" b="1" dirty="0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Abrégé MASSON « Pathologies maternelles »</a:t>
            </a:r>
          </a:p>
          <a:p>
            <a:pPr lvl="0"/>
            <a:endParaRPr lang="fr-FR" sz="2300" dirty="0">
              <a:solidFill>
                <a:srgbClr val="996633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r>
              <a:rPr lang="fr-FR" sz="2300" dirty="0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Relecture des recommandations du CNGOF et SFT (société </a:t>
            </a:r>
            <a:r>
              <a:rPr lang="fr-FR" sz="2300" dirty="0" err="1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francaise</a:t>
            </a:r>
            <a:r>
              <a:rPr lang="fr-FR" sz="2300" dirty="0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fr-FR" sz="2300" dirty="0" err="1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tabacologie</a:t>
            </a:r>
            <a:r>
              <a:rPr lang="fr-FR" sz="2300" dirty="0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fr-FR" sz="2300" b="1" dirty="0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CNGOF-tabagisme-grossesse. 2020</a:t>
            </a:r>
          </a:p>
          <a:p>
            <a:endParaRPr lang="fr-FR" sz="2300" dirty="0">
              <a:solidFill>
                <a:srgbClr val="996633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2300" dirty="0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Participation au groupe d’expert pour le Collège National des Sages-Femmes de France, rédaction, relecture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fr-FR" sz="2300" dirty="0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Recommandations pour la pratique clinique :  </a:t>
            </a:r>
            <a:r>
              <a:rPr lang="fr-FR" sz="2300" b="1" dirty="0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« Interventions pendant la période périnatale »</a:t>
            </a:r>
            <a:r>
              <a:rPr lang="fr-FR" sz="2300" dirty="0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fr-FR" sz="2300" dirty="0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Collège National des Sages-Femmes de France. 2021. </a:t>
            </a:r>
            <a:r>
              <a:rPr lang="fr-FR" sz="2300" dirty="0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⟨hal-03283227v2⟩</a:t>
            </a:r>
            <a:endParaRPr lang="fr-FR" sz="2300" dirty="0">
              <a:solidFill>
                <a:srgbClr val="996633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fr-FR" sz="2300" dirty="0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Chapitre 2 : </a:t>
            </a:r>
            <a:r>
              <a:rPr lang="fr-FR" sz="2300" b="1" dirty="0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Consommation de substances psychoactives et périnatalité.</a:t>
            </a:r>
            <a:r>
              <a:rPr lang="fr-FR" sz="2300" dirty="0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300" dirty="0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⟨hal-03283257⟩</a:t>
            </a:r>
            <a:endParaRPr lang="fr-FR" sz="2300" dirty="0">
              <a:solidFill>
                <a:srgbClr val="996633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fr-FR" sz="2300" dirty="0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Publié 2021 CNSFF et revue américaine WIDWIFE Sept 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BDB02ABE-50A0-694B-B766-1FF90DD7A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assogega@gmail.com</a:t>
            </a:r>
            <a:br>
              <a:rPr lang="fr-BE"/>
            </a:br>
            <a:r>
              <a:rPr lang="fr-BE"/>
              <a:t>http://www.asso-gega.org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511FC206-7930-4B48-A604-D3A077034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747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1350BC0-7AE8-D447-B633-4B62AC35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Autofit/>
          </a:bodyPr>
          <a:lstStyle/>
          <a:p>
            <a:r>
              <a:rPr lang="fr-FR" sz="3200" dirty="0"/>
              <a:t>Soutien a des projets de recherche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02EAFE7-02EB-F344-B68F-DB4F4181DB3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7467600" cy="4896544"/>
          </a:xfrm>
        </p:spPr>
        <p:txBody>
          <a:bodyPr>
            <a:normAutofit fontScale="92500"/>
          </a:bodyPr>
          <a:lstStyle/>
          <a:p>
            <a:endParaRPr lang="fr-FR" dirty="0"/>
          </a:p>
          <a:p>
            <a:r>
              <a:rPr lang="fr-FR" dirty="0"/>
              <a:t>Recherche « Cannabis, grossesse, allaitement»</a:t>
            </a:r>
          </a:p>
          <a:p>
            <a:pPr lvl="1"/>
            <a:r>
              <a:rPr lang="fr-FR" sz="2300" dirty="0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Sarah </a:t>
            </a:r>
            <a:r>
              <a:rPr lang="fr-FR" sz="2300" dirty="0" err="1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Coscas</a:t>
            </a:r>
            <a:r>
              <a:rPr lang="fr-FR" sz="2300" dirty="0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Raphael </a:t>
            </a:r>
            <a:r>
              <a:rPr lang="fr-FR" sz="2300" dirty="0" err="1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Serreau</a:t>
            </a:r>
            <a:endParaRPr lang="fr-FR" sz="2300" dirty="0">
              <a:solidFill>
                <a:srgbClr val="996633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2300" dirty="0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Axe prévalence des consommatrices en Ile de France</a:t>
            </a:r>
          </a:p>
          <a:p>
            <a:pPr lvl="1"/>
            <a:r>
              <a:rPr lang="fr-FR" sz="2300" dirty="0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 groupes : cannabis seul, tabac seul, non consommatrices</a:t>
            </a:r>
          </a:p>
          <a:p>
            <a:pPr marL="0" indent="0">
              <a:buNone/>
            </a:pPr>
            <a:endParaRPr lang="fr-FR" dirty="0"/>
          </a:p>
          <a:p>
            <a:pPr lvl="0"/>
            <a:r>
              <a:rPr lang="fr-FR" dirty="0"/>
              <a:t>GIS-TSAF-R</a:t>
            </a:r>
          </a:p>
          <a:p>
            <a:pPr lvl="1"/>
            <a:r>
              <a:rPr lang="fr-FR" sz="2300" dirty="0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Séminaires d’équipes de recherche 17 mai 2021 et 20 mai 2022</a:t>
            </a:r>
          </a:p>
          <a:p>
            <a:pPr lvl="1"/>
            <a:r>
              <a:rPr lang="fr-FR" u="sng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https://tsafr.wordpress.com/</a:t>
            </a:r>
            <a:r>
              <a:rPr lang="fr-FR" dirty="0">
                <a:solidFill>
                  <a:srgbClr val="C00000"/>
                </a:solidFill>
              </a:rPr>
              <a:t> </a:t>
            </a:r>
          </a:p>
          <a:p>
            <a:pPr marL="393192" lvl="1" indent="0">
              <a:buNone/>
            </a:pPr>
            <a:endParaRPr lang="fr-FR" dirty="0">
              <a:solidFill>
                <a:srgbClr val="C00000"/>
              </a:solidFill>
            </a:endParaRPr>
          </a:p>
          <a:p>
            <a:pPr lvl="1"/>
            <a:r>
              <a:rPr lang="fr-FR" sz="2300" dirty="0">
                <a:solidFill>
                  <a:srgbClr val="9966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Proposition pour dossiers obstétricaux-pédiatriques</a:t>
            </a:r>
          </a:p>
          <a:p>
            <a:pPr lvl="1"/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F9747231-A490-5642-9BB1-623B8438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assogega@gmail.com</a:t>
            </a:r>
            <a:br>
              <a:rPr lang="fr-BE"/>
            </a:br>
            <a:r>
              <a:rPr lang="fr-BE"/>
              <a:t>http://www.asso-gega.org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83F4A1E5-641B-4647-ADEF-49BD937DC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93056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51D25C4-9CB1-3E41-AA36-0B04DC05E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fr-FR" sz="3100" dirty="0"/>
              <a:t>Consommation dans l’année précédent la grossesse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91BC05F-A69E-D049-A5E6-A88DEE43B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412775"/>
            <a:ext cx="6447501" cy="5308699"/>
          </a:xfrm>
        </p:spPr>
        <p:txBody>
          <a:bodyPr>
            <a:normAutofit fontScale="62500" lnSpcReduction="20000"/>
          </a:bodyPr>
          <a:lstStyle/>
          <a:p>
            <a:r>
              <a:rPr lang="fr-FR" dirty="0"/>
              <a:t>Qu’avez-vous l’habitude de boire (eau, soda,…)</a:t>
            </a:r>
          </a:p>
          <a:p>
            <a:r>
              <a:rPr lang="fr-FR" dirty="0"/>
              <a:t>Vous arrivait-il de boire de la bière, du cidre, du vin ou d’autres boissons alcoolisées ? 		Oui	Non</a:t>
            </a:r>
          </a:p>
          <a:p>
            <a:endParaRPr lang="fr-FR" dirty="0"/>
          </a:p>
          <a:p>
            <a:r>
              <a:rPr lang="fr-FR" dirty="0"/>
              <a:t>À quelle fréquence ? </a:t>
            </a:r>
          </a:p>
          <a:p>
            <a:pPr lvl="1"/>
            <a:r>
              <a:rPr lang="fr-FR" dirty="0"/>
              <a:t>Jamais = 0</a:t>
            </a:r>
          </a:p>
          <a:p>
            <a:pPr lvl="1"/>
            <a:r>
              <a:rPr lang="fr-FR" dirty="0"/>
              <a:t>Une fois par mois ou moins = 1 </a:t>
            </a:r>
          </a:p>
          <a:p>
            <a:pPr lvl="1"/>
            <a:r>
              <a:rPr lang="fr-FR" dirty="0"/>
              <a:t>Deux à 4 fois par mois = 2 ; </a:t>
            </a:r>
          </a:p>
          <a:p>
            <a:pPr lvl="1"/>
            <a:r>
              <a:rPr lang="fr-FR" dirty="0"/>
              <a:t>Deux à 3 fois par semaine = 3</a:t>
            </a:r>
          </a:p>
          <a:p>
            <a:pPr lvl="1"/>
            <a:r>
              <a:rPr lang="fr-FR" dirty="0"/>
              <a:t>Quatre fois par semaine ou plus = 4 </a:t>
            </a:r>
          </a:p>
          <a:p>
            <a:pPr marL="393192" lvl="1" indent="0">
              <a:buNone/>
            </a:pPr>
            <a:endParaRPr lang="fr-FR" dirty="0"/>
          </a:p>
          <a:p>
            <a:r>
              <a:rPr lang="fr-FR" dirty="0"/>
              <a:t>Combien de verres buvez-vous, les jours où vous buvez de l’alcool ? </a:t>
            </a:r>
          </a:p>
          <a:p>
            <a:pPr lvl="1"/>
            <a:r>
              <a:rPr lang="fr-FR" dirty="0"/>
              <a:t>1 ou 2 = 0 </a:t>
            </a:r>
          </a:p>
          <a:p>
            <a:pPr lvl="1"/>
            <a:r>
              <a:rPr lang="fr-FR" dirty="0"/>
              <a:t>3 ou 4 = 1</a:t>
            </a:r>
          </a:p>
          <a:p>
            <a:pPr lvl="1"/>
            <a:r>
              <a:rPr lang="fr-FR" dirty="0"/>
              <a:t>5 ou 6 = 2 </a:t>
            </a:r>
          </a:p>
          <a:p>
            <a:pPr lvl="1"/>
            <a:r>
              <a:rPr lang="fr-FR" dirty="0"/>
              <a:t>7 à 9 = 3</a:t>
            </a:r>
          </a:p>
          <a:p>
            <a:pPr lvl="1"/>
            <a:r>
              <a:rPr lang="fr-FR" dirty="0"/>
              <a:t>10 ou plus = 4 </a:t>
            </a:r>
          </a:p>
          <a:p>
            <a:pPr lvl="1"/>
            <a:endParaRPr lang="fr-FR" dirty="0"/>
          </a:p>
          <a:p>
            <a:r>
              <a:rPr lang="fr-FR" dirty="0"/>
              <a:t>Au cours d’une même occasion, combien de fois vous arrivait-il de boire 6 verres ou plus ?</a:t>
            </a:r>
          </a:p>
          <a:p>
            <a:pPr marL="342900" lvl="1" indent="0">
              <a:buNone/>
            </a:pPr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70461738-2455-9144-9C48-09C84373B56B}"/>
              </a:ext>
            </a:extLst>
          </p:cNvPr>
          <p:cNvSpPr txBox="1"/>
          <p:nvPr/>
        </p:nvSpPr>
        <p:spPr>
          <a:xfrm>
            <a:off x="6732240" y="5801866"/>
            <a:ext cx="2032725" cy="5078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900" dirty="0"/>
              <a:t>Pour les questions 1 et 2, si score &gt; ou = 3 : Proposer de faire le point avec un </a:t>
            </a:r>
            <a:r>
              <a:rPr lang="fr-FR" sz="900" dirty="0" err="1"/>
              <a:t>addictologue</a:t>
            </a:r>
            <a:endParaRPr lang="fr-FR" sz="9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237FBBA-980A-1744-B13D-167C410A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assogega@gmail.com</a:t>
            </a:r>
            <a:br>
              <a:rPr lang="fr-BE"/>
            </a:br>
            <a:r>
              <a:rPr lang="fr-BE"/>
              <a:t>http://www.asso-gega.org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7846B25-1B7D-D143-97CA-A5B4C93F5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44403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29D2CC8-D421-F14B-BEBB-EEE8D659D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r>
              <a:rPr lang="fr-FR" sz="3200" dirty="0"/>
              <a:t>Depuis la grossesse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F180440-E34E-C14A-AB0B-DA315CEAA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268760"/>
            <a:ext cx="6447501" cy="45365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r-FR" dirty="0">
              <a:highlight>
                <a:srgbClr val="FFFF00"/>
              </a:highligh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414141"/>
                </a:solidFill>
                <a:cs typeface="Calibri"/>
              </a:rPr>
              <a:t>Depuis quand savez-vous que vous êtes enceinte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Et depuis la grossesse, comment a évolué votre consommation ? </a:t>
            </a:r>
            <a:r>
              <a:rPr lang="fr-FR" dirty="0">
                <a:solidFill>
                  <a:srgbClr val="414141"/>
                </a:solidFill>
                <a:cs typeface="Calibri"/>
              </a:rPr>
              <a:t>Augmenté? Diminué ? ………………………………………………………………………………………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>
              <a:solidFill>
                <a:srgbClr val="414141"/>
              </a:solidFill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414141"/>
                </a:solidFill>
              </a:rPr>
              <a:t>1. Avez-vous consommé </a:t>
            </a:r>
            <a:r>
              <a:rPr lang="fr-FR" dirty="0">
                <a:solidFill>
                  <a:srgbClr val="FF0000"/>
                </a:solidFill>
              </a:rPr>
              <a:t>8 verres</a:t>
            </a:r>
            <a:r>
              <a:rPr lang="fr-FR" dirty="0">
                <a:solidFill>
                  <a:srgbClr val="414141"/>
                </a:solidFill>
              </a:rPr>
              <a:t>  ou plus de boissons alcoolisées par semaine </a:t>
            </a:r>
            <a:r>
              <a:rPr lang="fr-FR" dirty="0">
                <a:solidFill>
                  <a:srgbClr val="FF0000"/>
                </a:solidFill>
              </a:rPr>
              <a:t>pendant plus de 15 jours </a:t>
            </a:r>
            <a:r>
              <a:rPr lang="fr-FR" dirty="0">
                <a:solidFill>
                  <a:srgbClr val="414141"/>
                </a:solidFill>
              </a:rPr>
              <a:t>avant de savoir que vous étiez enceinte et/ou au cours de votre grossesse?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>
              <a:solidFill>
                <a:srgbClr val="41414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2. Vous est-il  arrivé </a:t>
            </a:r>
            <a:r>
              <a:rPr lang="fr-FR" dirty="0">
                <a:solidFill>
                  <a:srgbClr val="FF0000"/>
                </a:solidFill>
              </a:rPr>
              <a:t>2 fois ou plus </a:t>
            </a:r>
            <a:r>
              <a:rPr lang="fr-FR" dirty="0"/>
              <a:t>de boire </a:t>
            </a:r>
            <a:r>
              <a:rPr lang="fr-FR" dirty="0">
                <a:solidFill>
                  <a:srgbClr val="FF0000"/>
                </a:solidFill>
              </a:rPr>
              <a:t>Quatre  verres</a:t>
            </a:r>
            <a:r>
              <a:rPr lang="fr-FR" dirty="0"/>
              <a:t> standard </a:t>
            </a:r>
            <a:r>
              <a:rPr lang="fr-FR" dirty="0">
                <a:solidFill>
                  <a:srgbClr val="FF0000"/>
                </a:solidFill>
              </a:rPr>
              <a:t>ou plus </a:t>
            </a:r>
            <a:r>
              <a:rPr lang="fr-FR" dirty="0"/>
              <a:t>par occasion (anniversaire, baptême, fête, mariage…) avant de vous savoir enceinte ou durant votre grossesse 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FD1CE275-BCE4-1248-AC4F-1C7595CCF0E3}"/>
              </a:ext>
            </a:extLst>
          </p:cNvPr>
          <p:cNvSpPr txBox="1"/>
          <p:nvPr/>
        </p:nvSpPr>
        <p:spPr>
          <a:xfrm>
            <a:off x="6372200" y="5589240"/>
            <a:ext cx="2194688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50" b="1" dirty="0"/>
              <a:t>Si réponse OUI a la question 1 et/ou à la 2, organiser une consultation anténatale avec un pédiatre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17FB786-4A83-2C4B-A3F4-5482EAAF6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assogega@gmail.com</a:t>
            </a:r>
            <a:br>
              <a:rPr lang="fr-BE"/>
            </a:br>
            <a:r>
              <a:rPr lang="fr-BE"/>
              <a:t>http://www.asso-gega.org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6963097-8FA9-954C-90F5-BBFFF7C2A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0072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</TotalTime>
  <Words>550</Words>
  <Application>Microsoft Office PowerPoint</Application>
  <PresentationFormat>Affichage à l'écran (4:3)</PresentationFormat>
  <Paragraphs>183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Constantia</vt:lpstr>
      <vt:lpstr>Times New Roman</vt:lpstr>
      <vt:lpstr>Wingdings 2</vt:lpstr>
      <vt:lpstr>Débit</vt:lpstr>
      <vt:lpstr>51e journées de la SFMP      Lille, 13 Octobre 2022    Session du GEGA : 17h30-19h     Périnatalité et addiction    Le GEGA : historique et actualités   Corinne CHANAL, présidente    assogega@gmail.com http://www.asso-gega.org </vt:lpstr>
      <vt:lpstr>Qu’est ce que le GEGA ? Groupe d’étude grossesse et addiction</vt:lpstr>
      <vt:lpstr>Les réunions du GEGA</vt:lpstr>
      <vt:lpstr>Session du 5 Décembre : 13h-15h Femmes, addiction et maternité : expériences de CAARUD</vt:lpstr>
      <vt:lpstr>Présentation PowerPoint</vt:lpstr>
      <vt:lpstr>Les sollicitations du GEGA pour son expertise</vt:lpstr>
      <vt:lpstr>Soutien a des projets de recherche</vt:lpstr>
      <vt:lpstr>Consommation dans l’année précédent la grossesse</vt:lpstr>
      <vt:lpstr>Depuis la grossesse </vt:lpstr>
      <vt:lpstr>Cannabis</vt:lpstr>
      <vt:lpstr>DIU périnatalité et addictions Equipe pédagogique issue du GEGA  DU depuis 2008, DIU depuis 2012 257 professionnels de toute la France formés   - 2x5 jours en présentiel   Paris - Montpellier - 2 journées en visio - 1 mémoire 20-30 pages - 2 jours de présence aux soutenances - Stage 12h minimum  Université pilote : Paris Saclay  Tel : 0145596978 secretariat.addictologie.pbr@aphp.fr </vt:lpstr>
      <vt:lpstr>Projets 2023</vt:lpstr>
      <vt:lpstr>Présentation PowerPoint</vt:lpstr>
      <vt:lpstr>SESSION GEGA DU JEUDI 13 OCTOBRE 2022 17H30 – 19H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Consommations de substances psychoactives ; comment les aborder pendant la grossesse?</dc:title>
  <dc:creator>cochamaz</dc:creator>
  <cp:lastModifiedBy>tommy</cp:lastModifiedBy>
  <cp:revision>64</cp:revision>
  <dcterms:created xsi:type="dcterms:W3CDTF">2016-02-10T16:18:53Z</dcterms:created>
  <dcterms:modified xsi:type="dcterms:W3CDTF">2022-10-20T09:08:53Z</dcterms:modified>
</cp:coreProperties>
</file>