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9"/>
  </p:notesMasterIdLst>
  <p:sldIdLst>
    <p:sldId id="256" r:id="rId2"/>
    <p:sldId id="260" r:id="rId3"/>
    <p:sldId id="291" r:id="rId4"/>
    <p:sldId id="292" r:id="rId5"/>
    <p:sldId id="293" r:id="rId6"/>
    <p:sldId id="261" r:id="rId7"/>
    <p:sldId id="262" r:id="rId8"/>
    <p:sldId id="263" r:id="rId9"/>
    <p:sldId id="264" r:id="rId10"/>
    <p:sldId id="265" r:id="rId11"/>
    <p:sldId id="266" r:id="rId12"/>
    <p:sldId id="294" r:id="rId13"/>
    <p:sldId id="295" r:id="rId14"/>
    <p:sldId id="299" r:id="rId15"/>
    <p:sldId id="296" r:id="rId16"/>
    <p:sldId id="270" r:id="rId17"/>
    <p:sldId id="300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7AF73-D8C1-418F-A844-DA94C214664C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78FCA-CB77-43C4-8EA8-1A732DE1E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94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55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96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4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9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95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16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33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2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90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E8F4-7C29-46FC-8B92-8265137B25D9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26F7-34B9-4CC5-B962-F89594618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91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3.jpg@01D2D9ED.5F1D2D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133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améliorer l’adhésion au suivi des nourrissons en cas d’addiction parentale?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408372"/>
            <a:ext cx="9144000" cy="1655762"/>
          </a:xfrm>
        </p:spPr>
        <p:txBody>
          <a:bodyPr>
            <a:normAutofit/>
          </a:bodyPr>
          <a:lstStyle/>
          <a:p>
            <a:r>
              <a:rPr lang="fr-FR" dirty="0"/>
              <a:t>SFMP - Octobre 2022 - Lille</a:t>
            </a:r>
          </a:p>
          <a:p>
            <a:r>
              <a:rPr lang="fr-FR" dirty="0"/>
              <a:t>Dr Pinto Cardoso Gaëlle </a:t>
            </a:r>
          </a:p>
          <a:p>
            <a:r>
              <a:rPr lang="fr-FR" dirty="0"/>
              <a:t>gaelle.pinto-cardoso@chu-rouen.fr</a:t>
            </a:r>
          </a:p>
        </p:txBody>
      </p:sp>
      <p:pic>
        <p:nvPicPr>
          <p:cNvPr id="5" name="Image 1" descr="cid:image001.jpg@01D2D89A.B2859DB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58" y="321625"/>
            <a:ext cx="2174684" cy="112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/>
          <p:nvPr/>
        </p:nvPicPr>
        <p:blipFill rotWithShape="1">
          <a:blip r:embed="rId4"/>
          <a:srcRect l="17196" t="7643" r="68915" b="75602"/>
          <a:stretch/>
        </p:blipFill>
        <p:spPr bwMode="auto">
          <a:xfrm>
            <a:off x="9593753" y="269428"/>
            <a:ext cx="2148493" cy="10728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276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Faire du lien</a:t>
            </a:r>
          </a:p>
          <a:p>
            <a:pPr lvl="1"/>
            <a:r>
              <a:rPr lang="fr-FR" sz="2000" dirty="0"/>
              <a:t>Discuter du prochain rendez-vous à la maternité </a:t>
            </a:r>
          </a:p>
          <a:p>
            <a:pPr lvl="2"/>
            <a:r>
              <a:rPr lang="fr-FR" sz="1800" dirty="0"/>
              <a:t>Lien entre les professionnels de la maternité </a:t>
            </a:r>
          </a:p>
          <a:p>
            <a:pPr lvl="1"/>
            <a:r>
              <a:rPr lang="fr-FR" sz="2000" dirty="0"/>
              <a:t>Proposer une consultation avec un médecin </a:t>
            </a:r>
            <a:r>
              <a:rPr lang="fr-FR" sz="2000" dirty="0" err="1"/>
              <a:t>addictologue</a:t>
            </a:r>
            <a:r>
              <a:rPr lang="fr-FR" sz="2000" dirty="0"/>
              <a:t> </a:t>
            </a:r>
          </a:p>
          <a:p>
            <a:pPr lvl="2"/>
            <a:r>
              <a:rPr lang="fr-FR" sz="1800" dirty="0"/>
              <a:t>Aider au sevrage</a:t>
            </a:r>
          </a:p>
          <a:p>
            <a:pPr lvl="2"/>
            <a:r>
              <a:rPr lang="fr-FR" sz="1800" dirty="0"/>
              <a:t>Accompagner la future mère dans son parcours de soins pendant et après la grossesse</a:t>
            </a:r>
          </a:p>
          <a:p>
            <a:pPr lvl="1"/>
            <a:r>
              <a:rPr lang="fr-FR" dirty="0"/>
              <a:t> </a:t>
            </a:r>
            <a:r>
              <a:rPr lang="fr-FR" sz="2000" dirty="0"/>
              <a:t>Aborder le suivi à la sortie de maternité </a:t>
            </a:r>
          </a:p>
          <a:p>
            <a:pPr lvl="2"/>
            <a:r>
              <a:rPr lang="fr-FR" sz="1800" dirty="0"/>
              <a:t>Lien PMI </a:t>
            </a:r>
          </a:p>
          <a:p>
            <a:pPr lvl="2"/>
            <a:r>
              <a:rPr lang="fr-FR" sz="1800" dirty="0"/>
              <a:t>Suivi spécialisé en fonction des substances en cas de risques importants de troubles du neuro-</a:t>
            </a:r>
            <a:r>
              <a:rPr lang="fr-FR" sz="1800" dirty="0" err="1"/>
              <a:t>développememt</a:t>
            </a:r>
            <a:r>
              <a:rPr lang="fr-F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98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Laisser un temps pour les interrogations de la patiente et/ou du conjoint </a:t>
            </a:r>
          </a:p>
          <a:p>
            <a:r>
              <a:rPr lang="fr-FR" sz="2400" dirty="0"/>
              <a:t>Toujours terminer par une note positive</a:t>
            </a:r>
          </a:p>
          <a:p>
            <a:r>
              <a:rPr lang="fr-FR" sz="2400" dirty="0"/>
              <a:t>Proposition de visiter ensemble l’unité d’hospitalisation </a:t>
            </a:r>
          </a:p>
          <a:p>
            <a:endParaRPr lang="fr-FR" sz="2400" dirty="0"/>
          </a:p>
          <a:p>
            <a:pPr marL="0" indent="0">
              <a:buNone/>
            </a:pPr>
            <a:endParaRPr lang="fr-FR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9576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En unité Kangourou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Soutenir la parentalité </a:t>
            </a:r>
          </a:p>
          <a:p>
            <a:r>
              <a:rPr lang="fr-FR" sz="2400" dirty="0"/>
              <a:t>Lien d’attachement  </a:t>
            </a:r>
          </a:p>
          <a:p>
            <a:pPr lvl="1"/>
            <a:r>
              <a:rPr lang="fr-FR" sz="2000" dirty="0"/>
              <a:t>Problématique de l’addiction </a:t>
            </a:r>
          </a:p>
          <a:p>
            <a:pPr lvl="2"/>
            <a:r>
              <a:rPr lang="fr-FR" sz="1800" dirty="0"/>
              <a:t>Triade </a:t>
            </a:r>
          </a:p>
          <a:p>
            <a:pPr lvl="3"/>
            <a:r>
              <a:rPr lang="fr-FR" sz="1600" dirty="0"/>
              <a:t>Mère / père</a:t>
            </a:r>
          </a:p>
          <a:p>
            <a:pPr lvl="3"/>
            <a:r>
              <a:rPr lang="fr-FR" sz="1600" dirty="0"/>
              <a:t>Bébé</a:t>
            </a:r>
          </a:p>
          <a:p>
            <a:pPr lvl="3"/>
            <a:r>
              <a:rPr lang="fr-FR" sz="1600" dirty="0"/>
              <a:t>Toxique </a:t>
            </a:r>
          </a:p>
          <a:p>
            <a:pPr lvl="2"/>
            <a:r>
              <a:rPr lang="fr-FR" sz="1800" dirty="0"/>
              <a:t>Souvent coexistence de plusieurs facteurs pouvant l’altérer le lien d’attachement </a:t>
            </a:r>
          </a:p>
          <a:p>
            <a:r>
              <a:rPr lang="fr-FR" sz="2400" dirty="0"/>
              <a:t>Lien souvent « fort d’amour »</a:t>
            </a:r>
          </a:p>
          <a:p>
            <a:pPr lvl="1"/>
            <a:r>
              <a:rPr lang="fr-FR" sz="2000" dirty="0"/>
              <a:t>Ajustement relationnel </a:t>
            </a:r>
          </a:p>
          <a:p>
            <a:pPr lvl="1"/>
            <a:r>
              <a:rPr lang="fr-FR" sz="2000" dirty="0"/>
              <a:t>Identifier les fragilités et les contraintes</a:t>
            </a:r>
          </a:p>
          <a:p>
            <a:pPr lvl="1"/>
            <a:r>
              <a:rPr lang="fr-FR" sz="2000" dirty="0"/>
              <a:t>Valoriser les compétences des parents et les soutenir dans la parentalité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45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En unité Kangourou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Importance de l'examen clinique pédiatrique </a:t>
            </a:r>
          </a:p>
          <a:p>
            <a:pPr lvl="1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lien avec l’anténatal</a:t>
            </a:r>
          </a:p>
          <a:p>
            <a:pPr lvl="1"/>
            <a:r>
              <a:rPr lang="fr-FR" dirty="0"/>
              <a:t>Dépistage des anomalies</a:t>
            </a:r>
          </a:p>
          <a:p>
            <a:pPr lvl="1"/>
            <a:r>
              <a:rPr lang="fr-FR" dirty="0"/>
              <a:t>Intensité du syndrome de sevrage </a:t>
            </a:r>
          </a:p>
          <a:p>
            <a:pPr lvl="1"/>
            <a:r>
              <a:rPr lang="fr-FR" dirty="0"/>
              <a:t>Discuter de nouveau des risques du neuro-développement </a:t>
            </a:r>
          </a:p>
          <a:p>
            <a:r>
              <a:rPr lang="fr-FR" dirty="0"/>
              <a:t>Importance de l’équipe paramédicale dans le soutien des parents</a:t>
            </a:r>
          </a:p>
          <a:p>
            <a:pPr lvl="1"/>
            <a:r>
              <a:rPr lang="fr-FR" dirty="0"/>
              <a:t>Culpabilité fréquente en cas de syndrome de sevrage </a:t>
            </a:r>
          </a:p>
          <a:p>
            <a:pPr lvl="1"/>
            <a:r>
              <a:rPr lang="fr-FR" dirty="0"/>
              <a:t>Encadrement des premiers soins</a:t>
            </a:r>
          </a:p>
          <a:p>
            <a:r>
              <a:rPr lang="fr-FR" dirty="0"/>
              <a:t>Parents = Partenaires de soins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49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En unité kangourou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Evaluation du lien parents-enfant</a:t>
            </a:r>
          </a:p>
          <a:p>
            <a:r>
              <a:rPr lang="fr-FR" sz="2400" dirty="0"/>
              <a:t>Surveillance des signes de sevrage</a:t>
            </a:r>
          </a:p>
          <a:p>
            <a:r>
              <a:rPr lang="fr-FR" sz="2400" dirty="0"/>
              <a:t>Conseils de prévention </a:t>
            </a:r>
          </a:p>
          <a:p>
            <a:r>
              <a:rPr lang="fr-FR" sz="2400" dirty="0"/>
              <a:t>Confidentialité </a:t>
            </a:r>
          </a:p>
          <a:p>
            <a:r>
              <a:rPr lang="fr-FR" sz="2400" dirty="0"/>
              <a:t>Point social et lien avec la PMI </a:t>
            </a:r>
          </a:p>
          <a:p>
            <a:r>
              <a:rPr lang="fr-FR" sz="2400" dirty="0"/>
              <a:t>Guidance parentale</a:t>
            </a:r>
          </a:p>
          <a:p>
            <a:pPr lvl="1"/>
            <a:r>
              <a:rPr lang="fr-FR" sz="2000" dirty="0"/>
              <a:t>Soutien à la parentalité</a:t>
            </a:r>
          </a:p>
          <a:p>
            <a:pPr lvl="2"/>
            <a:r>
              <a:rPr lang="fr-FR" sz="1600" dirty="0"/>
              <a:t>Valoriser les parents dans leurs sentiments de compétence et les placer au cœur de la prise en charge et de l’éducation de leur enfant</a:t>
            </a:r>
          </a:p>
          <a:p>
            <a:pPr lvl="1"/>
            <a:r>
              <a:rPr lang="fr-FR" sz="2000" dirty="0"/>
              <a:t>Psychomotricité</a:t>
            </a:r>
          </a:p>
          <a:p>
            <a:pPr lvl="1"/>
            <a:r>
              <a:rPr lang="fr-FR" sz="2000" dirty="0"/>
              <a:t>Collectivité  </a:t>
            </a:r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759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Suivi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Suivi organisé avec rendez-vous programmé dès la sortie</a:t>
            </a:r>
          </a:p>
          <a:p>
            <a:pPr lvl="1"/>
            <a:r>
              <a:rPr lang="fr-FR" sz="2000" dirty="0"/>
              <a:t>Information des parents </a:t>
            </a:r>
            <a:endParaRPr lang="fr-FR" sz="1600" dirty="0"/>
          </a:p>
          <a:p>
            <a:r>
              <a:rPr lang="fr-FR" sz="2400" dirty="0"/>
              <a:t>Pour un dépistage indispensable et précoce des troubles </a:t>
            </a:r>
          </a:p>
          <a:p>
            <a:pPr lvl="1"/>
            <a:r>
              <a:rPr lang="fr-FR" sz="2000" dirty="0"/>
              <a:t>Prévenir au minimum le sur-handicap </a:t>
            </a:r>
          </a:p>
          <a:p>
            <a:pPr lvl="1"/>
            <a:r>
              <a:rPr lang="fr-FR" sz="2000" dirty="0"/>
              <a:t>Débuter une guidance parentale</a:t>
            </a:r>
          </a:p>
          <a:p>
            <a:pPr lvl="2"/>
            <a:r>
              <a:rPr lang="fr-FR" sz="1800" dirty="0"/>
              <a:t>Valoriser les parents dans leurs sentiments de compétence </a:t>
            </a:r>
          </a:p>
          <a:p>
            <a:pPr lvl="2"/>
            <a:r>
              <a:rPr lang="fr-FR" sz="1800" dirty="0"/>
              <a:t>Placer les parents au cœur de la prise en charge et de l’éducation de leur enfant</a:t>
            </a:r>
          </a:p>
          <a:p>
            <a:pPr lvl="1"/>
            <a:r>
              <a:rPr lang="fr-FR" sz="2000" dirty="0"/>
              <a:t>Débuter une prise en charge rééducative</a:t>
            </a:r>
          </a:p>
          <a:p>
            <a:pPr lvl="2"/>
            <a:r>
              <a:rPr lang="fr-FR" sz="1800" dirty="0"/>
              <a:t>Au mieux pendant la période des 1000</a:t>
            </a:r>
            <a:r>
              <a:rPr lang="fr-FR" sz="1800" baseline="30000" dirty="0"/>
              <a:t>ers</a:t>
            </a:r>
            <a:r>
              <a:rPr lang="fr-FR" sz="1800" dirty="0"/>
              <a:t> jours </a:t>
            </a:r>
          </a:p>
          <a:p>
            <a:pPr lvl="3"/>
            <a:r>
              <a:rPr lang="fr-FR" sz="1600" dirty="0"/>
              <a:t>Plasticité cérébrale importante</a:t>
            </a:r>
          </a:p>
          <a:p>
            <a:pPr lvl="1"/>
            <a:r>
              <a:rPr lang="fr-FR" sz="2000" dirty="0"/>
              <a:t>Débuter des stratégies d’accompagnement et de soutien pour la régulation émotionnelle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511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Consultation anténatale </a:t>
            </a:r>
          </a:p>
          <a:p>
            <a:pPr lvl="1"/>
            <a:r>
              <a:rPr lang="fr-FR" sz="2000" dirty="0"/>
              <a:t>Moment privilégié pour lien privilégié </a:t>
            </a:r>
          </a:p>
          <a:p>
            <a:pPr lvl="1"/>
            <a:r>
              <a:rPr lang="fr-FR" sz="2000" dirty="0"/>
              <a:t>Début d’une alliance pour la prise en charge et suivi de l’enfant	</a:t>
            </a:r>
          </a:p>
          <a:p>
            <a:r>
              <a:rPr lang="fr-FR" sz="2400" dirty="0"/>
              <a:t>Unité kangourou </a:t>
            </a:r>
          </a:p>
          <a:p>
            <a:pPr lvl="1"/>
            <a:r>
              <a:rPr lang="fr-FR" sz="2000" dirty="0"/>
              <a:t>Renforcement du premier lien autour du bébé </a:t>
            </a:r>
          </a:p>
          <a:p>
            <a:r>
              <a:rPr lang="fr-FR" sz="2400" dirty="0"/>
              <a:t>Accompagnement des parents dans leurs fragilités pour les aider à devenir des partenaires de soins pour soutenir la trajectoire neuro-</a:t>
            </a:r>
            <a:r>
              <a:rPr lang="fr-FR" sz="2400" dirty="0" err="1"/>
              <a:t>developpemental</a:t>
            </a:r>
            <a:r>
              <a:rPr lang="fr-FR" sz="2400" dirty="0"/>
              <a:t> de leur  enfant </a:t>
            </a:r>
          </a:p>
        </p:txBody>
      </p:sp>
    </p:spTree>
    <p:extLst>
      <p:ext uri="{BB962C8B-B14F-4D97-AF65-F5344CB8AC3E}">
        <p14:creationId xmlns:p14="http://schemas.microsoft.com/office/powerpoint/2010/main" val="63831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Merci de votre attention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096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Introduction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Situation souvent complexe mais toujours unique</a:t>
            </a:r>
          </a:p>
          <a:p>
            <a:pPr lvl="1"/>
            <a:r>
              <a:rPr lang="fr-FR" sz="2000" dirty="0"/>
              <a:t>Chaque femme a sa propre histoire </a:t>
            </a:r>
          </a:p>
          <a:p>
            <a:pPr lvl="1"/>
            <a:r>
              <a:rPr lang="fr-FR" sz="2000" dirty="0"/>
              <a:t>Peur du jugement </a:t>
            </a:r>
          </a:p>
          <a:p>
            <a:pPr lvl="1"/>
            <a:r>
              <a:rPr lang="fr-FR" sz="2000" dirty="0"/>
              <a:t>Femmes souvent méfiantes </a:t>
            </a:r>
          </a:p>
          <a:p>
            <a:r>
              <a:rPr lang="fr-FR" sz="2400" dirty="0"/>
              <a:t>Problématiques variables en fonction des femmes </a:t>
            </a:r>
          </a:p>
          <a:p>
            <a:pPr lvl="1"/>
            <a:r>
              <a:rPr lang="fr-FR" sz="2000" dirty="0"/>
              <a:t>Type de consommation </a:t>
            </a:r>
          </a:p>
          <a:p>
            <a:pPr lvl="1"/>
            <a:r>
              <a:rPr lang="fr-FR" sz="2000" dirty="0"/>
              <a:t>Problématique de santé</a:t>
            </a:r>
          </a:p>
          <a:p>
            <a:pPr lvl="1"/>
            <a:r>
              <a:rPr lang="fr-FR" sz="2000" dirty="0"/>
              <a:t>Problématique social</a:t>
            </a:r>
          </a:p>
          <a:p>
            <a:pPr lvl="1"/>
            <a:r>
              <a:rPr lang="fr-FR" sz="2000" dirty="0"/>
              <a:t>Entourage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62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Grossesse = fenêtre d’opportunité </a:t>
            </a:r>
          </a:p>
          <a:p>
            <a:pPr lvl="1"/>
            <a:r>
              <a:rPr lang="fr-FR" sz="2000" dirty="0"/>
              <a:t>Infléchir la trajectoire d’une femme abusant de substance addictive </a:t>
            </a:r>
          </a:p>
          <a:p>
            <a:pPr lvl="1"/>
            <a:r>
              <a:rPr lang="fr-FR" sz="2000" dirty="0"/>
              <a:t>Proposition de soins d’addictologie </a:t>
            </a:r>
          </a:p>
          <a:p>
            <a:r>
              <a:rPr lang="fr-FR" sz="2400" dirty="0"/>
              <a:t>Pronostic obstétrical et pédiatrique </a:t>
            </a:r>
          </a:p>
          <a:p>
            <a:pPr lvl="1"/>
            <a:r>
              <a:rPr lang="fr-FR" sz="2000" dirty="0"/>
              <a:t>Nombre et nature des produits </a:t>
            </a:r>
          </a:p>
          <a:p>
            <a:pPr lvl="1"/>
            <a:r>
              <a:rPr lang="fr-FR" sz="2000" dirty="0"/>
              <a:t>Style de vie chaotique</a:t>
            </a:r>
          </a:p>
          <a:p>
            <a:pPr lvl="1"/>
            <a:r>
              <a:rPr lang="fr-FR" sz="2000" dirty="0"/>
              <a:t>Améliorer par prise en charge pluridisciplinaire, chaleureuse, bien formée et cohérente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37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Introduction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Entretien prénatal +++</a:t>
            </a:r>
          </a:p>
          <a:p>
            <a:pPr lvl="1"/>
            <a:r>
              <a:rPr lang="fr-FR" sz="2000" dirty="0"/>
              <a:t>Déterminer les vulnérabilités psycho-sociales pour élaborer une offre de soins </a:t>
            </a:r>
          </a:p>
          <a:p>
            <a:pPr lvl="1"/>
            <a:r>
              <a:rPr lang="fr-FR" sz="2000" dirty="0"/>
              <a:t>Prise en charge multidisciplinaire +++</a:t>
            </a:r>
          </a:p>
          <a:p>
            <a:pPr lvl="1"/>
            <a:r>
              <a:rPr lang="fr-FR" sz="2000" dirty="0"/>
              <a:t>Vouloir et accepter d’aborder des sujets sensibles </a:t>
            </a:r>
          </a:p>
          <a:p>
            <a:pPr lvl="2"/>
            <a:r>
              <a:rPr lang="fr-FR" sz="1800" dirty="0"/>
              <a:t>Pauvreté, solitude, addictions, styles de vie… </a:t>
            </a:r>
          </a:p>
          <a:p>
            <a:pPr lvl="2"/>
            <a:r>
              <a:rPr lang="fr-FR" sz="1800" dirty="0"/>
              <a:t>Sans stigmatiser, sans jugement  </a:t>
            </a:r>
          </a:p>
          <a:p>
            <a:pPr lvl="2"/>
            <a:r>
              <a:rPr lang="fr-FR" sz="1800" dirty="0"/>
              <a:t>En prenant du temps et en étant disponible </a:t>
            </a:r>
          </a:p>
          <a:p>
            <a:pPr lvl="1"/>
            <a:r>
              <a:rPr lang="fr-FR" sz="2000" dirty="0"/>
              <a:t>Contexte social</a:t>
            </a:r>
          </a:p>
          <a:p>
            <a:pPr lvl="1"/>
            <a:r>
              <a:rPr lang="fr-FR" sz="2000" dirty="0"/>
              <a:t>Statut des enfants précédents </a:t>
            </a:r>
          </a:p>
          <a:p>
            <a:pPr lvl="1"/>
            <a:r>
              <a:rPr lang="fr-FR" sz="2000" dirty="0"/>
              <a:t>Environnement, conjoint </a:t>
            </a:r>
            <a:r>
              <a:rPr lang="fr-FR" dirty="0"/>
              <a:t>	</a:t>
            </a:r>
          </a:p>
          <a:p>
            <a:r>
              <a:rPr lang="fr-FR" sz="2400" dirty="0"/>
              <a:t>Consultation pédiatrique anténatale </a:t>
            </a:r>
          </a:p>
          <a:p>
            <a:pPr lvl="1"/>
            <a:r>
              <a:rPr lang="fr-FR" sz="2000" dirty="0"/>
              <a:t>Pour faire le lien avec le post natal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83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Introduction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4016" y="2893149"/>
            <a:ext cx="242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Consultation anténatale</a:t>
            </a:r>
          </a:p>
          <a:p>
            <a:pPr algn="ctr"/>
            <a:r>
              <a:rPr lang="fr-FR" dirty="0"/>
              <a:t>pédiatrique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465295" y="3726808"/>
            <a:ext cx="277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Maternité/unité Kangourou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235479" y="5142736"/>
            <a:ext cx="2039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Lien d’attachement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8484" y="2443966"/>
            <a:ext cx="3661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Replacer les consommations </a:t>
            </a:r>
          </a:p>
          <a:p>
            <a:pPr algn="ctr"/>
            <a:r>
              <a:rPr lang="fr-FR" dirty="0"/>
              <a:t>comme facteurs de risques médicaux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779818" y="5022673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Enfants vulnérables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65510" y="4464942"/>
            <a:ext cx="280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Qualité de l’environnement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235479" y="4464942"/>
            <a:ext cx="231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Soutenir la parentalité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71512" y="1820178"/>
            <a:ext cx="2232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Lien entre les acteurs </a:t>
            </a:r>
          </a:p>
          <a:p>
            <a:pPr algn="ctr"/>
            <a:r>
              <a:rPr lang="fr-FR" dirty="0"/>
              <a:t>de la périnatalité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867328" y="2288435"/>
            <a:ext cx="196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Grossesse à risque </a:t>
            </a:r>
          </a:p>
        </p:txBody>
      </p:sp>
      <p:sp>
        <p:nvSpPr>
          <p:cNvPr id="15" name="Ellipse 14"/>
          <p:cNvSpPr/>
          <p:nvPr/>
        </p:nvSpPr>
        <p:spPr>
          <a:xfrm>
            <a:off x="4600188" y="2038346"/>
            <a:ext cx="2319251" cy="10057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4613562" y="4704458"/>
            <a:ext cx="2319251" cy="10057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252889" y="3429736"/>
            <a:ext cx="2986371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5743614" y="2981701"/>
            <a:ext cx="2460" cy="561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743614" y="4222463"/>
            <a:ext cx="2460" cy="561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7845686" y="2793632"/>
            <a:ext cx="2607136" cy="815315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116053" y="1749407"/>
            <a:ext cx="2558459" cy="815315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76811" y="2344421"/>
            <a:ext cx="3987729" cy="918059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7151753" y="4236032"/>
            <a:ext cx="2435118" cy="714510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7137795" y="5090434"/>
            <a:ext cx="2466636" cy="535137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015513" y="4215664"/>
            <a:ext cx="2934710" cy="807009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7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Systématiquement proposée à la patiente par l’équipe obstétricale </a:t>
            </a:r>
          </a:p>
          <a:p>
            <a:pPr lvl="1"/>
            <a:r>
              <a:rPr lang="fr-FR" sz="2000" dirty="0"/>
              <a:t>En consultation par les sages femmes</a:t>
            </a:r>
          </a:p>
          <a:p>
            <a:pPr lvl="2"/>
            <a:r>
              <a:rPr lang="fr-FR" sz="1800" dirty="0"/>
              <a:t>Continuité entre anténatal et le postnatal </a:t>
            </a:r>
          </a:p>
          <a:p>
            <a:pPr lvl="2"/>
            <a:r>
              <a:rPr lang="fr-FR" sz="1800" dirty="0"/>
              <a:t>Mise en confiance des parents -&gt; sécurité de l’enfant</a:t>
            </a:r>
          </a:p>
          <a:p>
            <a:pPr lvl="1"/>
            <a:r>
              <a:rPr lang="fr-FR" sz="2000" dirty="0"/>
              <a:t>Parfois en urgence</a:t>
            </a:r>
          </a:p>
          <a:p>
            <a:pPr lvl="2"/>
            <a:r>
              <a:rPr lang="fr-FR" sz="1800" dirty="0"/>
              <a:t>Découverte tardive de la grossesse </a:t>
            </a:r>
          </a:p>
          <a:p>
            <a:pPr lvl="2"/>
            <a:r>
              <a:rPr lang="fr-FR" sz="1800" dirty="0"/>
              <a:t>Femme hospitalisée</a:t>
            </a:r>
          </a:p>
          <a:p>
            <a:r>
              <a:rPr lang="fr-FR" sz="2400" dirty="0"/>
              <a:t>Individualiser chaque patiente </a:t>
            </a:r>
          </a:p>
          <a:p>
            <a:pPr lvl="1"/>
            <a:r>
              <a:rPr lang="fr-FR" sz="2000" dirty="0"/>
              <a:t>Créer un climat de confidentialité et de confiance</a:t>
            </a:r>
          </a:p>
          <a:p>
            <a:pPr lvl="1"/>
            <a:r>
              <a:rPr lang="fr-FR" sz="2000" dirty="0"/>
              <a:t>Considérée la patiente comme « toute autre future maman »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67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Qui? </a:t>
            </a:r>
          </a:p>
          <a:p>
            <a:pPr lvl="1"/>
            <a:r>
              <a:rPr lang="fr-FR" sz="2000" dirty="0"/>
              <a:t>Femme seule le plus souvent </a:t>
            </a:r>
          </a:p>
          <a:p>
            <a:pPr lvl="2"/>
            <a:r>
              <a:rPr lang="fr-FR" sz="1800" dirty="0"/>
              <a:t>¾ lors de la première consultation</a:t>
            </a:r>
          </a:p>
          <a:p>
            <a:pPr lvl="1"/>
            <a:r>
              <a:rPr lang="fr-FR" sz="2000" dirty="0"/>
              <a:t>Proposition systématique de la rencontrer aussi le papa</a:t>
            </a:r>
          </a:p>
          <a:p>
            <a:pPr lvl="1"/>
            <a:r>
              <a:rPr lang="fr-FR" sz="2000" dirty="0"/>
              <a:t>Proposition systématique de la revoir une deuxième fois si besoin</a:t>
            </a:r>
          </a:p>
          <a:p>
            <a:r>
              <a:rPr lang="fr-FR" sz="2400" dirty="0"/>
              <a:t>Où? </a:t>
            </a:r>
          </a:p>
          <a:p>
            <a:pPr lvl="1"/>
            <a:r>
              <a:rPr lang="fr-FR" sz="2000" dirty="0"/>
              <a:t>En consultation de néonatologie </a:t>
            </a:r>
          </a:p>
          <a:p>
            <a:pPr lvl="2"/>
            <a:r>
              <a:rPr lang="fr-FR" sz="1800" dirty="0"/>
              <a:t>Comme toutes les autres consultations anténatales</a:t>
            </a:r>
          </a:p>
          <a:p>
            <a:pPr lvl="1"/>
            <a:r>
              <a:rPr lang="fr-FR" sz="2000" dirty="0"/>
              <a:t>Consultation souvent longue </a:t>
            </a:r>
          </a:p>
          <a:p>
            <a:pPr lvl="2"/>
            <a:r>
              <a:rPr lang="fr-FR" sz="1800" dirty="0"/>
              <a:t>Savoir être disponible</a:t>
            </a:r>
          </a:p>
          <a:p>
            <a:pPr lvl="2"/>
            <a:r>
              <a:rPr lang="fr-FR" sz="1800" dirty="0"/>
              <a:t>Avoir du temps </a:t>
            </a:r>
          </a:p>
          <a:p>
            <a:pPr lvl="2"/>
            <a:r>
              <a:rPr lang="fr-FR" sz="1800" dirty="0"/>
              <a:t>Empathie et écoute </a:t>
            </a:r>
          </a:p>
          <a:p>
            <a:endParaRPr lang="fr-FR" sz="2200" dirty="0"/>
          </a:p>
          <a:p>
            <a:pPr lvl="1"/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40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Déroulement de la consultation </a:t>
            </a:r>
          </a:p>
          <a:p>
            <a:pPr lvl="1"/>
            <a:r>
              <a:rPr lang="fr-FR" sz="2000" dirty="0"/>
              <a:t>« Pourquoi venez-vous en consultation ? »</a:t>
            </a:r>
          </a:p>
          <a:p>
            <a:pPr lvl="2"/>
            <a:r>
              <a:rPr lang="fr-FR" sz="1800" dirty="0"/>
              <a:t>Connaître la patiente et son histoire </a:t>
            </a:r>
          </a:p>
          <a:p>
            <a:pPr lvl="2"/>
            <a:r>
              <a:rPr lang="fr-FR" sz="1800" dirty="0"/>
              <a:t>Quel est son parcours de vie? </a:t>
            </a:r>
          </a:p>
          <a:p>
            <a:pPr lvl="2"/>
            <a:r>
              <a:rPr lang="fr-FR" sz="1800" dirty="0"/>
              <a:t>Quels sont les produits consommés avant la grossesse? </a:t>
            </a:r>
          </a:p>
          <a:p>
            <a:pPr lvl="2"/>
            <a:r>
              <a:rPr lang="fr-FR" sz="1800" dirty="0"/>
              <a:t>Quels sont les produits consommés pendant la grossesse? </a:t>
            </a:r>
          </a:p>
          <a:p>
            <a:pPr lvl="2"/>
            <a:r>
              <a:rPr lang="fr-FR" sz="1800" dirty="0"/>
              <a:t>Quel est le suivi actuel de la grossesse? </a:t>
            </a:r>
          </a:p>
          <a:p>
            <a:pPr lvl="3"/>
            <a:r>
              <a:rPr lang="fr-FR" sz="1600" dirty="0"/>
              <a:t>Suivi régulier? </a:t>
            </a:r>
          </a:p>
          <a:p>
            <a:pPr lvl="3"/>
            <a:r>
              <a:rPr lang="fr-FR" sz="1600" dirty="0"/>
              <a:t>Sérologies? </a:t>
            </a:r>
          </a:p>
          <a:p>
            <a:pPr lvl="3"/>
            <a:r>
              <a:rPr lang="fr-FR" sz="1600" dirty="0"/>
              <a:t>Echographie normale? 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020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/>
              <a:t>Consultation anténatale pédiatrique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Quels messages? </a:t>
            </a:r>
          </a:p>
          <a:p>
            <a:pPr lvl="1"/>
            <a:r>
              <a:rPr lang="fr-FR" sz="2000" dirty="0"/>
              <a:t>Replacer les consommations comme facteurs de risques médicaux</a:t>
            </a:r>
          </a:p>
          <a:p>
            <a:pPr lvl="1"/>
            <a:r>
              <a:rPr lang="fr-FR" sz="2000" dirty="0"/>
              <a:t>Information des risques pour chaque substance</a:t>
            </a:r>
          </a:p>
          <a:p>
            <a:pPr lvl="1"/>
            <a:r>
              <a:rPr lang="fr-FR" sz="2000" dirty="0"/>
              <a:t>Discuter de l’arrivée de bébé </a:t>
            </a:r>
          </a:p>
          <a:p>
            <a:pPr lvl="2"/>
            <a:r>
              <a:rPr lang="fr-FR" sz="1800" dirty="0"/>
              <a:t>Lieu d’hospitalisation </a:t>
            </a:r>
          </a:p>
          <a:p>
            <a:pPr lvl="2"/>
            <a:r>
              <a:rPr lang="fr-FR" sz="1800" dirty="0"/>
              <a:t>Qui sera là à l’accouchement? </a:t>
            </a:r>
          </a:p>
          <a:p>
            <a:pPr lvl="1"/>
            <a:r>
              <a:rPr lang="fr-FR" sz="2000" dirty="0"/>
              <a:t>Expliquer le syndrome de sevrage</a:t>
            </a:r>
          </a:p>
          <a:p>
            <a:pPr lvl="2"/>
            <a:r>
              <a:rPr lang="fr-FR" sz="1800" dirty="0"/>
              <a:t>Signes cliniques de sevrage </a:t>
            </a:r>
          </a:p>
          <a:p>
            <a:pPr lvl="2"/>
            <a:r>
              <a:rPr lang="fr-FR" sz="1800" dirty="0"/>
              <a:t>Méthode de cocooning</a:t>
            </a:r>
          </a:p>
          <a:p>
            <a:pPr lvl="2"/>
            <a:r>
              <a:rPr lang="fr-FR" sz="1800" dirty="0"/>
              <a:t>Traitement possible </a:t>
            </a:r>
          </a:p>
          <a:p>
            <a:pPr lvl="1"/>
            <a:r>
              <a:rPr lang="fr-FR" sz="2000" dirty="0"/>
              <a:t>Parler de l’allaitement </a:t>
            </a:r>
          </a:p>
          <a:p>
            <a:pPr lvl="2"/>
            <a:endParaRPr lang="fr-FR" dirty="0"/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3106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707</Words>
  <Application>Microsoft Office PowerPoint</Application>
  <PresentationFormat>Grand écran</PresentationFormat>
  <Paragraphs>169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Comment améliorer l’adhésion au suivi des nourrissons en cas d’addiction parentale? </vt:lpstr>
      <vt:lpstr>Introduction  </vt:lpstr>
      <vt:lpstr>Introduction </vt:lpstr>
      <vt:lpstr>Introduction </vt:lpstr>
      <vt:lpstr>Introduction </vt:lpstr>
      <vt:lpstr>Consultation anténatale pédiatrique </vt:lpstr>
      <vt:lpstr>Consultation anténatale pédiatrique </vt:lpstr>
      <vt:lpstr>Consultation anténatale pédiatrique </vt:lpstr>
      <vt:lpstr>Consultation anténatale pédiatrique </vt:lpstr>
      <vt:lpstr>Consultation anténatale pédiatrique </vt:lpstr>
      <vt:lpstr>Consultation anténatale pédiatrique </vt:lpstr>
      <vt:lpstr>En unité Kangourou</vt:lpstr>
      <vt:lpstr>En unité Kangourou</vt:lpstr>
      <vt:lpstr>En unité kangourou </vt:lpstr>
      <vt:lpstr>Suivi </vt:lpstr>
      <vt:lpstr>Conclusion </vt:lpstr>
      <vt:lpstr>Merci de votre attention </vt:lpstr>
    </vt:vector>
  </TitlesOfParts>
  <Company>CHU de Rouen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améliorer l’adhésion au suivi des nourrissons en cas d’addiction parentale?</dc:title>
  <dc:creator>PINTO CARDOSO, Gaelle</dc:creator>
  <cp:lastModifiedBy>tommy</cp:lastModifiedBy>
  <cp:revision>13</cp:revision>
  <dcterms:created xsi:type="dcterms:W3CDTF">2022-10-03T12:54:06Z</dcterms:created>
  <dcterms:modified xsi:type="dcterms:W3CDTF">2022-10-20T09:08:18Z</dcterms:modified>
</cp:coreProperties>
</file>