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6" r:id="rId1"/>
    <p:sldMasterId id="2147483931" r:id="rId2"/>
    <p:sldMasterId id="2147483940" r:id="rId3"/>
    <p:sldMasterId id="2147483946" r:id="rId4"/>
    <p:sldMasterId id="2147483956" r:id="rId5"/>
    <p:sldMasterId id="2147483965" r:id="rId6"/>
    <p:sldMasterId id="2147483971" r:id="rId7"/>
  </p:sldMasterIdLst>
  <p:notesMasterIdLst>
    <p:notesMasterId r:id="rId32"/>
  </p:notesMasterIdLst>
  <p:handoutMasterIdLst>
    <p:handoutMasterId r:id="rId33"/>
  </p:handoutMasterIdLst>
  <p:sldIdLst>
    <p:sldId id="771" r:id="rId8"/>
    <p:sldId id="1146" r:id="rId9"/>
    <p:sldId id="1127" r:id="rId10"/>
    <p:sldId id="1120" r:id="rId11"/>
    <p:sldId id="1125" r:id="rId12"/>
    <p:sldId id="1126" r:id="rId13"/>
    <p:sldId id="1121" r:id="rId14"/>
    <p:sldId id="1122" r:id="rId15"/>
    <p:sldId id="1143" r:id="rId16"/>
    <p:sldId id="1129" r:id="rId17"/>
    <p:sldId id="1144" r:id="rId18"/>
    <p:sldId id="1130" r:id="rId19"/>
    <p:sldId id="1131" r:id="rId20"/>
    <p:sldId id="1132" r:id="rId21"/>
    <p:sldId id="1133" r:id="rId22"/>
    <p:sldId id="1134" r:id="rId23"/>
    <p:sldId id="1135" r:id="rId24"/>
    <p:sldId id="1136" r:id="rId25"/>
    <p:sldId id="1142" r:id="rId26"/>
    <p:sldId id="1137" r:id="rId27"/>
    <p:sldId id="1138" r:id="rId28"/>
    <p:sldId id="1139" r:id="rId29"/>
    <p:sldId id="1147" r:id="rId30"/>
    <p:sldId id="1119" r:id="rId31"/>
  </p:sldIdLst>
  <p:sldSz cx="9906000" cy="6858000" type="A4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8C7"/>
    <a:srgbClr val="FFFFFF"/>
    <a:srgbClr val="FF9933"/>
    <a:srgbClr val="BF1F73"/>
    <a:srgbClr val="CC6600"/>
    <a:srgbClr val="FF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 autoAdjust="0"/>
    <p:restoredTop sz="50000" autoAdjust="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248"/>
    </p:cViewPr>
  </p:sorterViewPr>
  <p:notesViewPr>
    <p:cSldViewPr snapToGrid="0">
      <p:cViewPr>
        <p:scale>
          <a:sx n="100" d="100"/>
          <a:sy n="100" d="100"/>
        </p:scale>
        <p:origin x="-1632" y="73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4D8F6D4-0AF0-4DD1-8F4A-11BFBE6401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70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EB9681-2D2E-4853-9689-ABB09346ED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408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CD91A-B948-4DBB-9674-8B4E45497AC5}" type="slidenum">
              <a:rPr lang="fr-FR" smtClean="0">
                <a:latin typeface="Arial" pitchFamily="34" charset="0"/>
              </a:rPr>
              <a:pPr/>
              <a:t>1</a:t>
            </a:fld>
            <a:endParaRPr lang="fr-FR"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9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50813" y="881063"/>
            <a:ext cx="6373812" cy="44132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4580C-D65A-45DA-B58F-3EB14D81C35D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61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690563" y="3603625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72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8286" y="1654629"/>
            <a:ext cx="8364764" cy="1783896"/>
          </a:xfrm>
        </p:spPr>
        <p:txBody>
          <a:bodyPr anchor="ctr"/>
          <a:lstStyle>
            <a:lvl1pPr algn="ctr">
              <a:defRPr smtClean="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4147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3886201"/>
            <a:ext cx="9187543" cy="276134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40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6058" y="217715"/>
            <a:ext cx="1485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36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1756232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95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93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75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719263"/>
            <a:ext cx="4381501" cy="4805362"/>
          </a:xfrm>
        </p:spPr>
        <p:txBody>
          <a:bodyPr/>
          <a:lstStyle>
            <a:lvl1pPr>
              <a:defRPr sz="2275" b="1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719263"/>
            <a:ext cx="4381501" cy="4805362"/>
          </a:xfrm>
        </p:spPr>
        <p:txBody>
          <a:bodyPr/>
          <a:lstStyle>
            <a:lvl1pPr>
              <a:defRPr sz="2275" b="1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39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8624" y="116632"/>
            <a:ext cx="782212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95300" y="1719263"/>
            <a:ext cx="8915400" cy="4805362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29319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690563" y="3603625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63"/>
          </a:p>
        </p:txBody>
      </p:sp>
      <p:sp>
        <p:nvSpPr>
          <p:cNvPr id="41472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8286" y="1654629"/>
            <a:ext cx="8364765" cy="1783896"/>
          </a:xfrm>
        </p:spPr>
        <p:txBody>
          <a:bodyPr anchor="ctr"/>
          <a:lstStyle>
            <a:lvl1pPr algn="ctr">
              <a:defRPr smtClean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147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3886202"/>
            <a:ext cx="9187543" cy="276134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5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6058" y="217715"/>
            <a:ext cx="1485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53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1756232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95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93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885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719263"/>
            <a:ext cx="4381501" cy="4805362"/>
          </a:xfrm>
        </p:spPr>
        <p:txBody>
          <a:bodyPr/>
          <a:lstStyle>
            <a:lvl1pPr>
              <a:defRPr sz="2275" b="1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719263"/>
            <a:ext cx="4381501" cy="4805362"/>
          </a:xfrm>
        </p:spPr>
        <p:txBody>
          <a:bodyPr/>
          <a:lstStyle>
            <a:lvl1pPr>
              <a:defRPr sz="2275" b="1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415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8624" y="116632"/>
            <a:ext cx="782212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95300" y="1719263"/>
            <a:ext cx="8915400" cy="4805362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385473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B238-4DAD-4E6B-84F8-120619CD49E3}" type="datetime1">
              <a:rPr lang="fr-FR" smtClean="0"/>
              <a:t>14/06/2023</a:t>
            </a:fld>
            <a:endParaRPr lang="fr-F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8C59-C121-4615-8C2F-691DE0C0BD4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31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1756231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40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215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441" y="1757223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215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48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88" y="1756237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40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651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2323" y="122238"/>
            <a:ext cx="7881241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96916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707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8286" y="1654629"/>
            <a:ext cx="8364765" cy="1783896"/>
          </a:xfrm>
        </p:spPr>
        <p:txBody>
          <a:bodyPr anchor="ctr"/>
          <a:lstStyle>
            <a:lvl1pPr algn="ctr">
              <a:defRPr smtClean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147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3886202"/>
            <a:ext cx="9187543" cy="276134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5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866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441" y="1757223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215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804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719263"/>
            <a:ext cx="4381501" cy="4805362"/>
          </a:xfrm>
        </p:spPr>
        <p:txBody>
          <a:bodyPr/>
          <a:lstStyle>
            <a:lvl1pPr>
              <a:defRPr sz="2275" b="1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719263"/>
            <a:ext cx="4381501" cy="4805362"/>
          </a:xfrm>
        </p:spPr>
        <p:txBody>
          <a:bodyPr/>
          <a:lstStyle>
            <a:lvl1pPr>
              <a:defRPr sz="2275" b="1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7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88" y="1756237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40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8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690563" y="3603625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63"/>
          </a:p>
        </p:txBody>
      </p:sp>
      <p:sp>
        <p:nvSpPr>
          <p:cNvPr id="41472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8286" y="1654629"/>
            <a:ext cx="8364765" cy="1783896"/>
          </a:xfrm>
        </p:spPr>
        <p:txBody>
          <a:bodyPr anchor="ctr"/>
          <a:lstStyle>
            <a:lvl1pPr algn="ctr">
              <a:defRPr smtClean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147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3886202"/>
            <a:ext cx="9187543" cy="276134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5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6058" y="217715"/>
            <a:ext cx="1485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1639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1756232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95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4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70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021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719263"/>
            <a:ext cx="4381501" cy="4805362"/>
          </a:xfrm>
        </p:spPr>
        <p:txBody>
          <a:bodyPr/>
          <a:lstStyle>
            <a:lvl1pPr>
              <a:defRPr sz="2275" b="1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719263"/>
            <a:ext cx="4381501" cy="4805362"/>
          </a:xfrm>
        </p:spPr>
        <p:txBody>
          <a:bodyPr/>
          <a:lstStyle>
            <a:lvl1pPr>
              <a:defRPr sz="2275" b="1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8919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8624" y="116632"/>
            <a:ext cx="782212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95300" y="1719263"/>
            <a:ext cx="8915400" cy="4805362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733201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235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441" y="1757223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215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21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88" y="1756237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40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002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690563" y="3603625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63"/>
          </a:p>
        </p:txBody>
      </p:sp>
      <p:sp>
        <p:nvSpPr>
          <p:cNvPr id="41472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8286" y="1654629"/>
            <a:ext cx="8364765" cy="1783896"/>
          </a:xfrm>
        </p:spPr>
        <p:txBody>
          <a:bodyPr anchor="ctr"/>
          <a:lstStyle>
            <a:lvl1pPr algn="ctr">
              <a:defRPr smtClean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147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3886202"/>
            <a:ext cx="9187543" cy="276134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5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6058" y="217715"/>
            <a:ext cx="1485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748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1756232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95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631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786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719263"/>
            <a:ext cx="4381501" cy="4805362"/>
          </a:xfrm>
        </p:spPr>
        <p:txBody>
          <a:bodyPr/>
          <a:lstStyle>
            <a:lvl1pPr>
              <a:defRPr sz="2275" b="1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719263"/>
            <a:ext cx="4381501" cy="4805362"/>
          </a:xfrm>
        </p:spPr>
        <p:txBody>
          <a:bodyPr/>
          <a:lstStyle>
            <a:lvl1pPr>
              <a:defRPr sz="2275" b="1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0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719263"/>
            <a:ext cx="4381501" cy="4805362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719263"/>
            <a:ext cx="4381501" cy="4805362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782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8624" y="116632"/>
            <a:ext cx="782212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95300" y="1719263"/>
            <a:ext cx="8915400" cy="4805362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751286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2323" y="122238"/>
            <a:ext cx="7881241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83973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70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8624" y="116632"/>
            <a:ext cx="782212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95300" y="1719263"/>
            <a:ext cx="8915400" cy="4805362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28896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441" y="1757223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215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5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B238-4DAD-4E6B-84F8-120619CD49E3}" type="datetime1">
              <a:rPr lang="fr-FR" smtClean="0"/>
              <a:t>14/06/2023</a:t>
            </a:fld>
            <a:endParaRPr lang="fr-F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8C59-C121-4615-8C2F-691DE0C0BD4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5034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88" y="1756237"/>
            <a:ext cx="9187543" cy="489131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40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49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690563" y="3603625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63"/>
          </a:p>
        </p:txBody>
      </p:sp>
      <p:sp>
        <p:nvSpPr>
          <p:cNvPr id="41472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8286" y="1654629"/>
            <a:ext cx="8364765" cy="1783896"/>
          </a:xfrm>
        </p:spPr>
        <p:txBody>
          <a:bodyPr anchor="ctr"/>
          <a:lstStyle>
            <a:lvl1pPr algn="ctr">
              <a:defRPr smtClean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147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372" y="3886202"/>
            <a:ext cx="9187543" cy="276134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50" smtClean="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6058" y="217715"/>
            <a:ext cx="1485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93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09714" y="122238"/>
            <a:ext cx="7943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719263"/>
            <a:ext cx="89154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560388" y="1557338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2" name="Imag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9401" y="290513"/>
            <a:ext cx="11731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8438" y="1006477"/>
            <a:ext cx="145256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latin typeface="Arial"/>
              </a:rPr>
              <a:t>www.lecrat.org</a:t>
            </a:r>
          </a:p>
        </p:txBody>
      </p:sp>
    </p:spTree>
    <p:extLst>
      <p:ext uri="{BB962C8B-B14F-4D97-AF65-F5344CB8AC3E}">
        <p14:creationId xmlns:p14="http://schemas.microsoft.com/office/powerpoint/2010/main" val="418269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7" r:id="rId6"/>
    <p:sldLayoutId id="2147483929" r:id="rId7"/>
    <p:sldLayoutId id="2147483930" r:id="rId8"/>
  </p:sldLayoutIdLst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09714" y="122238"/>
            <a:ext cx="79438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719263"/>
            <a:ext cx="89154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560388" y="1557338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63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8438" y="1006477"/>
            <a:ext cx="1452562" cy="242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fr-FR" sz="975" b="1" dirty="0"/>
              <a:t>www.lecrat.fr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8" y="296092"/>
            <a:ext cx="1266605" cy="7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2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</p:sldLayoutIdLst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38" b="1">
          <a:solidFill>
            <a:schemeClr val="tx1"/>
          </a:solidFill>
          <a:latin typeface="+mn-lt"/>
          <a:ea typeface="+mn-ea"/>
          <a:cs typeface="+mn-cs"/>
        </a:defRPr>
      </a:lvl1pPr>
      <a:lvl2pPr marL="562372" indent="-2824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113">
          <a:solidFill>
            <a:schemeClr val="tx1"/>
          </a:solidFill>
          <a:latin typeface="+mn-lt"/>
        </a:defRPr>
      </a:lvl2pPr>
      <a:lvl3pPr marL="802283" indent="-2386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869">
          <a:solidFill>
            <a:schemeClr val="tx1"/>
          </a:solidFill>
          <a:latin typeface="+mn-lt"/>
        </a:defRPr>
      </a:lvl3pPr>
      <a:lvl4pPr marL="1040904" indent="-23733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4pPr>
      <a:lvl5pPr marL="12988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5pPr>
      <a:lvl6pPr marL="167034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6pPr>
      <a:lvl7pPr marL="204182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7pPr>
      <a:lvl8pPr marL="241329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8pPr>
      <a:lvl9pPr marL="27847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09714" y="122238"/>
            <a:ext cx="79438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719263"/>
            <a:ext cx="89154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560388" y="1557338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63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8438" y="1006477"/>
            <a:ext cx="1452562" cy="242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fr-FR" sz="975" b="1" dirty="0"/>
              <a:t>www.lecrat.fr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8" y="296092"/>
            <a:ext cx="1266605" cy="7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4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9" r:id="rId6"/>
    <p:sldLayoutId id="2147483950" r:id="rId7"/>
    <p:sldLayoutId id="2147483951" r:id="rId8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38" b="1">
          <a:solidFill>
            <a:schemeClr val="tx1"/>
          </a:solidFill>
          <a:latin typeface="+mn-lt"/>
          <a:ea typeface="+mn-ea"/>
          <a:cs typeface="+mn-cs"/>
        </a:defRPr>
      </a:lvl1pPr>
      <a:lvl2pPr marL="562372" indent="-2824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113">
          <a:solidFill>
            <a:schemeClr val="tx1"/>
          </a:solidFill>
          <a:latin typeface="+mn-lt"/>
        </a:defRPr>
      </a:lvl2pPr>
      <a:lvl3pPr marL="802283" indent="-2386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869">
          <a:solidFill>
            <a:schemeClr val="tx1"/>
          </a:solidFill>
          <a:latin typeface="+mn-lt"/>
        </a:defRPr>
      </a:lvl3pPr>
      <a:lvl4pPr marL="1040904" indent="-23733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4pPr>
      <a:lvl5pPr marL="12988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5pPr>
      <a:lvl6pPr marL="167034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6pPr>
      <a:lvl7pPr marL="204182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7pPr>
      <a:lvl8pPr marL="241329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8pPr>
      <a:lvl9pPr marL="27847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67545" y="122238"/>
            <a:ext cx="788602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719263"/>
            <a:ext cx="89154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560388" y="1557338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63"/>
          </a:p>
        </p:txBody>
      </p:sp>
      <p:pic>
        <p:nvPicPr>
          <p:cNvPr id="1032" name="Image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402" y="290513"/>
            <a:ext cx="11731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98439" y="1006478"/>
            <a:ext cx="1403350" cy="25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56" b="1"/>
              <a:t>www.lecrat.org</a:t>
            </a:r>
          </a:p>
        </p:txBody>
      </p:sp>
    </p:spTree>
    <p:extLst>
      <p:ext uri="{BB962C8B-B14F-4D97-AF65-F5344CB8AC3E}">
        <p14:creationId xmlns:p14="http://schemas.microsoft.com/office/powerpoint/2010/main" val="243374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52" r:id="rId3"/>
    <p:sldLayoutId id="2147483953" r:id="rId4"/>
    <p:sldLayoutId id="2147483954" r:id="rId5"/>
    <p:sldLayoutId id="2147483955" r:id="rId6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38">
          <a:solidFill>
            <a:schemeClr val="tx1"/>
          </a:solidFill>
          <a:latin typeface="+mn-lt"/>
          <a:ea typeface="+mn-ea"/>
          <a:cs typeface="+mn-cs"/>
        </a:defRPr>
      </a:lvl1pPr>
      <a:lvl2pPr marL="562372" indent="-2824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113">
          <a:solidFill>
            <a:schemeClr val="tx1"/>
          </a:solidFill>
          <a:latin typeface="+mn-lt"/>
        </a:defRPr>
      </a:lvl2pPr>
      <a:lvl3pPr marL="802283" indent="-2386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869">
          <a:solidFill>
            <a:schemeClr val="tx1"/>
          </a:solidFill>
          <a:latin typeface="+mn-lt"/>
        </a:defRPr>
      </a:lvl3pPr>
      <a:lvl4pPr marL="1040904" indent="-23733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4pPr>
      <a:lvl5pPr marL="12988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5pPr>
      <a:lvl6pPr marL="167034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6pPr>
      <a:lvl7pPr marL="204182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7pPr>
      <a:lvl8pPr marL="241329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8pPr>
      <a:lvl9pPr marL="27847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09714" y="122238"/>
            <a:ext cx="79438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719263"/>
            <a:ext cx="89154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560388" y="1557338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63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8438" y="1006477"/>
            <a:ext cx="1452562" cy="242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fr-FR" sz="975" b="1" dirty="0"/>
              <a:t>www.lecrat.fr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8" y="296092"/>
            <a:ext cx="1266605" cy="7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6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</p:sldLayoutIdLst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38" b="1">
          <a:solidFill>
            <a:schemeClr val="tx1"/>
          </a:solidFill>
          <a:latin typeface="+mn-lt"/>
          <a:ea typeface="+mn-ea"/>
          <a:cs typeface="+mn-cs"/>
        </a:defRPr>
      </a:lvl1pPr>
      <a:lvl2pPr marL="562372" indent="-2824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113">
          <a:solidFill>
            <a:schemeClr val="tx1"/>
          </a:solidFill>
          <a:latin typeface="+mn-lt"/>
        </a:defRPr>
      </a:lvl2pPr>
      <a:lvl3pPr marL="802283" indent="-2386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869">
          <a:solidFill>
            <a:schemeClr val="tx1"/>
          </a:solidFill>
          <a:latin typeface="+mn-lt"/>
        </a:defRPr>
      </a:lvl3pPr>
      <a:lvl4pPr marL="1040904" indent="-23733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4pPr>
      <a:lvl5pPr marL="12988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5pPr>
      <a:lvl6pPr marL="167034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6pPr>
      <a:lvl7pPr marL="204182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7pPr>
      <a:lvl8pPr marL="241329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8pPr>
      <a:lvl9pPr marL="27847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09714" y="122238"/>
            <a:ext cx="79438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719263"/>
            <a:ext cx="89154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560388" y="1557338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63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8438" y="1006477"/>
            <a:ext cx="1452562" cy="242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fr-FR" sz="975" b="1" dirty="0"/>
              <a:t>www.lecrat.fr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8" y="296092"/>
            <a:ext cx="1266605" cy="7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38" b="1">
          <a:solidFill>
            <a:schemeClr val="tx1"/>
          </a:solidFill>
          <a:latin typeface="+mn-lt"/>
          <a:ea typeface="+mn-ea"/>
          <a:cs typeface="+mn-cs"/>
        </a:defRPr>
      </a:lvl1pPr>
      <a:lvl2pPr marL="562372" indent="-2824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113">
          <a:solidFill>
            <a:schemeClr val="tx1"/>
          </a:solidFill>
          <a:latin typeface="+mn-lt"/>
        </a:defRPr>
      </a:lvl2pPr>
      <a:lvl3pPr marL="802283" indent="-2386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869">
          <a:solidFill>
            <a:schemeClr val="tx1"/>
          </a:solidFill>
          <a:latin typeface="+mn-lt"/>
        </a:defRPr>
      </a:lvl3pPr>
      <a:lvl4pPr marL="1040904" indent="-23733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4pPr>
      <a:lvl5pPr marL="12988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5pPr>
      <a:lvl6pPr marL="167034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6pPr>
      <a:lvl7pPr marL="204182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7pPr>
      <a:lvl8pPr marL="241329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8pPr>
      <a:lvl9pPr marL="27847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67545" y="122238"/>
            <a:ext cx="788602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719263"/>
            <a:ext cx="89154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560388" y="1557338"/>
            <a:ext cx="8882062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463"/>
          </a:p>
        </p:txBody>
      </p:sp>
      <p:pic>
        <p:nvPicPr>
          <p:cNvPr id="1032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2" y="290513"/>
            <a:ext cx="11731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98439" y="1006478"/>
            <a:ext cx="1403350" cy="25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56" b="1"/>
              <a:t>www.lecrat.org</a:t>
            </a:r>
          </a:p>
        </p:txBody>
      </p:sp>
    </p:spTree>
    <p:extLst>
      <p:ext uri="{BB962C8B-B14F-4D97-AF65-F5344CB8AC3E}">
        <p14:creationId xmlns:p14="http://schemas.microsoft.com/office/powerpoint/2010/main" val="94074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sz="3169" b="1">
          <a:solidFill>
            <a:schemeClr val="tx2"/>
          </a:solidFill>
          <a:latin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38">
          <a:solidFill>
            <a:schemeClr val="tx1"/>
          </a:solidFill>
          <a:latin typeface="+mn-lt"/>
          <a:ea typeface="+mn-ea"/>
          <a:cs typeface="+mn-cs"/>
        </a:defRPr>
      </a:lvl1pPr>
      <a:lvl2pPr marL="562372" indent="-2824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113">
          <a:solidFill>
            <a:schemeClr val="tx1"/>
          </a:solidFill>
          <a:latin typeface="+mn-lt"/>
        </a:defRPr>
      </a:lvl2pPr>
      <a:lvl3pPr marL="802283" indent="-2386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869">
          <a:solidFill>
            <a:schemeClr val="tx1"/>
          </a:solidFill>
          <a:latin typeface="+mn-lt"/>
        </a:defRPr>
      </a:lvl3pPr>
      <a:lvl4pPr marL="1040904" indent="-23733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4pPr>
      <a:lvl5pPr marL="12988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5pPr>
      <a:lvl6pPr marL="167034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6pPr>
      <a:lvl7pPr marL="204182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7pPr>
      <a:lvl8pPr marL="2413298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8pPr>
      <a:lvl9pPr marL="2784773" indent="-25667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crat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52186" y="1379761"/>
            <a:ext cx="7876822" cy="2057400"/>
          </a:xfrm>
        </p:spPr>
        <p:txBody>
          <a:bodyPr/>
          <a:lstStyle/>
          <a:p>
            <a:pPr algn="ctr" eaLnBrk="1" hangingPunct="1"/>
            <a:r>
              <a:rPr lang="fr-FR" sz="3600" dirty="0" err="1"/>
              <a:t>Prégabaline</a:t>
            </a:r>
            <a:r>
              <a:rPr lang="fr-FR" sz="3600" dirty="0"/>
              <a:t> – Lyrica®</a:t>
            </a:r>
            <a:br>
              <a:rPr lang="fr-FR" sz="3600" dirty="0"/>
            </a:br>
            <a:r>
              <a:rPr lang="fr-FR" sz="3600" dirty="0"/>
              <a:t>Grossesse &amp; allaitement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42952" y="3765554"/>
            <a:ext cx="8702675" cy="2308225"/>
          </a:xfrm>
        </p:spPr>
        <p:txBody>
          <a:bodyPr/>
          <a:lstStyle/>
          <a:p>
            <a:pPr eaLnBrk="1" hangingPunct="1"/>
            <a:r>
              <a:rPr lang="fr-FR" sz="2200" dirty="0"/>
              <a:t>Dr Elisabeth ELEFANT</a:t>
            </a:r>
          </a:p>
          <a:p>
            <a:pPr eaLnBrk="1" hangingPunct="1"/>
            <a:r>
              <a:rPr lang="fr-FR" sz="2200" i="1" dirty="0"/>
              <a:t>Centre de Référence sur les Agents Tératogènes (CRAT)</a:t>
            </a:r>
            <a:br>
              <a:rPr lang="fr-FR" sz="2200" i="1" dirty="0"/>
            </a:br>
            <a:r>
              <a:rPr lang="fr-FR" sz="2200" i="1" dirty="0"/>
              <a:t>Hôpital Armand Trousseau, Paris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dirty="0">
                <a:solidFill>
                  <a:srgbClr val="0070C0"/>
                </a:solidFill>
              </a:rPr>
              <a:t>www.lecrat.fr</a:t>
            </a:r>
          </a:p>
          <a:p>
            <a:pPr eaLnBrk="1" hangingPunct="1"/>
            <a:endParaRPr lang="fr-FR" sz="2200" dirty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954089" y="5882273"/>
            <a:ext cx="828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 dirty="0">
                <a:solidFill>
                  <a:schemeClr val="tx2"/>
                </a:solidFill>
              </a:rPr>
              <a:t>GEGA</a:t>
            </a:r>
          </a:p>
          <a:p>
            <a:pPr algn="ctr">
              <a:spcBef>
                <a:spcPct val="50000"/>
              </a:spcBef>
            </a:pPr>
            <a:r>
              <a:rPr lang="fr-FR" sz="1600" i="1" dirty="0">
                <a:solidFill>
                  <a:schemeClr val="tx2"/>
                </a:solidFill>
              </a:rPr>
              <a:t>12 Juin 2023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6058" y="217715"/>
            <a:ext cx="1485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96519AE-38FF-48C7-BBD0-B838E858FD64" descr="068536C0-050C-4C88-82CF-AAC6BCEF96D5@trs">
            <a:extLst>
              <a:ext uri="{FF2B5EF4-FFF2-40B4-BE49-F238E27FC236}">
                <a16:creationId xmlns:a16="http://schemas.microsoft.com/office/drawing/2014/main" xmlns="" id="{FC312A28-CCFB-1C2D-16AB-606B9BCF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91" y="307731"/>
            <a:ext cx="1853542" cy="7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6AEFA5-DBF7-C872-F21D-975463ED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Demande de l’EMA à Pfizer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845415F-D734-3B22-EAA5-CF4DE84C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Etude effectuée sur commande de Pfizer pour l’EMA, sur la base de registres de 4 pays scandinaves entre 2005 et 2016.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D40054B0-CDE1-647C-FA06-8DF0952D5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2"/>
          <a:stretch/>
        </p:blipFill>
        <p:spPr bwMode="auto">
          <a:xfrm>
            <a:off x="3154915" y="2722880"/>
            <a:ext cx="3113805" cy="380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28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560C1B-36B5-6B86-F446-14C3CC28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Design de l’étude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D493C0C-80EC-24B3-BDE9-CCC0E96AB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/>
          </a:p>
          <a:p>
            <a:r>
              <a:rPr lang="fr-FR" sz="2000" dirty="0"/>
              <a:t>Recherche malformations congénitales majeures (classification européenne EUROCAT).</a:t>
            </a:r>
          </a:p>
          <a:p>
            <a:r>
              <a:rPr lang="fr-FR" sz="2000" dirty="0"/>
              <a:t>Patientes exposées à la </a:t>
            </a:r>
            <a:r>
              <a:rPr lang="fr-FR" sz="2000" dirty="0" err="1"/>
              <a:t>prégabaline</a:t>
            </a:r>
            <a:r>
              <a:rPr lang="fr-FR" sz="2000" dirty="0"/>
              <a:t> au 1</a:t>
            </a:r>
            <a:r>
              <a:rPr lang="fr-FR" sz="2000" baseline="30000" dirty="0"/>
              <a:t>er</a:t>
            </a:r>
            <a:r>
              <a:rPr lang="fr-FR" sz="2000" dirty="0"/>
              <a:t> trimestre comparées à 4 groupes de comparaison</a:t>
            </a:r>
          </a:p>
          <a:p>
            <a:pPr lvl="1"/>
            <a:r>
              <a:rPr lang="fr-FR" sz="1600" dirty="0"/>
              <a:t>« non-exposées » à un anticonvulsivant ou à de la </a:t>
            </a:r>
            <a:r>
              <a:rPr lang="fr-FR" sz="1600" dirty="0" err="1"/>
              <a:t>lamotrigine</a:t>
            </a:r>
            <a:r>
              <a:rPr lang="fr-FR" sz="1600" dirty="0"/>
              <a:t> ou à de la duloxétine</a:t>
            </a:r>
          </a:p>
          <a:p>
            <a:pPr lvl="1"/>
            <a:r>
              <a:rPr lang="fr-FR" sz="1600" dirty="0"/>
              <a:t>« exposées à la </a:t>
            </a:r>
            <a:r>
              <a:rPr lang="fr-FR" sz="1600" dirty="0" err="1"/>
              <a:t>lamotrigine</a:t>
            </a:r>
            <a:r>
              <a:rPr lang="fr-FR" sz="1600" dirty="0"/>
              <a:t> »</a:t>
            </a:r>
          </a:p>
          <a:p>
            <a:pPr lvl="1"/>
            <a:r>
              <a:rPr lang="fr-FR" sz="1600" dirty="0"/>
              <a:t>« exposées à duloxétine »</a:t>
            </a:r>
          </a:p>
          <a:p>
            <a:pPr lvl="1"/>
            <a:r>
              <a:rPr lang="fr-FR" sz="1600" dirty="0"/>
              <a:t>« exposées à la </a:t>
            </a:r>
            <a:r>
              <a:rPr lang="fr-FR" sz="1600" dirty="0" err="1"/>
              <a:t>lamotrigine</a:t>
            </a:r>
            <a:r>
              <a:rPr lang="fr-FR" sz="1600" dirty="0"/>
              <a:t> et/ou la duloxétine »</a:t>
            </a:r>
          </a:p>
          <a:p>
            <a:r>
              <a:rPr lang="fr-FR" sz="2000" dirty="0"/>
              <a:t>Ajustements sur nombreux facteurs de confusion</a:t>
            </a:r>
          </a:p>
          <a:p>
            <a:pPr lvl="1"/>
            <a:r>
              <a:rPr lang="fr-FR" sz="1600" dirty="0"/>
              <a:t>année de naissance, gémellité, âge des mères, statut marital, consommation de tabac, obésité, comorbidités (migraine, troubles neurologiques, psychiatriques, hypertension artérielle, diabète, asthme, …), médicaments autres (antidépresseurs, antipsychotiques, antalgiques, antihypertenseurs</a:t>
            </a:r>
            <a:r>
              <a:rPr lang="fr-FR" sz="1800" dirty="0"/>
              <a:t>…),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302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4F7944-2CB6-9532-9B1A-CF617214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10A10FA-8F1A-52D3-71DA-36008D41A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b="0" dirty="0"/>
          </a:p>
          <a:p>
            <a:r>
              <a:rPr lang="fr-FR" sz="2000" b="0" dirty="0"/>
              <a:t>3 millions de naissances pendant cette période </a:t>
            </a:r>
          </a:p>
          <a:p>
            <a:r>
              <a:rPr lang="fr-FR" sz="2000" dirty="0"/>
              <a:t>2900 femmes exposées à la </a:t>
            </a:r>
            <a:r>
              <a:rPr lang="fr-FR" sz="2000" dirty="0" err="1"/>
              <a:t>prégabaline</a:t>
            </a:r>
            <a:r>
              <a:rPr lang="fr-FR" sz="2000" b="0" dirty="0"/>
              <a:t>, dont 95% au 1</a:t>
            </a:r>
            <a:r>
              <a:rPr lang="fr-FR" sz="2000" b="0" baseline="30000" dirty="0"/>
              <a:t>er</a:t>
            </a:r>
            <a:r>
              <a:rPr lang="fr-FR" sz="2000" b="0" dirty="0"/>
              <a:t> trimestre</a:t>
            </a:r>
          </a:p>
          <a:p>
            <a:r>
              <a:rPr lang="fr-FR" sz="2000" b="0" dirty="0"/>
              <a:t>Exposées ont plus de comorbidités et plus fumeuses/ non exposées</a:t>
            </a:r>
          </a:p>
          <a:p>
            <a:r>
              <a:rPr lang="fr-FR" sz="2000" b="0" dirty="0"/>
              <a:t>Indications: surtout trouble anxieux généralisé</a:t>
            </a:r>
          </a:p>
          <a:p>
            <a:endParaRPr lang="fr-FR" sz="2000" b="0" dirty="0"/>
          </a:p>
          <a:p>
            <a:pPr marL="0" indent="0">
              <a:buNone/>
            </a:pPr>
            <a:r>
              <a:rPr lang="fr-FR" sz="2000" dirty="0"/>
              <a:t>1. Pas d’association significative entre </a:t>
            </a:r>
            <a:r>
              <a:rPr lang="fr-FR" sz="2000" dirty="0" err="1"/>
              <a:t>prégabaline</a:t>
            </a:r>
            <a:r>
              <a:rPr lang="fr-FR" sz="2000" dirty="0"/>
              <a:t> au 1</a:t>
            </a:r>
            <a:r>
              <a:rPr lang="fr-FR" sz="2000" baseline="30000" dirty="0"/>
              <a:t>er</a:t>
            </a:r>
            <a:r>
              <a:rPr lang="fr-FR" sz="2000" dirty="0"/>
              <a:t> trimestre (mono- ou polythérapie) et malformations majeures comparé aux « non exposées »</a:t>
            </a:r>
          </a:p>
          <a:p>
            <a:pPr lvl="1"/>
            <a:r>
              <a:rPr lang="fr-FR" sz="1800" dirty="0" err="1"/>
              <a:t>RRa</a:t>
            </a:r>
            <a:r>
              <a:rPr lang="fr-FR" sz="1800" dirty="0"/>
              <a:t> </a:t>
            </a:r>
            <a:r>
              <a:rPr lang="fr-FR" sz="1800" dirty="0" err="1"/>
              <a:t>poolé</a:t>
            </a:r>
            <a:r>
              <a:rPr lang="fr-FR" sz="1800" dirty="0"/>
              <a:t> pour les 4 pays = 1,13 (IC 95% 0,97-1,33)</a:t>
            </a:r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4093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B5EE16-DEF6-5FFD-0E7F-32054800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C00AC7-CFC0-3261-1250-18F68488C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  <a:tabLst/>
              <a:defRPr/>
            </a:pPr>
            <a:r>
              <a:rPr lang="fr-FR" sz="2000" dirty="0"/>
              <a:t>2. Pas d’association significative entre exposées à la </a:t>
            </a:r>
            <a:r>
              <a:rPr lang="fr-FR" sz="2000" dirty="0" err="1"/>
              <a:t>prégabaline</a:t>
            </a:r>
            <a:r>
              <a:rPr lang="fr-FR" sz="2000" dirty="0"/>
              <a:t> au 1er trimestre et chacun des 3 groupes témoins en analyse univariée (RR bruts)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None/>
              <a:tabLst/>
              <a:defRPr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3. Mais faible association retrouvée après ajustement !</a:t>
            </a:r>
          </a:p>
          <a:p>
            <a:pPr lvl="1"/>
            <a:r>
              <a:rPr lang="fr-FR" sz="1800" dirty="0"/>
              <a:t>Comparé au groupe « </a:t>
            </a:r>
            <a:r>
              <a:rPr lang="fr-FR" sz="1800" dirty="0" err="1"/>
              <a:t>lamotrigine</a:t>
            </a:r>
            <a:r>
              <a:rPr lang="fr-FR" sz="1800" dirty="0"/>
              <a:t> » </a:t>
            </a:r>
            <a:r>
              <a:rPr lang="fr-FR" sz="1800" dirty="0" err="1"/>
              <a:t>RRa</a:t>
            </a:r>
            <a:r>
              <a:rPr lang="fr-FR" sz="1800" dirty="0"/>
              <a:t> 1,36 (IC 95% 1,07-1,72)</a:t>
            </a:r>
          </a:p>
          <a:p>
            <a:pPr lvl="1"/>
            <a:r>
              <a:rPr lang="fr-FR" sz="1800" dirty="0"/>
              <a:t>Comparé au groupe « duloxétine » </a:t>
            </a:r>
            <a:r>
              <a:rPr lang="fr-FR" sz="1800" dirty="0" err="1"/>
              <a:t>RRa</a:t>
            </a:r>
            <a:r>
              <a:rPr lang="fr-FR" sz="1800" dirty="0"/>
              <a:t> 1,37 (IC 95% 1,06-1,77)</a:t>
            </a:r>
          </a:p>
          <a:p>
            <a:pPr lvl="1"/>
            <a:r>
              <a:rPr lang="fr-FR" sz="1800" dirty="0"/>
              <a:t>Anomalies retrouvées :</a:t>
            </a:r>
          </a:p>
          <a:p>
            <a:pPr lvl="2"/>
            <a:r>
              <a:rPr lang="fr-FR" sz="1600" dirty="0"/>
              <a:t>SNC, appareil uro-génital, yeux et face (fentes)</a:t>
            </a:r>
          </a:p>
          <a:p>
            <a:pPr lvl="2"/>
            <a:r>
              <a:rPr lang="fr-FR" sz="1600" dirty="0"/>
              <a:t>Significatif comparé aux 3 groupes (L, D, L et/ou D)</a:t>
            </a:r>
          </a:p>
          <a:p>
            <a:pPr lvl="2"/>
            <a:r>
              <a:rPr lang="fr-FR" sz="1600" dirty="0"/>
              <a:t>Anomalies oculaires :</a:t>
            </a:r>
          </a:p>
          <a:p>
            <a:pPr lvl="3"/>
            <a:r>
              <a:rPr lang="fr-FR" sz="1400" dirty="0" err="1"/>
              <a:t>RRa</a:t>
            </a:r>
            <a:r>
              <a:rPr lang="fr-FR" sz="1400" dirty="0"/>
              <a:t> significatif à 1 an</a:t>
            </a:r>
          </a:p>
          <a:p>
            <a:pPr lvl="3"/>
            <a:r>
              <a:rPr lang="fr-FR" sz="1400" dirty="0" err="1"/>
              <a:t>RRa</a:t>
            </a:r>
            <a:r>
              <a:rPr lang="fr-FR" sz="1400" dirty="0"/>
              <a:t> non significatif à 2, 3 et  4 ans.</a:t>
            </a:r>
          </a:p>
        </p:txBody>
      </p:sp>
    </p:spTree>
    <p:extLst>
      <p:ext uri="{BB962C8B-B14F-4D97-AF65-F5344CB8AC3E}">
        <p14:creationId xmlns:p14="http://schemas.microsoft.com/office/powerpoint/2010/main" val="289490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363E42-8AA4-6DFE-93BC-48DA7A4A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du rapport transmis à l’EMA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4B7667E-B4DB-9D7F-95D8-E704644F6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sz="2000" dirty="0"/>
              <a:t>Conclusion des auteurs</a:t>
            </a:r>
          </a:p>
          <a:p>
            <a:pPr lvl="1"/>
            <a:r>
              <a:rPr lang="fr-FR" sz="1800" dirty="0"/>
              <a:t>« Les résultats sont en faveur d’une </a:t>
            </a:r>
            <a:r>
              <a:rPr lang="fr-FR" sz="1800" b="1" dirty="0"/>
              <a:t>absence substantielle d’association entre une exposition in utero à la </a:t>
            </a:r>
            <a:r>
              <a:rPr lang="fr-FR" sz="1800" b="1" dirty="0" err="1"/>
              <a:t>prégabaline</a:t>
            </a:r>
            <a:r>
              <a:rPr lang="fr-FR" sz="1800" b="1" dirty="0"/>
              <a:t> et la survenue de malformations congénitales majeures.</a:t>
            </a:r>
          </a:p>
          <a:p>
            <a:pPr lvl="1"/>
            <a:r>
              <a:rPr lang="fr-FR" sz="1800" dirty="0"/>
              <a:t>Les associations positives retrouvées doivent être interprétées avec précaution notamment du fait des </a:t>
            </a:r>
            <a:r>
              <a:rPr lang="fr-FR" sz="1800" b="1" dirty="0"/>
              <a:t>petits effectifs </a:t>
            </a:r>
            <a:r>
              <a:rPr lang="fr-FR" sz="1800" dirty="0"/>
              <a:t>concernés.</a:t>
            </a:r>
          </a:p>
          <a:p>
            <a:pPr lvl="1"/>
            <a:r>
              <a:rPr lang="fr-FR" sz="1800" dirty="0"/>
              <a:t>Ils ajoutent que leurs conclusions sont </a:t>
            </a:r>
            <a:r>
              <a:rPr lang="fr-FR" sz="1800" b="1" dirty="0"/>
              <a:t>similaires</a:t>
            </a:r>
            <a:r>
              <a:rPr lang="fr-FR" sz="1800" dirty="0"/>
              <a:t> à celles d’autres études précédemment publiées.</a:t>
            </a:r>
          </a:p>
          <a:p>
            <a:pPr lvl="1"/>
            <a:endParaRPr lang="fr-FR" sz="1800" dirty="0"/>
          </a:p>
          <a:p>
            <a:r>
              <a:rPr lang="fr-FR" sz="2000" dirty="0"/>
              <a:t>Discordance avec l’alerte émise par l’EMA et relayée par l’ANSM</a:t>
            </a:r>
          </a:p>
        </p:txBody>
      </p:sp>
    </p:spTree>
    <p:extLst>
      <p:ext uri="{BB962C8B-B14F-4D97-AF65-F5344CB8AC3E}">
        <p14:creationId xmlns:p14="http://schemas.microsoft.com/office/powerpoint/2010/main" val="32291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2CA8E3-BA44-2209-3397-75925D9E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du CRAT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3AB8979-DBE6-A681-AC9E-B44598D1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/>
          </a:p>
          <a:p>
            <a:r>
              <a:rPr lang="fr-FR" sz="2000" dirty="0"/>
              <a:t>Pas d’augmentation du risque de malformation majeure après exposition à la </a:t>
            </a:r>
            <a:r>
              <a:rPr lang="fr-FR" sz="2000" dirty="0" err="1"/>
              <a:t>prégabaline</a:t>
            </a:r>
            <a:r>
              <a:rPr lang="fr-FR" sz="2000" dirty="0"/>
              <a:t> au 1</a:t>
            </a:r>
            <a:r>
              <a:rPr lang="fr-FR" sz="2000" baseline="30000" dirty="0"/>
              <a:t>er</a:t>
            </a:r>
            <a:r>
              <a:rPr lang="fr-FR" sz="2000" dirty="0"/>
              <a:t> trimestre en comparaison avec des enfants de mères non exposées</a:t>
            </a:r>
          </a:p>
          <a:p>
            <a:endParaRPr lang="fr-FR" sz="2000" dirty="0"/>
          </a:p>
          <a:p>
            <a:r>
              <a:rPr lang="fr-FR" sz="2000" dirty="0"/>
              <a:t>En comparaison avec des femmes exposées à d’autres traitements (</a:t>
            </a:r>
            <a:r>
              <a:rPr lang="fr-FR" sz="2000" dirty="0" err="1"/>
              <a:t>lamotrigine</a:t>
            </a:r>
            <a:r>
              <a:rPr lang="fr-FR" sz="2000" dirty="0"/>
              <a:t>, duloxétine)</a:t>
            </a:r>
          </a:p>
          <a:p>
            <a:pPr lvl="1"/>
            <a:r>
              <a:rPr lang="fr-FR" sz="1800" dirty="0"/>
              <a:t>Aucune augmentation en analyse univariée (RR bruts)</a:t>
            </a:r>
          </a:p>
          <a:p>
            <a:pPr lvl="1"/>
            <a:r>
              <a:rPr lang="fr-FR" sz="1800" b="1" dirty="0"/>
              <a:t>Faible augmentation après ajustement</a:t>
            </a:r>
          </a:p>
          <a:p>
            <a:pPr lvl="1"/>
            <a:r>
              <a:rPr lang="fr-FR" sz="1800" dirty="0"/>
              <a:t>Or l’intérêt des groupes de comparaison est d’assurer une plus grande comparabilité des femmes traitées (</a:t>
            </a:r>
            <a:r>
              <a:rPr lang="fr-FR" sz="1800" dirty="0" err="1"/>
              <a:t>prégabaline</a:t>
            </a:r>
            <a:r>
              <a:rPr lang="fr-FR" sz="1800" dirty="0"/>
              <a:t> et autres traitements) pour éviter un biais d’indication lié à la pathologie maternelle sous-jacente.</a:t>
            </a:r>
          </a:p>
          <a:p>
            <a:pPr lvl="1"/>
            <a:endParaRPr lang="fr-FR" sz="20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53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58BDEE-AB26-9977-39EB-47A4323D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du CRAT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026F52B-91D8-551B-B49A-C99B2F07B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/>
          </a:p>
          <a:p>
            <a:r>
              <a:rPr lang="fr-FR" sz="2000" dirty="0"/>
              <a:t>Or dans cette étude, les groupes de comparaison (</a:t>
            </a:r>
            <a:r>
              <a:rPr lang="fr-FR" sz="2000" dirty="0" err="1"/>
              <a:t>lamotrigine</a:t>
            </a:r>
            <a:r>
              <a:rPr lang="fr-FR" sz="2000" dirty="0"/>
              <a:t> et duloxétine) ne sont pas satisfaisants.</a:t>
            </a:r>
          </a:p>
          <a:p>
            <a:r>
              <a:rPr lang="fr-FR" sz="2000" dirty="0"/>
              <a:t>Pourquoi?</a:t>
            </a:r>
          </a:p>
          <a:p>
            <a:r>
              <a:rPr lang="fr-FR" sz="2000" dirty="0"/>
              <a:t>Parce que les 3 médicaments ne sont pas prescrits dans les mêmes indications:</a:t>
            </a:r>
          </a:p>
          <a:p>
            <a:pPr lvl="1"/>
            <a:r>
              <a:rPr lang="fr-FR" sz="1800" dirty="0" err="1"/>
              <a:t>Prégabaline</a:t>
            </a:r>
            <a:r>
              <a:rPr lang="fr-FR" sz="1800" dirty="0"/>
              <a:t> est surtout indiquée dans les douleurs neuropathiques</a:t>
            </a:r>
          </a:p>
          <a:p>
            <a:pPr lvl="1"/>
            <a:r>
              <a:rPr lang="fr-FR" sz="1800" dirty="0"/>
              <a:t>Duloxétine: pas beaucoup</a:t>
            </a:r>
          </a:p>
          <a:p>
            <a:pPr lvl="1"/>
            <a:r>
              <a:rPr lang="fr-FR" sz="1800" dirty="0" err="1"/>
              <a:t>Lamotrigine</a:t>
            </a:r>
            <a:r>
              <a:rPr lang="fr-FR" sz="1800" dirty="0"/>
              <a:t>: pas du tout</a:t>
            </a:r>
          </a:p>
          <a:p>
            <a:r>
              <a:rPr lang="fr-FR" sz="2000" dirty="0"/>
              <a:t>Donc les groupes de comparaisons destinés à s’affranchir du rôle de la pathologie maternelle ne sont pas comparables puisque les pathologies maternelles traitées sont différentes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066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E25DC5-FF54-86DE-5DE1-66E2A17A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du CRAT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0B6C6FC-D47F-196D-91AC-DD6572947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/>
          </a:p>
          <a:p>
            <a:r>
              <a:rPr lang="fr-FR" sz="2000" b="0" dirty="0"/>
              <a:t>Des facteurs de risque de malformations congénitales non pris en compte et dont la prévalence diffère entre les groupes de comparaison pourraient expliquer ces résultats singuliers (</a:t>
            </a:r>
            <a:r>
              <a:rPr lang="fr-FR" sz="2000" dirty="0"/>
              <a:t>significativité uniquement après ajustement et pas avant</a:t>
            </a:r>
            <a:r>
              <a:rPr lang="fr-FR" sz="2000" b="0" dirty="0"/>
              <a:t>).</a:t>
            </a:r>
          </a:p>
          <a:p>
            <a:endParaRPr lang="fr-FR" sz="2000" dirty="0"/>
          </a:p>
          <a:p>
            <a:r>
              <a:rPr lang="fr-FR" sz="2000" b="0" dirty="0"/>
              <a:t>Ceci pose la question d’un </a:t>
            </a:r>
            <a:r>
              <a:rPr lang="fr-FR" sz="2000" dirty="0"/>
              <a:t>biais de confusion résiduel</a:t>
            </a:r>
            <a:r>
              <a:rPr lang="fr-FR" sz="2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819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B3B999-49C1-5F3A-1A22-414ADB4B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du CRAT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5A18F11-7556-FAF2-0995-AE2472BD7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dirty="0"/>
          </a:p>
          <a:p>
            <a:r>
              <a:rPr lang="fr-FR" sz="2000" dirty="0"/>
              <a:t>Pour les sous-groupes de malformations retrouvées les résultats doivent être interprétés avec précaution</a:t>
            </a:r>
          </a:p>
          <a:p>
            <a:pPr lvl="1"/>
            <a:r>
              <a:rPr lang="fr-FR" sz="1800" b="1" dirty="0"/>
              <a:t>Absence de correction statistique </a:t>
            </a:r>
            <a:r>
              <a:rPr lang="fr-FR" sz="1800" dirty="0"/>
              <a:t>sur les tests multiples</a:t>
            </a:r>
          </a:p>
          <a:p>
            <a:pPr lvl="1"/>
            <a:r>
              <a:rPr lang="fr-FR" sz="1800" b="1" dirty="0"/>
              <a:t>Petits effectifs </a:t>
            </a:r>
            <a:r>
              <a:rPr lang="fr-FR" sz="1800" dirty="0"/>
              <a:t>dont certains sont </a:t>
            </a:r>
            <a:r>
              <a:rPr lang="fr-FR" sz="1800" b="1" dirty="0"/>
              <a:t>nuls</a:t>
            </a:r>
            <a:r>
              <a:rPr lang="fr-FR" sz="1800" dirty="0"/>
              <a:t>, ce qui génère aussi des problèmes pour les calculs des RR « </a:t>
            </a:r>
            <a:r>
              <a:rPr lang="fr-FR" sz="1800" dirty="0" err="1"/>
              <a:t>poolés</a:t>
            </a:r>
            <a:r>
              <a:rPr lang="fr-FR" sz="1800" dirty="0"/>
              <a:t> » en </a:t>
            </a:r>
            <a:r>
              <a:rPr lang="fr-FR" sz="1800" b="1" dirty="0" err="1"/>
              <a:t>sur-estimant</a:t>
            </a:r>
            <a:r>
              <a:rPr lang="fr-FR" sz="1800" b="1" dirty="0"/>
              <a:t> le risque</a:t>
            </a:r>
          </a:p>
          <a:p>
            <a:pPr lvl="1"/>
            <a:r>
              <a:rPr lang="fr-FR" sz="1800" dirty="0"/>
              <a:t>Malformations oculaires : </a:t>
            </a:r>
            <a:r>
              <a:rPr lang="fr-FR" sz="1800" b="1" dirty="0"/>
              <a:t>l’association disparait après 1 an</a:t>
            </a:r>
            <a:r>
              <a:rPr lang="fr-FR" sz="1800" dirty="0"/>
              <a:t>. Biais d’identification des cas sous </a:t>
            </a:r>
            <a:r>
              <a:rPr lang="fr-FR" sz="1800" dirty="0" err="1"/>
              <a:t>prégabaline</a:t>
            </a:r>
            <a:r>
              <a:rPr lang="fr-FR" sz="1800" dirty="0"/>
              <a:t> à 1 an?</a:t>
            </a:r>
          </a:p>
          <a:p>
            <a:pPr lvl="1"/>
            <a:r>
              <a:rPr lang="fr-FR" sz="1800" b="1" dirty="0"/>
              <a:t>Aucun détail sur la nature précise </a:t>
            </a:r>
            <a:r>
              <a:rPr lang="fr-FR" sz="1800" dirty="0"/>
              <a:t>des malformations identifiées (juste description par « groupe »: face, yeux, uro-génital…)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302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014E3A-83B8-8AFE-51A7-5387B251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8606" indent="-278606">
              <a:spcBef>
                <a:spcPct val="20000"/>
              </a:spcBef>
              <a:defRPr/>
            </a:pPr>
            <a:r>
              <a:rPr lang="fr-FR" sz="2400" dirty="0"/>
              <a:t>Analyse partagée par d’autres experts européens en vigilance pré et post-natale (ENTIS)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19CCD16-847A-D231-AE80-E90ABFB1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Cet avis est partagé par d’autres experts européens en vigilance pré et post-natale (ENTIS)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xmlns="" id="{70B3C0F0-AB17-226A-8FF2-5C466E923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5300" y="1823720"/>
            <a:ext cx="8915400" cy="452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68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A9AFB5-3F6C-3A1E-982D-A262E2D0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91CD21-A071-C5BC-54CC-E7C8F2F3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Aucun lien d’intérêt à déclarer dans le cadre de cette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89300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CAB92B-3EFC-364E-0E5C-571F8A61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Avis du CRAT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0C73C42-C61D-30A1-75D2-8D0B1C6F0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b="1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fr-FR" b="1" i="0" dirty="0">
                <a:solidFill>
                  <a:srgbClr val="333333"/>
                </a:solidFill>
                <a:effectLst/>
              </a:rPr>
              <a:t>A ce jour, compte tenu </a:t>
            </a:r>
            <a:endParaRPr lang="fr-FR" b="0" dirty="0">
              <a:solidFill>
                <a:srgbClr val="333333"/>
              </a:solidFill>
            </a:endParaRPr>
          </a:p>
          <a:p>
            <a:pPr lvl="1" algn="just"/>
            <a:r>
              <a:rPr lang="fr-FR" sz="2000" dirty="0">
                <a:solidFill>
                  <a:srgbClr val="333333"/>
                </a:solidFill>
              </a:rPr>
              <a:t>de </a:t>
            </a:r>
            <a:r>
              <a:rPr lang="fr-FR" sz="2000" b="1" dirty="0">
                <a:solidFill>
                  <a:srgbClr val="333333"/>
                </a:solidFill>
              </a:rPr>
              <a:t>l’absence d’augmentation significative </a:t>
            </a:r>
            <a:r>
              <a:rPr lang="fr-FR" sz="2000" dirty="0">
                <a:solidFill>
                  <a:srgbClr val="333333"/>
                </a:solidFill>
              </a:rPr>
              <a:t>du risque de malformation congénitale majeure chez les femmes exposées à la </a:t>
            </a:r>
            <a:r>
              <a:rPr lang="fr-FR" sz="2000" dirty="0" err="1">
                <a:solidFill>
                  <a:srgbClr val="333333"/>
                </a:solidFill>
              </a:rPr>
              <a:t>prégabaline</a:t>
            </a:r>
            <a:r>
              <a:rPr lang="fr-FR" sz="2000" dirty="0">
                <a:solidFill>
                  <a:srgbClr val="333333"/>
                </a:solidFill>
              </a:rPr>
              <a:t> dans l’étude en comparaison à un groupe de femmes non-exposées</a:t>
            </a:r>
          </a:p>
          <a:p>
            <a:pPr lvl="1" algn="just"/>
            <a:r>
              <a:rPr lang="fr-FR" sz="2000" b="0" i="0" dirty="0">
                <a:solidFill>
                  <a:srgbClr val="333333"/>
                </a:solidFill>
                <a:effectLst/>
              </a:rPr>
              <a:t>des </a:t>
            </a:r>
            <a:r>
              <a:rPr lang="fr-FR" sz="2000" b="1" i="0" dirty="0">
                <a:solidFill>
                  <a:srgbClr val="333333"/>
                </a:solidFill>
                <a:effectLst/>
              </a:rPr>
              <a:t>critiques sur la validité </a:t>
            </a:r>
            <a:r>
              <a:rPr lang="fr-FR" sz="2000" b="0" i="0" dirty="0">
                <a:solidFill>
                  <a:srgbClr val="333333"/>
                </a:solidFill>
                <a:effectLst/>
              </a:rPr>
              <a:t>des résultats significatifs de cette étude,</a:t>
            </a:r>
          </a:p>
          <a:p>
            <a:pPr lvl="1" algn="just"/>
            <a:r>
              <a:rPr lang="fr-FR" sz="2000" b="0" i="0" dirty="0">
                <a:solidFill>
                  <a:srgbClr val="333333"/>
                </a:solidFill>
                <a:effectLst/>
              </a:rPr>
              <a:t>des résultats des </a:t>
            </a:r>
            <a:r>
              <a:rPr lang="fr-FR" sz="2000" b="1" i="0" dirty="0">
                <a:solidFill>
                  <a:srgbClr val="333333"/>
                </a:solidFill>
                <a:effectLst/>
              </a:rPr>
              <a:t>précédentes publications</a:t>
            </a:r>
            <a:r>
              <a:rPr lang="fr-FR" sz="2000" b="0" i="0" dirty="0">
                <a:solidFill>
                  <a:srgbClr val="333333"/>
                </a:solidFill>
                <a:effectLst/>
              </a:rPr>
              <a:t>, qui </a:t>
            </a:r>
            <a:r>
              <a:rPr lang="fr-FR" sz="2000" b="1" i="0" dirty="0">
                <a:solidFill>
                  <a:srgbClr val="333333"/>
                </a:solidFill>
                <a:effectLst/>
              </a:rPr>
              <a:t>ne permettent pas de retenir une augmentation du risque </a:t>
            </a:r>
            <a:r>
              <a:rPr lang="fr-FR" sz="2000" b="0" i="0" dirty="0">
                <a:solidFill>
                  <a:srgbClr val="333333"/>
                </a:solidFill>
                <a:effectLst/>
              </a:rPr>
              <a:t>de malformations majeures en cas d’exposition à la </a:t>
            </a:r>
            <a:r>
              <a:rPr lang="fr-FR" sz="2000" b="0" i="0" dirty="0" err="1">
                <a:solidFill>
                  <a:srgbClr val="333333"/>
                </a:solidFill>
                <a:effectLst/>
              </a:rPr>
              <a:t>prégabaline</a:t>
            </a:r>
            <a:r>
              <a:rPr lang="fr-FR" sz="2000" b="0" i="0" dirty="0">
                <a:solidFill>
                  <a:srgbClr val="333333"/>
                </a:solidFill>
                <a:effectLst/>
              </a:rPr>
              <a:t> au 1er trimestre de la grossesse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39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CCEBD5F-99A9-663C-642F-3D277212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Avis du CRAT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2E26402-CB5E-99FF-9FE8-78768FB99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Le CRAT considère</a:t>
            </a:r>
          </a:p>
          <a:p>
            <a:pPr lvl="1"/>
            <a:r>
              <a:rPr lang="fr-FR" sz="1800" dirty="0"/>
              <a:t>Q</a:t>
            </a:r>
            <a:r>
              <a:rPr lang="fr-FR" sz="1800" b="0" dirty="0"/>
              <a:t>u’il n’est actuellement </a:t>
            </a:r>
            <a:r>
              <a:rPr lang="fr-FR" sz="1800" b="1" dirty="0"/>
              <a:t>pas justifié d’inquiéter </a:t>
            </a:r>
            <a:r>
              <a:rPr lang="fr-FR" sz="1800" b="0" dirty="0"/>
              <a:t>une patiente exposée à la </a:t>
            </a:r>
            <a:r>
              <a:rPr lang="fr-FR" sz="1800" b="0" dirty="0" err="1"/>
              <a:t>prégabaline</a:t>
            </a:r>
            <a:r>
              <a:rPr lang="fr-FR" sz="1800" b="0" dirty="0"/>
              <a:t> au 1</a:t>
            </a:r>
            <a:r>
              <a:rPr lang="fr-FR" sz="1800" b="0" baseline="30000" dirty="0"/>
              <a:t>er</a:t>
            </a:r>
            <a:r>
              <a:rPr lang="fr-FR" sz="1800" b="0" dirty="0"/>
              <a:t> trimestre de sa grossesse au regard d’un éventuel risque malformatif.</a:t>
            </a:r>
          </a:p>
          <a:p>
            <a:pPr lvl="1"/>
            <a:r>
              <a:rPr lang="fr-FR" sz="1800" dirty="0"/>
              <a:t>Que </a:t>
            </a:r>
            <a:r>
              <a:rPr lang="fr-FR" sz="1800" b="1" dirty="0"/>
              <a:t>l’utilisation de la </a:t>
            </a:r>
            <a:r>
              <a:rPr lang="fr-FR" sz="1800" b="1" dirty="0" err="1"/>
              <a:t>prégabaline</a:t>
            </a:r>
            <a:r>
              <a:rPr lang="fr-FR" sz="1800" b="1" dirty="0"/>
              <a:t> est possible </a:t>
            </a:r>
            <a:r>
              <a:rPr lang="fr-FR" sz="1800" dirty="0"/>
              <a:t>en cours de grossesse, en particulier dans le TAG et les douleurs neuropathiques</a:t>
            </a:r>
          </a:p>
          <a:p>
            <a:pPr lvl="1"/>
            <a:r>
              <a:rPr lang="fr-FR" sz="1800" b="0" dirty="0"/>
              <a:t>Qu’en cas de poursuite de la </a:t>
            </a:r>
            <a:r>
              <a:rPr lang="fr-FR" sz="1800" b="0" dirty="0" err="1"/>
              <a:t>prégabaline</a:t>
            </a:r>
            <a:r>
              <a:rPr lang="fr-FR" sz="1800" b="0" dirty="0"/>
              <a:t> </a:t>
            </a:r>
            <a:r>
              <a:rPr lang="fr-FR" sz="1800" dirty="0"/>
              <a:t>jusqu’à l’accouchement, l’équipe prenant le </a:t>
            </a:r>
            <a:r>
              <a:rPr lang="fr-FR" sz="1800" dirty="0" err="1"/>
              <a:t>Nné</a:t>
            </a:r>
            <a:r>
              <a:rPr lang="fr-FR" sz="1800" dirty="0"/>
              <a:t> en charge doit en être avertie de principe (sédation théorique du nouveau-né)</a:t>
            </a:r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2555370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10EDEC-BF89-B724-0261-B2F6E7C2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Avis du CRAT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7CB989C-A774-FE2D-9F3D-446CECAF8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2000" b="0" dirty="0"/>
              <a:t>Le CRAT déplore que l’interprétation erronée des données de ce rapport ait conduit à la </a:t>
            </a:r>
            <a:r>
              <a:rPr lang="fr-FR" sz="2000" dirty="0"/>
              <a:t>diffusion d’information indument alarmistes</a:t>
            </a:r>
            <a:r>
              <a:rPr lang="fr-FR" sz="2000" b="0" dirty="0"/>
              <a:t> pour les professionnels de santé et les patientes.</a:t>
            </a:r>
          </a:p>
          <a:p>
            <a:endParaRPr lang="fr-FR" sz="2000" b="0" dirty="0"/>
          </a:p>
          <a:p>
            <a:r>
              <a:rPr lang="fr-FR" sz="2000" b="0" dirty="0"/>
              <a:t>Et s’étonne enfin qu’un rapport remis en juin 2020 à l’EMA soit le support d’une alerte en France en juin 2022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290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79FEE2-C279-F8CB-F9CE-2F87EF13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Prégabaline</a:t>
            </a:r>
            <a:r>
              <a:rPr lang="fr-FR" dirty="0"/>
              <a:t> – Lyrica® et allaitement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41018659-279F-C1B4-9C23-7464E7ADB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4871491"/>
            <a:ext cx="7772400" cy="14477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2506FF7-FEEF-7D58-3C67-DEB0FD5B2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17"/>
          <a:stretch/>
        </p:blipFill>
        <p:spPr>
          <a:xfrm>
            <a:off x="1066800" y="1692341"/>
            <a:ext cx="7772400" cy="27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0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67" dirty="0"/>
              <a:t>Centre de Référence sur les Agents Tératogènes (CRAT)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9642" y="1746530"/>
            <a:ext cx="3308961" cy="4649607"/>
          </a:xfrm>
        </p:spPr>
        <p:txBody>
          <a:bodyPr/>
          <a:lstStyle/>
          <a:p>
            <a:pPr algn="ctr"/>
            <a:endParaRPr lang="fr-FR" sz="1569" dirty="0"/>
          </a:p>
          <a:p>
            <a:pPr algn="ctr"/>
            <a:r>
              <a:rPr lang="fr-FR" sz="1569" dirty="0"/>
              <a:t>Site internet </a:t>
            </a:r>
            <a:r>
              <a:rPr lang="fr-FR" sz="1569" dirty="0">
                <a:hlinkClick r:id="rId3"/>
              </a:rPr>
              <a:t>www.lecrat.fr</a:t>
            </a:r>
            <a:r>
              <a:rPr lang="fr-FR" sz="1569" dirty="0"/>
              <a:t> </a:t>
            </a:r>
          </a:p>
          <a:p>
            <a:pPr algn="ctr" eaLnBrk="1" hangingPunct="1"/>
            <a:endParaRPr lang="fr-FR" sz="1569" dirty="0"/>
          </a:p>
          <a:p>
            <a:pPr algn="ctr" eaLnBrk="1" hangingPunct="1"/>
            <a:r>
              <a:rPr lang="fr-FR" sz="1569" dirty="0"/>
              <a:t>Conseils aux professionnels de santé</a:t>
            </a:r>
          </a:p>
          <a:p>
            <a:pPr algn="ctr" eaLnBrk="1" hangingPunct="1"/>
            <a:r>
              <a:rPr lang="fr-FR" sz="1569" dirty="0" err="1"/>
              <a:t>crat.secretariat.trs@aphp.fr</a:t>
            </a:r>
            <a:r>
              <a:rPr lang="fr-FR" sz="1569" dirty="0"/>
              <a:t> </a:t>
            </a:r>
          </a:p>
          <a:p>
            <a:pPr algn="ctr"/>
            <a:r>
              <a:rPr lang="fr-FR" sz="1400" dirty="0"/>
              <a:t>Fax: 01 44 73 53 95</a:t>
            </a:r>
          </a:p>
          <a:p>
            <a:pPr algn="ctr"/>
            <a:endParaRPr lang="fr-FR" sz="1569" dirty="0"/>
          </a:p>
          <a:p>
            <a:pPr algn="ctr" eaLnBrk="1" hangingPunct="1"/>
            <a:r>
              <a:rPr lang="fr-FR" sz="1569" dirty="0"/>
              <a:t>Hôpital Armand Trousseau</a:t>
            </a:r>
          </a:p>
          <a:p>
            <a:pPr algn="ctr"/>
            <a:r>
              <a:rPr lang="fr-FR" sz="1292" dirty="0"/>
              <a:t>DMU ESPRIT </a:t>
            </a:r>
          </a:p>
          <a:p>
            <a:pPr algn="ctr"/>
            <a:r>
              <a:rPr lang="fr-FR" sz="1015" dirty="0"/>
              <a:t>É</a:t>
            </a:r>
            <a:r>
              <a:rPr lang="fr-FR" sz="1015" b="0" dirty="0"/>
              <a:t>pidémiologie et </a:t>
            </a:r>
            <a:r>
              <a:rPr lang="fr-FR" sz="1015" b="0" dirty="0" err="1"/>
              <a:t>biostatistique</a:t>
            </a:r>
            <a:r>
              <a:rPr lang="fr-FR" sz="1015" b="0" dirty="0"/>
              <a:t>, </a:t>
            </a:r>
            <a:r>
              <a:rPr lang="fr-FR" sz="1015" dirty="0"/>
              <a:t>S</a:t>
            </a:r>
            <a:r>
              <a:rPr lang="fr-FR" sz="1015" b="0" dirty="0"/>
              <a:t>anté publique</a:t>
            </a:r>
            <a:r>
              <a:rPr lang="fr-FR" sz="1015" dirty="0"/>
              <a:t>, P</a:t>
            </a:r>
            <a:r>
              <a:rPr lang="fr-FR" sz="1015" b="0" dirty="0"/>
              <a:t>harmacie, Pharmacologie, </a:t>
            </a:r>
            <a:r>
              <a:rPr lang="fr-FR" sz="1015" dirty="0"/>
              <a:t>R</a:t>
            </a:r>
            <a:r>
              <a:rPr lang="fr-FR" sz="1015" b="0" dirty="0"/>
              <a:t>echerche, </a:t>
            </a:r>
            <a:r>
              <a:rPr lang="fr-FR" sz="1015" dirty="0"/>
              <a:t>I</a:t>
            </a:r>
            <a:r>
              <a:rPr lang="fr-FR" sz="1015" b="0" dirty="0"/>
              <a:t>nformation médicale, </a:t>
            </a:r>
            <a:r>
              <a:rPr lang="fr-FR" sz="1015" dirty="0"/>
              <a:t>T</a:t>
            </a:r>
            <a:r>
              <a:rPr lang="fr-FR" sz="1015" b="0" dirty="0"/>
              <a:t>hérapeutique et médicaments </a:t>
            </a:r>
          </a:p>
          <a:p>
            <a:pPr algn="ctr"/>
            <a:r>
              <a:rPr lang="fr-FR" sz="1292" dirty="0"/>
              <a:t>GHU </a:t>
            </a:r>
            <a:r>
              <a:rPr lang="fr-FR" sz="1292" dirty="0" err="1"/>
              <a:t>APHP.Sorbonne</a:t>
            </a:r>
            <a:r>
              <a:rPr lang="fr-FR" sz="1292" dirty="0"/>
              <a:t> Université </a:t>
            </a:r>
          </a:p>
          <a:p>
            <a:pPr algn="ctr" eaLnBrk="1" hangingPunct="1"/>
            <a:r>
              <a:rPr lang="fr-FR" sz="1292" dirty="0"/>
              <a:t>Paris</a:t>
            </a:r>
          </a:p>
          <a:p>
            <a:pPr eaLnBrk="1" hangingPunct="1">
              <a:buNone/>
            </a:pPr>
            <a:endParaRPr lang="fr-F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4420" y="5568567"/>
            <a:ext cx="1439404" cy="82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5"/>
          <a:srcRect l="15729" t="11862" r="15609"/>
          <a:stretch/>
        </p:blipFill>
        <p:spPr bwMode="auto">
          <a:xfrm>
            <a:off x="4175673" y="2605525"/>
            <a:ext cx="5075081" cy="347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876" y="2319362"/>
            <a:ext cx="5212175" cy="377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5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B0FB6A-7D7F-FE38-D6A8-4A0D2EDE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Profil pharmacologique de la </a:t>
            </a:r>
            <a:r>
              <a:rPr lang="fr-FR" dirty="0" err="1"/>
              <a:t>prégabaline</a:t>
            </a:r>
            <a:r>
              <a:rPr lang="fr-FR" dirty="0"/>
              <a:t> – Lyrica®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D8C99ED-6B62-D897-5A46-96BAFBF8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Analogue </a:t>
            </a:r>
            <a:r>
              <a:rPr lang="fr-FR" sz="2000" dirty="0" err="1"/>
              <a:t>GABA-ergique</a:t>
            </a:r>
            <a:endParaRPr lang="fr-FR" sz="2000" dirty="0"/>
          </a:p>
          <a:p>
            <a:r>
              <a:rPr lang="fr-FR" sz="2000" dirty="0"/>
              <a:t>Agit sur les canaux calciques voltage-dépendants du SNC</a:t>
            </a:r>
          </a:p>
          <a:p>
            <a:r>
              <a:rPr lang="fr-FR" sz="2000" dirty="0"/>
              <a:t>Posologie</a:t>
            </a:r>
          </a:p>
          <a:p>
            <a:pPr lvl="1"/>
            <a:r>
              <a:rPr lang="fr-FR" sz="1800" dirty="0"/>
              <a:t>150 à 600 mg/j</a:t>
            </a:r>
          </a:p>
          <a:p>
            <a:pPr lvl="1"/>
            <a:r>
              <a:rPr lang="fr-FR" sz="1800" dirty="0"/>
              <a:t>Instauration progressive – Arrêt dégressif</a:t>
            </a:r>
          </a:p>
          <a:p>
            <a:r>
              <a:rPr lang="fr-FR" sz="2000" dirty="0"/>
              <a:t>Bonne biodisponibilité orale (&gt; 90%)</a:t>
            </a:r>
          </a:p>
          <a:p>
            <a:r>
              <a:rPr lang="fr-FR" sz="2000" dirty="0"/>
              <a:t>Pas liée aux protéines plasmatiques</a:t>
            </a:r>
          </a:p>
          <a:p>
            <a:r>
              <a:rPr lang="fr-FR" sz="2000" dirty="0"/>
              <a:t>Demi-vie d’élimination plasmatique: environ 6.3 h</a:t>
            </a:r>
          </a:p>
          <a:p>
            <a:r>
              <a:rPr lang="fr-FR" sz="2000" dirty="0"/>
              <a:t>Elimination</a:t>
            </a:r>
          </a:p>
          <a:p>
            <a:pPr lvl="1"/>
            <a:r>
              <a:rPr lang="fr-FR" sz="1800" dirty="0"/>
              <a:t>Rénale sous forme inchangée (presque pas métabolisé)</a:t>
            </a:r>
          </a:p>
          <a:p>
            <a:r>
              <a:rPr lang="fr-FR" sz="2000" dirty="0"/>
              <a:t>Effets indésirables </a:t>
            </a:r>
          </a:p>
          <a:p>
            <a:pPr lvl="1"/>
            <a:r>
              <a:rPr lang="fr-FR" sz="1800" dirty="0"/>
              <a:t>SNC </a:t>
            </a:r>
          </a:p>
          <a:p>
            <a:pPr lvl="1"/>
            <a:r>
              <a:rPr lang="fr-FR" sz="1800" dirty="0"/>
              <a:t>mésusage, abus, dépendance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48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44C063DA-2334-2D9B-5C68-D7BDB7E0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714" y="122238"/>
            <a:ext cx="7943851" cy="1295400"/>
          </a:xfrm>
        </p:spPr>
        <p:txBody>
          <a:bodyPr/>
          <a:lstStyle/>
          <a:p>
            <a:r>
              <a:rPr lang="en-US" dirty="0"/>
              <a:t>Dispositions du 24 </a:t>
            </a:r>
            <a:r>
              <a:rPr lang="en-US" dirty="0" err="1"/>
              <a:t>mai</a:t>
            </a:r>
            <a:r>
              <a:rPr lang="en-US" dirty="0"/>
              <a:t>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6722F87-4DD5-7204-9F96-EF5BD591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44" y="1729311"/>
            <a:ext cx="8737021" cy="4805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92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3AF213-84BC-FB26-C9B7-D43806805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Indications de la </a:t>
            </a:r>
            <a:r>
              <a:rPr lang="fr-FR" dirty="0" err="1"/>
              <a:t>prégabaline</a:t>
            </a:r>
            <a:r>
              <a:rPr lang="fr-FR" dirty="0"/>
              <a:t> – Lyrica®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39C3C79-C0D2-BE5A-6A6C-1AB147A9B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2004 AMM européenne</a:t>
            </a:r>
          </a:p>
          <a:p>
            <a:pPr lvl="1"/>
            <a:r>
              <a:rPr lang="fr-FR" dirty="0"/>
              <a:t>Douleurs neuropathiques</a:t>
            </a:r>
          </a:p>
          <a:p>
            <a:pPr lvl="1"/>
            <a:r>
              <a:rPr lang="fr-FR" dirty="0"/>
              <a:t>Epilepsie partielle avec ou sans généralisation, en association</a:t>
            </a:r>
          </a:p>
          <a:p>
            <a:endParaRPr lang="fr-FR" dirty="0"/>
          </a:p>
          <a:p>
            <a:r>
              <a:rPr lang="fr-FR" dirty="0"/>
              <a:t>2006 extension d’AMM européenne</a:t>
            </a:r>
          </a:p>
          <a:p>
            <a:pPr lvl="1"/>
            <a:r>
              <a:rPr lang="fr-FR" dirty="0"/>
              <a:t>Trouble anxieux généralisé (TAG)</a:t>
            </a:r>
          </a:p>
          <a:p>
            <a:pPr lvl="1"/>
            <a:r>
              <a:rPr lang="fr-FR" dirty="0"/>
              <a:t>Douleurs neuropathiques centrales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37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6D9816-0A69-FBDC-6833-2C3DB742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Indications de la </a:t>
            </a:r>
            <a:r>
              <a:rPr lang="fr-FR" dirty="0" err="1"/>
              <a:t>prégabaline</a:t>
            </a:r>
            <a:r>
              <a:rPr lang="fr-FR" dirty="0"/>
              <a:t> – Lyrica®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59D2CC-CC58-CBE5-567A-1A7CAB07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Répartition des indications</a:t>
            </a:r>
          </a:p>
          <a:p>
            <a:pPr lvl="1"/>
            <a:r>
              <a:rPr lang="fr-FR" dirty="0"/>
              <a:t>Douleurs neuropathiques +++</a:t>
            </a:r>
          </a:p>
          <a:p>
            <a:pPr lvl="1"/>
            <a:r>
              <a:rPr lang="fr-FR" dirty="0"/>
              <a:t>Epilepsie (entre 1 et 6%)</a:t>
            </a:r>
          </a:p>
          <a:p>
            <a:pPr lvl="1"/>
            <a:endParaRPr lang="fr-FR" dirty="0"/>
          </a:p>
          <a:p>
            <a:r>
              <a:rPr lang="fr-FR" dirty="0"/>
              <a:t>Répartition des indications chez la femme enceinte</a:t>
            </a:r>
          </a:p>
          <a:p>
            <a:pPr lvl="1"/>
            <a:r>
              <a:rPr lang="fr-FR" dirty="0"/>
              <a:t>Environ 6% des femmes enceintes épileptiques traitées (USA)</a:t>
            </a:r>
          </a:p>
          <a:p>
            <a:pPr lvl="1"/>
            <a:endParaRPr lang="fr-FR" dirty="0"/>
          </a:p>
          <a:p>
            <a:r>
              <a:rPr lang="fr-FR" dirty="0"/>
              <a:t>Prévalence prescription chez la femme enceinte</a:t>
            </a:r>
          </a:p>
          <a:p>
            <a:pPr lvl="1"/>
            <a:r>
              <a:rPr lang="fr-FR" dirty="0"/>
              <a:t>Europe : 0.5 / 1000 grossesses</a:t>
            </a:r>
          </a:p>
          <a:p>
            <a:pPr lvl="1"/>
            <a:r>
              <a:rPr lang="fr-FR" dirty="0"/>
              <a:t>Augmentation dans les 10 dernières années : &gt; 2 /1000 UK en 2015-2016 (</a:t>
            </a:r>
            <a:r>
              <a:rPr lang="fr-FR" sz="1800" i="1" dirty="0" err="1"/>
              <a:t>Torfs</a:t>
            </a:r>
            <a:r>
              <a:rPr lang="fr-FR" sz="1800" i="1" dirty="0"/>
              <a:t> G. and al. 2020)</a:t>
            </a:r>
            <a:endParaRPr lang="fr-FR" i="1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55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0EA2FF-B4ED-8CD1-6C13-A3AB9ED2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Alerte ANSM 29 juin 2022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B79FEAA6-1842-6A90-A1D0-46F00F509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93" y="1719263"/>
            <a:ext cx="8739790" cy="4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DDEFB8-AB19-1A45-2132-4A460194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CRAT 5 juillet 2022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3FB06F65-3898-B02C-A534-96F7D89CF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32" t="340" r="17523" b="2520"/>
          <a:stretch/>
        </p:blipFill>
        <p:spPr>
          <a:xfrm>
            <a:off x="1448398" y="1930400"/>
            <a:ext cx="7038589" cy="39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2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05E82C-F7F9-DBD6-8349-DF5A795A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sur </a:t>
            </a:r>
            <a:r>
              <a:rPr lang="fr-FR" dirty="0" err="1"/>
              <a:t>prégabaline</a:t>
            </a:r>
            <a:r>
              <a:rPr lang="fr-FR" dirty="0"/>
              <a:t> et grossesse jusqu’en juin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ACF9751-0070-1212-0B56-773DDBDA5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000" b="0" dirty="0"/>
          </a:p>
          <a:p>
            <a:r>
              <a:rPr lang="fr-FR" sz="2000" b="0" dirty="0"/>
              <a:t>Pas d’augmentation des malformations sur des </a:t>
            </a:r>
            <a:r>
              <a:rPr lang="fr-FR" sz="2000" dirty="0"/>
              <a:t>données très nombreuses </a:t>
            </a:r>
            <a:r>
              <a:rPr lang="fr-FR" sz="2000" b="0" dirty="0"/>
              <a:t>(près de </a:t>
            </a:r>
            <a:r>
              <a:rPr lang="fr-FR" sz="2000" b="0"/>
              <a:t>3000 patientes </a:t>
            </a:r>
            <a:r>
              <a:rPr lang="fr-FR" sz="2000" b="0" dirty="0"/>
              <a:t>exposées </a:t>
            </a:r>
            <a:r>
              <a:rPr lang="fr-FR" sz="2000" dirty="0"/>
              <a:t>au 1</a:t>
            </a:r>
            <a:r>
              <a:rPr lang="fr-FR" sz="2000" baseline="30000" dirty="0"/>
              <a:t>er</a:t>
            </a:r>
            <a:r>
              <a:rPr lang="fr-FR" sz="2000" dirty="0"/>
              <a:t> trimestre</a:t>
            </a:r>
            <a:r>
              <a:rPr lang="fr-FR" sz="2000" b="0" dirty="0"/>
              <a:t>)</a:t>
            </a:r>
          </a:p>
          <a:p>
            <a:r>
              <a:rPr lang="fr-FR" sz="2000" b="0" dirty="0"/>
              <a:t>Passe le placenta : </a:t>
            </a:r>
            <a:r>
              <a:rPr lang="fr-FR" sz="2000" dirty="0"/>
              <a:t>cc équivalentes entre mère et </a:t>
            </a:r>
            <a:r>
              <a:rPr lang="fr-FR" sz="2000" dirty="0" err="1"/>
              <a:t>Nné</a:t>
            </a:r>
            <a:endParaRPr lang="fr-FR" sz="2000" dirty="0"/>
          </a:p>
          <a:p>
            <a:r>
              <a:rPr lang="fr-FR" sz="2000" b="0" dirty="0"/>
              <a:t>Pas d’effet néonatal signalé (en théorie sédation, mais jamais rapportée)</a:t>
            </a:r>
          </a:p>
          <a:p>
            <a:r>
              <a:rPr lang="fr-FR" sz="2000" dirty="0"/>
              <a:t>Pas d’effet sur le neurodéveloppement </a:t>
            </a:r>
            <a:r>
              <a:rPr lang="fr-FR" sz="2000" b="0" dirty="0"/>
              <a:t>chez plus de 3000 enfants exposés in utero, âgés de 3.5 à 8 ans selon études</a:t>
            </a:r>
          </a:p>
        </p:txBody>
      </p:sp>
    </p:spTree>
    <p:extLst>
      <p:ext uri="{BB962C8B-B14F-4D97-AF65-F5344CB8AC3E}">
        <p14:creationId xmlns:p14="http://schemas.microsoft.com/office/powerpoint/2010/main" val="4083375968"/>
      </p:ext>
    </p:extLst>
  </p:cSld>
  <p:clrMapOvr>
    <a:masterClrMapping/>
  </p:clrMapOvr>
</p:sld>
</file>

<file path=ppt/theme/theme1.xml><?xml version="1.0" encoding="utf-8"?>
<a:theme xmlns:a="http://schemas.openxmlformats.org/drawingml/2006/main" name="2_CRAT">
  <a:themeElements>
    <a:clrScheme name="Réseau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CRAT.fr">
  <a:themeElements>
    <a:clrScheme name="Réseau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CRAT.fr" id="{5BA1F250-4B9A-4202-9A45-380ECD937482}" vid="{C3E65C4F-E6C5-404D-9C8C-2AE677B20714}"/>
    </a:ext>
  </a:extLst>
</a:theme>
</file>

<file path=ppt/theme/theme3.xml><?xml version="1.0" encoding="utf-8"?>
<a:theme xmlns:a="http://schemas.openxmlformats.org/drawingml/2006/main" name="Crat.fr">
  <a:themeElements>
    <a:clrScheme name="Réseau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rat.fr" id="{83E9D8D2-B184-497D-BD12-A9687D92CCD7}" vid="{2E61936F-A60B-47D4-8DF5-944F2185A91B}"/>
    </a:ext>
  </a:extLst>
</a:theme>
</file>

<file path=ppt/theme/theme4.xml><?xml version="1.0" encoding="utf-8"?>
<a:theme xmlns:a="http://schemas.openxmlformats.org/drawingml/2006/main" name="1_Réseau">
  <a:themeElements>
    <a:clrScheme name="Réseau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ème CRAT.fr">
  <a:themeElements>
    <a:clrScheme name="Réseau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CRAT.fr" id="{5BA1F250-4B9A-4202-9A45-380ECD937482}" vid="{C3E65C4F-E6C5-404D-9C8C-2AE677B20714}"/>
    </a:ext>
  </a:extLst>
</a:theme>
</file>

<file path=ppt/theme/theme6.xml><?xml version="1.0" encoding="utf-8"?>
<a:theme xmlns:a="http://schemas.openxmlformats.org/drawingml/2006/main" name="1_Crat.fr">
  <a:themeElements>
    <a:clrScheme name="Réseau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rat.fr" id="{83E9D8D2-B184-497D-BD12-A9687D92CCD7}" vid="{2E61936F-A60B-47D4-8DF5-944F2185A91B}"/>
    </a:ext>
  </a:extLst>
</a:theme>
</file>

<file path=ppt/theme/theme7.xml><?xml version="1.0" encoding="utf-8"?>
<a:theme xmlns:a="http://schemas.openxmlformats.org/drawingml/2006/main" name="2_Réseau">
  <a:themeElements>
    <a:clrScheme name="Réseau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14638</TotalTime>
  <Words>944</Words>
  <Application>Microsoft Office PowerPoint</Application>
  <PresentationFormat>Format A4 (210 x 297 mm)</PresentationFormat>
  <Paragraphs>157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</vt:lpstr>
      <vt:lpstr>Times New Roman</vt:lpstr>
      <vt:lpstr>Wingdings</vt:lpstr>
      <vt:lpstr>2_CRAT</vt:lpstr>
      <vt:lpstr>Thème CRAT.fr</vt:lpstr>
      <vt:lpstr>Crat.fr</vt:lpstr>
      <vt:lpstr>1_Réseau</vt:lpstr>
      <vt:lpstr>1_Thème CRAT.fr</vt:lpstr>
      <vt:lpstr>1_Crat.fr</vt:lpstr>
      <vt:lpstr>2_Réseau</vt:lpstr>
      <vt:lpstr>Prégabaline – Lyrica® Grossesse &amp; allaitement</vt:lpstr>
      <vt:lpstr>Présentation PowerPoint</vt:lpstr>
      <vt:lpstr>Profil pharmacologique de la prégabaline – Lyrica®</vt:lpstr>
      <vt:lpstr>Dispositions du 24 mai 2021</vt:lpstr>
      <vt:lpstr>Indications de la prégabaline – Lyrica®</vt:lpstr>
      <vt:lpstr>Indications de la prégabaline – Lyrica®</vt:lpstr>
      <vt:lpstr>Alerte ANSM 29 juin 2022</vt:lpstr>
      <vt:lpstr>CRAT 5 juillet 2022</vt:lpstr>
      <vt:lpstr>Données sur prégabaline et grossesse jusqu’en juin 2022</vt:lpstr>
      <vt:lpstr>Demande de l’EMA à Pfizer</vt:lpstr>
      <vt:lpstr>Design de l’étude</vt:lpstr>
      <vt:lpstr>Résultats</vt:lpstr>
      <vt:lpstr>Résultats</vt:lpstr>
      <vt:lpstr>Conclusion du rapport transmis à l’EMA</vt:lpstr>
      <vt:lpstr>Analyse du CRAT</vt:lpstr>
      <vt:lpstr>Analyse du CRAT</vt:lpstr>
      <vt:lpstr>Analyse du CRAT</vt:lpstr>
      <vt:lpstr>Analyse du CRAT</vt:lpstr>
      <vt:lpstr>Analyse partagée par d’autres experts européens en vigilance pré et post-natale (ENTIS)</vt:lpstr>
      <vt:lpstr>Avis du CRAT</vt:lpstr>
      <vt:lpstr>Avis du CRAT</vt:lpstr>
      <vt:lpstr>Avis du CRAT</vt:lpstr>
      <vt:lpstr>Prégabaline – Lyrica® et allaitement</vt:lpstr>
      <vt:lpstr>Centre de Référence sur les Agents Tératogènes (CRAT)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********</dc:creator>
  <cp:lastModifiedBy>tommy</cp:lastModifiedBy>
  <cp:revision>810</cp:revision>
  <cp:lastPrinted>2021-05-10T07:13:03Z</cp:lastPrinted>
  <dcterms:created xsi:type="dcterms:W3CDTF">2007-01-29T12:28:16Z</dcterms:created>
  <dcterms:modified xsi:type="dcterms:W3CDTF">2023-06-14T09:22:44Z</dcterms:modified>
</cp:coreProperties>
</file>