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97" r:id="rId2"/>
    <p:sldId id="258" r:id="rId3"/>
    <p:sldId id="319" r:id="rId4"/>
    <p:sldId id="321" r:id="rId5"/>
    <p:sldId id="302" r:id="rId6"/>
    <p:sldId id="303" r:id="rId7"/>
    <p:sldId id="305" r:id="rId8"/>
    <p:sldId id="306" r:id="rId9"/>
    <p:sldId id="307" r:id="rId10"/>
    <p:sldId id="309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20" r:id="rId19"/>
    <p:sldId id="293" r:id="rId20"/>
    <p:sldId id="299" r:id="rId21"/>
    <p:sldId id="300" r:id="rId22"/>
    <p:sldId id="298" r:id="rId23"/>
    <p:sldId id="294" r:id="rId24"/>
    <p:sldId id="317" r:id="rId25"/>
    <p:sldId id="316" r:id="rId26"/>
    <p:sldId id="318" r:id="rId27"/>
    <p:sldId id="324" r:id="rId28"/>
    <p:sldId id="322" r:id="rId29"/>
    <p:sldId id="323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41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>
      <p:cViewPr varScale="1">
        <p:scale>
          <a:sx n="74" d="100"/>
          <a:sy n="74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047A-8B6A-4882-A323-2A534BB9DD1E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EF1C4-961B-4625-AAE0-5549CE6046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19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F1C4-961B-4625-AAE0-5549CE60469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49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E3DF-92B2-4D95-A74E-C38687B009B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ATELIER EQUITHERAPIE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53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Excepté</a:t>
            </a:r>
            <a:r>
              <a:rPr lang="fr-FR" baseline="0" dirty="0" smtClean="0"/>
              <a:t> personnes en consommations actives (abus et dépendance), sans cure de sevrage au préalable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Un travail de lien s’instaure avec une équipe soignante et le demandeur en amont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F1C4-961B-4625-AAE0-5549CE60469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Nous accordons une grande importance à la structuration</a:t>
            </a:r>
            <a:r>
              <a:rPr lang="fr-FR" baseline="0" dirty="0" smtClean="0"/>
              <a:t> du temps et de l’espace, dysfonctionnement majeur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ATELIER EQUITHERAPIE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BBE3DF-92B2-4D95-A74E-C38687B009B5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74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1A1294-3489-4AA6-B31B-D2DD67B1E05F}" type="datetimeFigureOut">
              <a:rPr lang="fr-FR" smtClean="0"/>
              <a:pPr/>
              <a:t>16/06/2021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FDBC71-D0BF-471B-B281-C39DEC0D0E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dmissioncsapa@asso-caminante.f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223" y="2600330"/>
            <a:ext cx="8064896" cy="2123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04449" y="2615543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Le CSAPA </a:t>
            </a:r>
            <a:r>
              <a:rPr lang="fr-FR" sz="4400" b="1" dirty="0" err="1" smtClean="0"/>
              <a:t>Broquedis</a:t>
            </a:r>
            <a:r>
              <a:rPr lang="fr-FR" sz="4400" b="1" dirty="0" smtClean="0"/>
              <a:t> </a:t>
            </a:r>
          </a:p>
          <a:p>
            <a:pPr algn="ctr"/>
            <a:r>
              <a:rPr lang="fr-FR" sz="4400" b="1" dirty="0" smtClean="0"/>
              <a:t>(avec hébergement)</a:t>
            </a:r>
          </a:p>
          <a:p>
            <a:pPr algn="ctr"/>
            <a:r>
              <a:rPr lang="fr-FR" sz="4400" b="1" dirty="0"/>
              <a:t>e</a:t>
            </a:r>
            <a:r>
              <a:rPr lang="fr-FR" sz="4400" b="1" dirty="0" smtClean="0"/>
              <a:t>t l’Unité mère-enfant</a:t>
            </a:r>
            <a:endParaRPr lang="fr-FR" sz="4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03627" y="908720"/>
            <a:ext cx="783449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r>
              <a:rPr lang="fr-FR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CAMINANTE</a:t>
            </a:r>
            <a:endParaRPr lang="fr-FR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5517232"/>
            <a:ext cx="794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Dr Astrid </a:t>
            </a:r>
            <a:r>
              <a:rPr lang="fr-FR" sz="1400" b="1" dirty="0" err="1" smtClean="0"/>
              <a:t>Mauray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Caplanne</a:t>
            </a:r>
            <a:r>
              <a:rPr lang="fr-FR" sz="1400" b="1" dirty="0" smtClean="0"/>
              <a:t>, </a:t>
            </a:r>
            <a:r>
              <a:rPr lang="fr-FR" sz="1400" dirty="0" err="1" smtClean="0"/>
              <a:t>addictologue</a:t>
            </a:r>
            <a:r>
              <a:rPr lang="fr-FR" sz="1400" dirty="0" smtClean="0"/>
              <a:t> et </a:t>
            </a:r>
            <a:r>
              <a:rPr lang="fr-FR" sz="1400" b="1" dirty="0" smtClean="0"/>
              <a:t>Stéphanie </a:t>
            </a:r>
            <a:r>
              <a:rPr lang="fr-FR" sz="1400" b="1" dirty="0" err="1" smtClean="0"/>
              <a:t>Destandau</a:t>
            </a:r>
            <a:r>
              <a:rPr lang="fr-FR" sz="1400" smtClean="0"/>
              <a:t>, Directrice, </a:t>
            </a:r>
            <a:r>
              <a:rPr lang="fr-FR" sz="1400" b="1" dirty="0" smtClean="0"/>
              <a:t>2021</a:t>
            </a:r>
            <a:r>
              <a:rPr lang="fr-FR" sz="1400" dirty="0" smtClean="0"/>
              <a:t>      		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167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85818"/>
          </a:xfr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 dispositif Mère enfant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398984" y="1700808"/>
            <a:ext cx="8229600" cy="440334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fr-FR" sz="36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 places en hébergement collectif: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600" dirty="0" smtClean="0"/>
              <a:t>Femmes enceintes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600" dirty="0" smtClean="0"/>
              <a:t>Mères avec des enfants de moins de 3 ans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600" dirty="0" smtClean="0"/>
              <a:t>Mères ayant au moins un enfant placé ou en garde familiale</a:t>
            </a:r>
          </a:p>
          <a:p>
            <a:pPr algn="just">
              <a:buNone/>
            </a:pPr>
            <a:endParaRPr lang="fr-FR" sz="2400" dirty="0" smtClean="0"/>
          </a:p>
          <a:p>
            <a:pPr marL="45720" indent="0" algn="just">
              <a:buNone/>
            </a:pPr>
            <a:endParaRPr lang="fr-FR" sz="3600" dirty="0" smtClean="0"/>
          </a:p>
          <a:p>
            <a:pPr algn="just"/>
            <a:endParaRPr lang="fr-FR" sz="3600" dirty="0" smtClean="0">
              <a:latin typeface="Arial Black" pitchFamily="34" charset="0"/>
            </a:endParaRPr>
          </a:p>
          <a:p>
            <a:pPr algn="just"/>
            <a:endParaRPr lang="fr-FR" sz="3600" dirty="0" smtClean="0"/>
          </a:p>
          <a:p>
            <a:pPr algn="just"/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223881467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Objectifs principaux </a:t>
            </a:r>
            <a:endParaRPr lang="fr-FR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457200" y="1477652"/>
            <a:ext cx="822960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 smtClean="0"/>
              <a:t>Stabiliser la situation maternelle sur le plan addictologique, médical et social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 smtClean="0"/>
              <a:t>Préserver la santé et la sécurité de son bébé durant une phase sensible de son développement  (0 à 3 ans)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sz="3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Comment ?</a:t>
            </a:r>
          </a:p>
          <a:p>
            <a:pPr algn="ctr">
              <a:buFont typeface="Courier New" panose="02070309020205020404" pitchFamily="49" charset="0"/>
              <a:buChar char="o"/>
            </a:pPr>
            <a:endParaRPr lang="fr-FR" sz="1000" b="1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 smtClean="0"/>
              <a:t>En réduisant les risques inhérents à la conduite addictive avant et après la naissance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 smtClean="0"/>
              <a:t>En  favorisant et soutenant le lien mère enfant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43467844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b="1" i="1" dirty="0">
                <a:solidFill>
                  <a:schemeClr val="tx1"/>
                </a:solidFill>
              </a:rPr>
              <a:t>Objectifs </a:t>
            </a:r>
            <a:r>
              <a:rPr lang="fr-FR" sz="4000" b="1" i="1" dirty="0">
                <a:solidFill>
                  <a:schemeClr val="tx1"/>
                </a:solidFill>
              </a:rPr>
              <a:t>opérationnels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899592" y="1772816"/>
            <a:ext cx="7416824" cy="43924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800" dirty="0"/>
              <a:t>Evaluer les ressources personnelles de la mère et de l’environnement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800" dirty="0"/>
              <a:t>Traiter les troubles </a:t>
            </a:r>
            <a:r>
              <a:rPr lang="fr-FR" sz="2800" dirty="0" err="1"/>
              <a:t>addictologiques</a:t>
            </a:r>
            <a:r>
              <a:rPr lang="fr-FR" sz="2800" dirty="0"/>
              <a:t> maternels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dirty="0"/>
              <a:t>Préparer l’autonomisation, </a:t>
            </a:r>
            <a:endParaRPr lang="fr-FR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dirty="0"/>
              <a:t>A</a:t>
            </a:r>
            <a:r>
              <a:rPr lang="fr-FR" sz="2800" dirty="0" smtClean="0"/>
              <a:t>ssurer </a:t>
            </a:r>
            <a:r>
              <a:rPr lang="fr-FR" sz="2800" dirty="0"/>
              <a:t>les </a:t>
            </a:r>
            <a:r>
              <a:rPr lang="fr-FR" sz="2800" dirty="0" smtClean="0"/>
              <a:t>relais,</a:t>
            </a:r>
            <a:endParaRPr lang="fr-FR" sz="28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dirty="0"/>
              <a:t>O</a:t>
            </a:r>
            <a:r>
              <a:rPr lang="fr-FR" sz="2800" dirty="0" smtClean="0"/>
              <a:t>rganiser </a:t>
            </a:r>
            <a:r>
              <a:rPr lang="fr-FR" sz="2800" dirty="0"/>
              <a:t>le suivi médico-psycho-social de la mère et de l’enfant </a:t>
            </a:r>
            <a:endParaRPr lang="fr-FR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b="1" dirty="0" smtClean="0"/>
              <a:t>Elaborer un tissu partenarial avant, pendant </a:t>
            </a:r>
            <a:r>
              <a:rPr lang="fr-FR" sz="2800" b="1" dirty="0"/>
              <a:t>et après le séjour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6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/>
              <a:t>La mère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57200" y="1556792"/>
            <a:ext cx="8229600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2800" dirty="0"/>
              <a:t>Suivi médical et thérapeutique relatif à l’addiction (traitement de substitution…)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dirty="0" smtClean="0"/>
              <a:t>Accompagnement </a:t>
            </a:r>
            <a:r>
              <a:rPr lang="fr-FR" sz="2800" dirty="0"/>
              <a:t>socio éducatif basé sur des relations médiatisées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dirty="0" smtClean="0"/>
              <a:t>Structuration </a:t>
            </a:r>
            <a:r>
              <a:rPr lang="fr-FR" sz="2800" dirty="0"/>
              <a:t>du temps et de l’espace constituant un cadre et des repères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dirty="0" smtClean="0"/>
              <a:t>Proposition </a:t>
            </a:r>
            <a:r>
              <a:rPr lang="fr-FR" sz="2800" dirty="0"/>
              <a:t>d’ateliers autour </a:t>
            </a:r>
            <a:r>
              <a:rPr lang="fr-FR" sz="2800" dirty="0" smtClean="0"/>
              <a:t>de médiations  </a:t>
            </a:r>
            <a:r>
              <a:rPr lang="fr-FR" sz="2800" dirty="0"/>
              <a:t>concrètes ( </a:t>
            </a:r>
            <a:r>
              <a:rPr lang="fr-FR" sz="2800" dirty="0" smtClean="0"/>
              <a:t>cuisine, </a:t>
            </a:r>
            <a:r>
              <a:rPr lang="fr-FR" sz="2800" dirty="0"/>
              <a:t>art plastique, gestion du budget …)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dirty="0" smtClean="0"/>
              <a:t>Suivi </a:t>
            </a:r>
            <a:r>
              <a:rPr lang="fr-FR" sz="2800" dirty="0" err="1" smtClean="0"/>
              <a:t>psycho-thérapeutique</a:t>
            </a:r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72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sz="5400" dirty="0"/>
              <a:t>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57200" y="1772816"/>
            <a:ext cx="8229600" cy="4320480"/>
          </a:xfrm>
          <a:prstGeom prst="rect">
            <a:avLst/>
          </a:prstGeo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3200" dirty="0"/>
              <a:t>Suivi pédiatrique (PMI, CAMSP…)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3200" dirty="0"/>
              <a:t>Soin de nursing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3200" dirty="0"/>
              <a:t>Éveil sensori-moteur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3200" dirty="0"/>
              <a:t>Evaluation des compétences de l’enfant  (dont bilan psychomotricité)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3200" dirty="0"/>
              <a:t>Alternance de temps entre présence / absence  de la mère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102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sz="5400" dirty="0"/>
              <a:t>La dyade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57200" y="1844824"/>
            <a:ext cx="8229600" cy="4032448"/>
          </a:xfrm>
          <a:prstGeom prst="rect">
            <a:avLst/>
          </a:prstGeo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3200" dirty="0" smtClean="0"/>
              <a:t>Accompagner </a:t>
            </a:r>
            <a:r>
              <a:rPr lang="fr-FR" sz="3200" dirty="0"/>
              <a:t>le processus de séparation-individuation de l’enfant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3200" dirty="0" smtClean="0"/>
              <a:t>Proposition </a:t>
            </a:r>
            <a:r>
              <a:rPr lang="fr-FR" sz="3200" dirty="0"/>
              <a:t>d’activités médiatisées entre la mère et l’enfant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3200" dirty="0" smtClean="0"/>
              <a:t>Participation </a:t>
            </a:r>
            <a:r>
              <a:rPr lang="fr-FR" sz="3200" dirty="0"/>
              <a:t>à des groupes de paroles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3200" dirty="0" smtClean="0"/>
              <a:t>Soutien à la parentalité dans ses déclinaisons les plus quotidiennes</a:t>
            </a:r>
            <a:endParaRPr lang="fr-FR" sz="32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795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400" b="1" dirty="0" smtClean="0">
                <a:solidFill>
                  <a:schemeClr val="tx1"/>
                </a:solidFill>
              </a:rPr>
              <a:t>Les Ateliers communs</a:t>
            </a:r>
            <a:endParaRPr lang="fr-FR" sz="54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67544" y="1484784"/>
            <a:ext cx="8229600" cy="48965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endParaRPr lang="fr-FR" sz="1700" b="1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Atelier d’éducation thérapeutique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Cheval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Créativité: mosaïque, vannerie…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Médiathèque: livres, CD…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Cuisine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Ménage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Menuiserie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Percussion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Remise en forme / Relaxation – Sophrologie/ Yoga / Self défense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Sport: marche, footing, vélo</a:t>
            </a:r>
            <a:endParaRPr lang="fr-FR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600" dirty="0" smtClean="0"/>
              <a:t>Démarches Administratives diverses</a:t>
            </a:r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84752786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400" b="1" dirty="0" smtClean="0">
                <a:solidFill>
                  <a:schemeClr val="tx1"/>
                </a:solidFill>
              </a:rPr>
              <a:t>Les Ateliers </a:t>
            </a:r>
            <a:r>
              <a:rPr lang="fr-FR" sz="5400" dirty="0" smtClean="0">
                <a:solidFill>
                  <a:schemeClr val="tx1"/>
                </a:solidFill>
              </a:rPr>
              <a:t>spécifique</a:t>
            </a:r>
            <a:r>
              <a:rPr lang="fr-FR" sz="5400" b="1" dirty="0" smtClean="0">
                <a:solidFill>
                  <a:schemeClr val="tx1"/>
                </a:solidFill>
              </a:rPr>
              <a:t>s</a:t>
            </a:r>
            <a:endParaRPr lang="fr-FR" sz="54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95536" y="1628800"/>
            <a:ext cx="8229600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None/>
            </a:pPr>
            <a:endParaRPr lang="fr-FR" sz="3200" b="1" i="1" dirty="0" smtClean="0"/>
          </a:p>
          <a:p>
            <a:pPr lvl="1">
              <a:buFont typeface="Wingdings" pitchFamily="2" charset="2"/>
              <a:buChar char="Ø"/>
            </a:pPr>
            <a:r>
              <a:rPr lang="fr-FR" sz="4800" dirty="0" smtClean="0"/>
              <a:t>Bébé nageur</a:t>
            </a:r>
          </a:p>
          <a:p>
            <a:pPr lvl="1">
              <a:buFont typeface="Wingdings" pitchFamily="2" charset="2"/>
              <a:buChar char="Ø"/>
            </a:pPr>
            <a:r>
              <a:rPr lang="fr-FR" sz="4800" dirty="0" smtClean="0"/>
              <a:t>Psychomotricité</a:t>
            </a:r>
          </a:p>
          <a:p>
            <a:pPr lvl="1">
              <a:buFont typeface="Wingdings" pitchFamily="2" charset="2"/>
              <a:buChar char="Ø"/>
            </a:pPr>
            <a:r>
              <a:rPr lang="fr-FR" sz="4800" dirty="0" smtClean="0"/>
              <a:t>Voix/Chant périnatal</a:t>
            </a:r>
            <a:endParaRPr lang="fr-FR" sz="4800" dirty="0"/>
          </a:p>
          <a:p>
            <a:pPr marL="365760" lvl="1" indent="0">
              <a:buNone/>
            </a:pPr>
            <a:endParaRPr lang="fr-FR" sz="5400" dirty="0" smtClean="0"/>
          </a:p>
          <a:p>
            <a:pPr marL="457200" lvl="1" indent="0">
              <a:buNone/>
            </a:pPr>
            <a:endParaRPr lang="fr-FR" sz="4400" dirty="0" smtClean="0"/>
          </a:p>
        </p:txBody>
      </p:sp>
    </p:spTree>
    <p:extLst>
      <p:ext uri="{BB962C8B-B14F-4D97-AF65-F5344CB8AC3E}">
        <p14:creationId xmlns:p14="http://schemas.microsoft.com/office/powerpoint/2010/main" val="4180781126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4" y="274638"/>
            <a:ext cx="8226696" cy="481054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860032" y="5085184"/>
            <a:ext cx="3834572" cy="86409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L’atelier voix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4391980" y="3861048"/>
            <a:ext cx="93610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259632" y="2492896"/>
            <a:ext cx="720080" cy="1008112"/>
          </a:xfrm>
          <a:prstGeom prst="ellipse">
            <a:avLst/>
          </a:prstGeom>
          <a:solidFill>
            <a:schemeClr val="accent3">
              <a:lumMod val="60000"/>
              <a:lumOff val="4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91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hoto 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648"/>
            <a:ext cx="7488832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868144" y="6150495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Cheval</a:t>
            </a:r>
            <a:endParaRPr lang="fr-FR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542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 descr="maison suerte 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08912" cy="5276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267744" y="58772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CSAPA BROQUEDIS</a:t>
            </a:r>
            <a:endParaRPr lang="fr-FR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aison Broquedis\Le siè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7" y="121365"/>
            <a:ext cx="7677811" cy="5758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32040" y="6093296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Espace Ateliers </a:t>
            </a:r>
            <a:endParaRPr lang="fr-FR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606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Maison Broquedis\Atelier menuise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361"/>
            <a:ext cx="7603864" cy="5702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68877" y="6093296"/>
            <a:ext cx="391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Menuiserie </a:t>
            </a:r>
            <a:endParaRPr lang="fr-FR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87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aison Broquedis\Atelier créa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248"/>
            <a:ext cx="7560840" cy="567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11250" y="6093296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Ateliers créatifs</a:t>
            </a:r>
            <a:endParaRPr lang="fr-FR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989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hoto 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8110"/>
            <a:ext cx="7428317" cy="5571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868144" y="6150495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Mosaïque</a:t>
            </a:r>
            <a:endParaRPr lang="fr-FR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78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8792" cy="11521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fr-FR" sz="4400" dirty="0" smtClean="0">
                <a:solidFill>
                  <a:schemeClr val="tx1"/>
                </a:solidFill>
              </a:rPr>
              <a:t> L’évaluation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971600" y="2060848"/>
            <a:ext cx="7272808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800" dirty="0"/>
              <a:t>Outils actuels d’évaluation interne au CSAPA Broquedis: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800" dirty="0"/>
              <a:t>		</a:t>
            </a:r>
            <a:r>
              <a:rPr lang="fr-FR" sz="2800" b="1" dirty="0" smtClean="0"/>
              <a:t>ASI</a:t>
            </a:r>
            <a:r>
              <a:rPr lang="fr-FR" sz="2800" b="1" dirty="0"/>
              <a:t>, BDI, TEAQV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800" dirty="0"/>
              <a:t>Bilan psychomoteur pour le bébé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u="sng" dirty="0"/>
              <a:t>Le lien mère enfant </a:t>
            </a:r>
            <a:r>
              <a:rPr lang="fr-FR" sz="2800" u="sng" dirty="0" smtClean="0"/>
              <a:t>: </a:t>
            </a:r>
            <a:r>
              <a:rPr lang="fr-FR" sz="2800" dirty="0" smtClean="0"/>
              <a:t>Le carnet de bord des interactions mère-enfant issu d’une recherche-action avec des partenaires du secteur sud aquitain</a:t>
            </a:r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78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fr-FR" sz="5400" dirty="0">
                <a:solidFill>
                  <a:schemeClr val="tx1"/>
                </a:solidFill>
              </a:rPr>
              <a:t>Les partenaires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57200" y="1268760"/>
            <a:ext cx="8229600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Les CSAPA ambulatoires aquitains et nationaux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Les services hospitaliers </a:t>
            </a:r>
            <a:r>
              <a:rPr lang="fr-FR" sz="2000" dirty="0"/>
              <a:t>( </a:t>
            </a:r>
            <a:r>
              <a:rPr lang="fr-FR" sz="2000" dirty="0" smtClean="0"/>
              <a:t>Services psychiatriques, </a:t>
            </a:r>
            <a:r>
              <a:rPr lang="fr-FR" sz="2000" dirty="0" err="1" smtClean="0"/>
              <a:t>addictologiques</a:t>
            </a:r>
            <a:r>
              <a:rPr lang="fr-FR" sz="2000" dirty="0" smtClean="0"/>
              <a:t>, maternités, pédiatrie) et cliniques privées </a:t>
            </a: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Le service de psychiatrie mère-enfant du CHU de Bordeaux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Pôle Protection de </a:t>
            </a:r>
            <a:r>
              <a:rPr lang="fr-FR" sz="2000" dirty="0" smtClean="0"/>
              <a:t>l’Enfance (ASE), </a:t>
            </a:r>
            <a:r>
              <a:rPr lang="fr-FR" sz="2000" dirty="0"/>
              <a:t>services de Justice (SPIP), AS de secteur, missions </a:t>
            </a:r>
            <a:r>
              <a:rPr lang="fr-FR" sz="2000" dirty="0" smtClean="0"/>
              <a:t>locales…</a:t>
            </a: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PMI</a:t>
            </a: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CAMSP</a:t>
            </a: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Les centres maternels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Les </a:t>
            </a:r>
            <a:r>
              <a:rPr lang="fr-FR" sz="2000" dirty="0"/>
              <a:t>crèches locales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GEGA: Groupe d’Etudes Grossesse et Addictions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Réseau </a:t>
            </a:r>
            <a:r>
              <a:rPr lang="fr-FR" sz="2000" dirty="0" err="1"/>
              <a:t>périnat</a:t>
            </a:r>
            <a:r>
              <a:rPr lang="fr-FR" sz="2000" dirty="0"/>
              <a:t> aquitain ( en particulier son département d’addictologie</a:t>
            </a:r>
            <a:r>
              <a:rPr lang="fr-FR" sz="2000" dirty="0" smtClean="0"/>
              <a:t>)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923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25212"/>
          </a:xfr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fr-FR" sz="5300" dirty="0" smtClean="0">
                <a:solidFill>
                  <a:schemeClr val="tx1"/>
                </a:solidFill>
              </a:rPr>
              <a:t/>
            </a:r>
            <a:br>
              <a:rPr lang="fr-FR" sz="5300" dirty="0" smtClean="0">
                <a:solidFill>
                  <a:schemeClr val="tx1"/>
                </a:solidFill>
              </a:rPr>
            </a:br>
            <a:r>
              <a:rPr lang="fr-FR" sz="5300" dirty="0" smtClean="0">
                <a:solidFill>
                  <a:schemeClr val="tx1"/>
                </a:solidFill>
              </a:rPr>
              <a:t>Modalités d’admission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57200" y="1272309"/>
            <a:ext cx="8229600" cy="48625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sz="1600" i="1" dirty="0" smtClean="0"/>
          </a:p>
          <a:p>
            <a:endParaRPr lang="fr-FR" sz="1600" i="1" dirty="0" smtClean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6400" i="1" u="sng" dirty="0" smtClean="0"/>
              <a:t>Pour toute information: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r-FR" sz="6400" i="1" dirty="0" smtClean="0"/>
              <a:t>Appel téléphonique au 05 59 56 73 73 ou email : admissioncsapa@asso-caminante.fr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6400" i="1" u="sng" dirty="0" smtClean="0"/>
              <a:t>Pour toute demande d’admission: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fr-FR" sz="6400" i="1" dirty="0" smtClean="0"/>
              <a:t>email</a:t>
            </a:r>
            <a:r>
              <a:rPr lang="fr-FR" sz="6400" i="1" dirty="0" smtClean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fr-FR" sz="6400" i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admissioncsapa@asso-caminante.fr</a:t>
            </a:r>
            <a:r>
              <a:rPr lang="fr-FR" sz="6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FR" sz="6400" i="1" dirty="0"/>
          </a:p>
          <a:p>
            <a:pPr marL="109728" indent="0">
              <a:lnSpc>
                <a:spcPct val="150000"/>
              </a:lnSpc>
              <a:buNone/>
            </a:pPr>
            <a:r>
              <a:rPr lang="fr-FR" sz="6400" i="1" dirty="0" smtClean="0"/>
              <a:t>courrier : CSAPA BROQUEDIS – 625 RD 817 – 40 390 SAINT ANDRE DE SEIGNANX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fr-FR" sz="6400" i="1" dirty="0"/>
              <a:t>F</a:t>
            </a:r>
            <a:r>
              <a:rPr lang="fr-FR" sz="6400" i="1" dirty="0" smtClean="0"/>
              <a:t>ax au 05 59 56 79 15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6400" i="1" u="sng" dirty="0" smtClean="0"/>
              <a:t>Il est demandé: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6400" dirty="0" smtClean="0"/>
              <a:t>Une lettre  de motivation de la personne </a:t>
            </a:r>
            <a:endParaRPr lang="fr-FR" sz="6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6400" dirty="0" smtClean="0"/>
              <a:t>Un dossier médico-social à remplir par l’équipe référente de la personne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6400" dirty="0" smtClean="0"/>
              <a:t>Des appels téléphoniques réguliers entre la personne, l’équipe référente et le CSAPA Broquedis</a:t>
            </a:r>
          </a:p>
          <a:p>
            <a:pPr lvl="2">
              <a:buFontTx/>
              <a:buChar char="-"/>
            </a:pPr>
            <a:endParaRPr lang="fr-FR" sz="2300" dirty="0" smtClean="0"/>
          </a:p>
          <a:p>
            <a:pPr lvl="2">
              <a:buFontTx/>
              <a:buChar char="-"/>
            </a:pPr>
            <a:endParaRPr lang="fr-FR" sz="2300" dirty="0" smtClean="0"/>
          </a:p>
        </p:txBody>
      </p:sp>
    </p:spTree>
    <p:extLst>
      <p:ext uri="{BB962C8B-B14F-4D97-AF65-F5344CB8AC3E}">
        <p14:creationId xmlns:p14="http://schemas.microsoft.com/office/powerpoint/2010/main" val="31906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Les mères et leur bébé ont besoin principalement: </a:t>
            </a:r>
          </a:p>
          <a:p>
            <a:endParaRPr lang="fr-FR" dirty="0" smtClean="0"/>
          </a:p>
          <a:p>
            <a:r>
              <a:rPr lang="fr-FR" dirty="0" smtClean="0"/>
              <a:t>- de sécurité et de tranquillité</a:t>
            </a:r>
          </a:p>
          <a:p>
            <a:r>
              <a:rPr lang="fr-FR" dirty="0" smtClean="0"/>
              <a:t>- de reprendre un rythme et une hygiène de vie adapté</a:t>
            </a:r>
          </a:p>
          <a:p>
            <a:r>
              <a:rPr lang="fr-FR" dirty="0" smtClean="0"/>
              <a:t>- de soutien bienveillant</a:t>
            </a:r>
          </a:p>
          <a:p>
            <a:r>
              <a:rPr lang="fr-FR" dirty="0" smtClean="0"/>
              <a:t>- de personnes ressources</a:t>
            </a:r>
          </a:p>
          <a:p>
            <a:r>
              <a:rPr lang="fr-FR" dirty="0" smtClean="0"/>
              <a:t>- de faire l’expérience de relations apaisées</a:t>
            </a:r>
          </a:p>
          <a:p>
            <a:endParaRPr lang="fr-FR" dirty="0"/>
          </a:p>
          <a:p>
            <a:r>
              <a:rPr lang="fr-FR" dirty="0" smtClean="0"/>
              <a:t>Témoignage de Mélanie, femme enceinte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EB641B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 L’ARRIVEE…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3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u="sng" dirty="0"/>
              <a:t>M</a:t>
            </a:r>
            <a:r>
              <a:rPr lang="fr-FR" b="1" u="sng" dirty="0" smtClean="0"/>
              <a:t>anifestations souvent opposées les unes aux autres:</a:t>
            </a:r>
          </a:p>
          <a:p>
            <a:pPr marL="109728" indent="0">
              <a:buNone/>
            </a:pPr>
            <a:endParaRPr lang="fr-FR" b="1" u="sng" dirty="0" smtClean="0"/>
          </a:p>
          <a:p>
            <a:pPr>
              <a:buFontTx/>
              <a:buChar char="-"/>
            </a:pPr>
            <a:r>
              <a:rPr lang="fr-FR" dirty="0" smtClean="0"/>
              <a:t>Des pleurs incontrôlables / Absence </a:t>
            </a:r>
            <a:r>
              <a:rPr lang="fr-FR" dirty="0"/>
              <a:t>de </a:t>
            </a:r>
            <a:r>
              <a:rPr lang="fr-FR" dirty="0" smtClean="0"/>
              <a:t>pleurs</a:t>
            </a:r>
          </a:p>
          <a:p>
            <a:pPr>
              <a:buFontTx/>
              <a:buChar char="-"/>
            </a:pPr>
            <a:r>
              <a:rPr lang="fr-FR" dirty="0" smtClean="0"/>
              <a:t>Une agitation motrice / Absence de manifestation</a:t>
            </a:r>
          </a:p>
          <a:p>
            <a:pPr>
              <a:buFontTx/>
              <a:buChar char="-"/>
            </a:pPr>
            <a:r>
              <a:rPr lang="fr-FR" dirty="0"/>
              <a:t>Trop de tonus </a:t>
            </a:r>
            <a:r>
              <a:rPr lang="fr-FR" dirty="0" smtClean="0"/>
              <a:t>musculaire /Absence de tonus musculaire</a:t>
            </a:r>
          </a:p>
          <a:p>
            <a:pPr>
              <a:buFontTx/>
              <a:buChar char="-"/>
            </a:pPr>
            <a:r>
              <a:rPr lang="fr-FR" dirty="0"/>
              <a:t>Des </a:t>
            </a:r>
            <a:r>
              <a:rPr lang="fr-FR" dirty="0" smtClean="0"/>
              <a:t>sons-cris mais plutôt stridents, aigües /Pas </a:t>
            </a:r>
            <a:r>
              <a:rPr lang="fr-FR" dirty="0"/>
              <a:t>de </a:t>
            </a:r>
            <a:r>
              <a:rPr lang="fr-FR" dirty="0" smtClean="0"/>
              <a:t>cri-son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Une insécurité par réactions vives aux bruits forts, lumière trop </a:t>
            </a:r>
            <a:r>
              <a:rPr lang="fr-FR" dirty="0" smtClean="0"/>
              <a:t>vive</a:t>
            </a:r>
          </a:p>
          <a:p>
            <a:pPr>
              <a:buFontTx/>
              <a:buChar char="-"/>
            </a:pPr>
            <a:r>
              <a:rPr lang="fr-FR" dirty="0" smtClean="0"/>
              <a:t>Explore sans savoir si l’adulte veille / Peu d’exploration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Très </a:t>
            </a:r>
            <a:r>
              <a:rPr lang="fr-FR" dirty="0"/>
              <a:t>relâché dans les bras de </a:t>
            </a:r>
            <a:r>
              <a:rPr lang="fr-FR" dirty="0" smtClean="0"/>
              <a:t>l’adulte / Ne </a:t>
            </a:r>
            <a:r>
              <a:rPr lang="fr-FR" dirty="0"/>
              <a:t>se détend pas dans les bras de </a:t>
            </a:r>
            <a:r>
              <a:rPr lang="fr-FR" dirty="0" smtClean="0"/>
              <a:t>l’adulte</a:t>
            </a:r>
          </a:p>
          <a:p>
            <a:pPr>
              <a:buFontTx/>
              <a:buChar char="-"/>
            </a:pPr>
            <a:r>
              <a:rPr lang="fr-FR" dirty="0"/>
              <a:t>Besoin de contact ++/ Refus de contact</a:t>
            </a:r>
          </a:p>
          <a:p>
            <a:pPr>
              <a:buFontTx/>
              <a:buChar char="-"/>
            </a:pPr>
            <a:r>
              <a:rPr lang="fr-FR" dirty="0" smtClean="0"/>
              <a:t>Tombe dans le sommeil (plus grand) / Difficultés d’endormissement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Réveils nocturnes </a:t>
            </a:r>
            <a:r>
              <a:rPr lang="fr-FR" dirty="0"/>
              <a:t>fréquents</a:t>
            </a:r>
          </a:p>
          <a:p>
            <a:pPr>
              <a:buFontTx/>
              <a:buChar char="-"/>
            </a:pPr>
            <a:r>
              <a:rPr lang="fr-FR" dirty="0"/>
              <a:t>Peu de regard adressé à l’autre (mère ou professionnel)</a:t>
            </a:r>
          </a:p>
          <a:p>
            <a:pPr>
              <a:buFontTx/>
              <a:buChar char="-"/>
            </a:pPr>
            <a:r>
              <a:rPr lang="fr-FR" dirty="0" smtClean="0"/>
              <a:t>Besoin de succion</a:t>
            </a:r>
          </a:p>
          <a:p>
            <a:pPr>
              <a:buFontTx/>
              <a:buChar char="-"/>
            </a:pPr>
            <a:r>
              <a:rPr lang="fr-FR" dirty="0" smtClean="0"/>
              <a:t>Mange trop / Ne </a:t>
            </a:r>
            <a:r>
              <a:rPr lang="fr-FR" dirty="0"/>
              <a:t>réclame pas à manger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/>
              <a:t>Des régurgitations </a:t>
            </a:r>
          </a:p>
          <a:p>
            <a:pPr>
              <a:buFontTx/>
              <a:buChar char="-"/>
            </a:pPr>
            <a:r>
              <a:rPr lang="fr-FR" dirty="0" smtClean="0"/>
              <a:t>Besoin d’être contenu, d’avoir des bords autour de son corps</a:t>
            </a:r>
          </a:p>
          <a:p>
            <a:pPr marL="109728" indent="0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EB641B"/>
          </a:solidFill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Au quotidien, les bébés témoignent de: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i="1" dirty="0" smtClean="0"/>
          </a:p>
          <a:p>
            <a:endParaRPr lang="fr-FR" sz="2400" i="1" dirty="0"/>
          </a:p>
          <a:p>
            <a:r>
              <a:rPr lang="fr-FR" sz="2400" i="1" dirty="0" smtClean="0"/>
              <a:t>Je m’appelle M., je suis née à Paris en 2011…</a:t>
            </a:r>
          </a:p>
          <a:p>
            <a:endParaRPr lang="fr-FR" sz="2400" i="1" dirty="0" smtClean="0"/>
          </a:p>
          <a:p>
            <a:r>
              <a:rPr lang="fr-FR" sz="2400" i="1" dirty="0" smtClean="0"/>
              <a:t>Je m’appelle I., je suis née à Bordeaux en 2016</a:t>
            </a:r>
          </a:p>
          <a:p>
            <a:endParaRPr lang="fr-FR" sz="2400" i="1" dirty="0" smtClean="0"/>
          </a:p>
          <a:p>
            <a:r>
              <a:rPr lang="fr-FR" sz="2400" i="1" dirty="0" smtClean="0"/>
              <a:t>Je m’appelle M., je suis né à Marseille en 2020</a:t>
            </a:r>
          </a:p>
          <a:p>
            <a:pPr marL="109728" indent="0">
              <a:buNone/>
            </a:pPr>
            <a:endParaRPr lang="fr-FR" sz="2400" i="1" dirty="0" smtClean="0"/>
          </a:p>
          <a:p>
            <a:pPr marL="109728" indent="0" algn="ctr">
              <a:buNone/>
            </a:pPr>
            <a:r>
              <a:rPr lang="fr-FR" sz="2400" b="1" i="1" dirty="0" smtClean="0"/>
              <a:t>Ces mères et ces enfants ont vraiment besoin de soutien </a:t>
            </a:r>
            <a:r>
              <a:rPr lang="fr-FR" sz="2400" b="1" i="1" smtClean="0"/>
              <a:t>et d’accompagnement…</a:t>
            </a:r>
            <a:endParaRPr lang="fr-FR" sz="2400" b="1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Exemples cliniques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8435279" cy="5040560"/>
          </a:xfrm>
          <a:ln>
            <a:solidFill>
              <a:schemeClr val="tx1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7559" y="5805264"/>
            <a:ext cx="5194920" cy="634082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92D050"/>
                </a:solidFill>
                <a:effectLst/>
                <a:latin typeface="+mn-lt"/>
              </a:rPr>
              <a:t>Unité mère-enfant</a:t>
            </a:r>
            <a:endParaRPr lang="fr-FR" sz="3600" dirty="0">
              <a:solidFill>
                <a:srgbClr val="92D05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9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961"/>
            <a:ext cx="8229600" cy="5538303"/>
          </a:xfrm>
        </p:spPr>
      </p:pic>
    </p:spTree>
    <p:extLst>
      <p:ext uri="{BB962C8B-B14F-4D97-AF65-F5344CB8AC3E}">
        <p14:creationId xmlns:p14="http://schemas.microsoft.com/office/powerpoint/2010/main" val="136636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496944" cy="56166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latin typeface="+mj-lt"/>
              </a:rPr>
              <a:t>Etablissements médico-sociaux gérés par</a:t>
            </a:r>
          </a:p>
          <a:p>
            <a:pPr algn="ctr">
              <a:buNone/>
            </a:pPr>
            <a:r>
              <a:rPr lang="fr-FR" sz="2000" b="1" dirty="0" smtClean="0">
                <a:latin typeface="+mj-lt"/>
              </a:rPr>
              <a:t>L’ ASSOCIATION CAMINANTE </a:t>
            </a:r>
          </a:p>
          <a:p>
            <a:pPr algn="ctr">
              <a:buNone/>
            </a:pPr>
            <a:endParaRPr lang="fr-FR" sz="700" dirty="0" smtClean="0"/>
          </a:p>
          <a:p>
            <a:pPr marL="109728" indent="0">
              <a:buNone/>
            </a:pPr>
            <a:r>
              <a:rPr lang="fr-FR" sz="1800" b="1" i="1" dirty="0" smtClean="0">
                <a:latin typeface="+mj-lt"/>
              </a:rPr>
              <a:t>CSAPA  Broquedis -  1999   ( Saint André de Seignanx) et son Unité Mère-Enfant – 2011</a:t>
            </a:r>
          </a:p>
          <a:p>
            <a:pPr marL="45720" indent="0">
              <a:buNone/>
            </a:pPr>
            <a:endParaRPr lang="fr-FR" sz="1050" b="1" i="1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>
                <a:latin typeface="+mj-lt"/>
              </a:rPr>
              <a:t>ITEP Beaulieu - 2004  avec section SESSAD – 2009 - Salies de Béarn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ESAT </a:t>
            </a:r>
            <a:r>
              <a:rPr lang="fr-FR" sz="1600" dirty="0">
                <a:latin typeface="+mj-lt"/>
              </a:rPr>
              <a:t>« </a:t>
            </a:r>
            <a:r>
              <a:rPr lang="fr-FR" sz="1600" dirty="0" err="1" smtClean="0">
                <a:latin typeface="+mj-lt"/>
              </a:rPr>
              <a:t>Alanvie</a:t>
            </a:r>
            <a:r>
              <a:rPr lang="fr-FR" sz="1600" dirty="0">
                <a:latin typeface="+mj-lt"/>
              </a:rPr>
              <a:t> »  - 2007 </a:t>
            </a:r>
            <a:r>
              <a:rPr lang="fr-FR" sz="1600" dirty="0" smtClean="0">
                <a:latin typeface="+mj-lt"/>
              </a:rPr>
              <a:t>- </a:t>
            </a:r>
            <a:r>
              <a:rPr lang="fr-FR" sz="1600" dirty="0" err="1" smtClean="0">
                <a:latin typeface="+mj-lt"/>
              </a:rPr>
              <a:t>Saubrigues</a:t>
            </a:r>
            <a:endParaRPr lang="fr-FR" sz="16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>
                <a:latin typeface="+mj-lt"/>
              </a:rPr>
              <a:t>ITEP Arbre à Paroles – 2010 - Bayonne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ESAT «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Alanvie</a:t>
            </a:r>
            <a:r>
              <a:rPr lang="fr-FR" sz="1600" dirty="0">
                <a:latin typeface="+mj-lt"/>
              </a:rPr>
              <a:t> » - </a:t>
            </a:r>
            <a:r>
              <a:rPr lang="fr-FR" sz="1600" dirty="0" smtClean="0">
                <a:latin typeface="+mj-lt"/>
              </a:rPr>
              <a:t>2011- Biarritz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ESAT du </a:t>
            </a:r>
            <a:r>
              <a:rPr lang="fr-FR" sz="1600" dirty="0" err="1" smtClean="0">
                <a:latin typeface="+mj-lt"/>
              </a:rPr>
              <a:t>Marensin</a:t>
            </a:r>
            <a:r>
              <a:rPr lang="fr-FR" sz="1600" dirty="0" smtClean="0">
                <a:latin typeface="+mj-lt"/>
              </a:rPr>
              <a:t> – Ex </a:t>
            </a:r>
            <a:r>
              <a:rPr lang="fr-FR" sz="1600" dirty="0" err="1" smtClean="0">
                <a:latin typeface="+mj-lt"/>
              </a:rPr>
              <a:t>Aviada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- 2016 - Morcenx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ITEP du Born – Ex </a:t>
            </a:r>
            <a:r>
              <a:rPr lang="fr-FR" sz="1600" dirty="0" err="1" smtClean="0">
                <a:latin typeface="+mj-lt"/>
              </a:rPr>
              <a:t>Aviada</a:t>
            </a:r>
            <a:r>
              <a:rPr lang="fr-FR" sz="1600" dirty="0" smtClean="0">
                <a:latin typeface="+mj-lt"/>
              </a:rPr>
              <a:t> – </a:t>
            </a:r>
            <a:r>
              <a:rPr lang="fr-FR" sz="1600" dirty="0" err="1" smtClean="0">
                <a:latin typeface="+mj-lt"/>
              </a:rPr>
              <a:t>Parentis</a:t>
            </a:r>
            <a:r>
              <a:rPr lang="fr-FR" sz="1600" dirty="0" smtClean="0">
                <a:latin typeface="+mj-lt"/>
              </a:rPr>
              <a:t> en Born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IME Pierre </a:t>
            </a:r>
            <a:r>
              <a:rPr lang="fr-FR" sz="1600" dirty="0" err="1" smtClean="0">
                <a:latin typeface="+mj-lt"/>
              </a:rPr>
              <a:t>Duplaa</a:t>
            </a:r>
            <a:r>
              <a:rPr lang="fr-FR" sz="1600" dirty="0" smtClean="0">
                <a:latin typeface="+mj-lt"/>
              </a:rPr>
              <a:t> – Ex </a:t>
            </a:r>
            <a:r>
              <a:rPr lang="fr-FR" sz="1600" dirty="0" err="1" smtClean="0">
                <a:latin typeface="+mj-lt"/>
              </a:rPr>
              <a:t>Aviada</a:t>
            </a:r>
            <a:r>
              <a:rPr lang="fr-FR" sz="1600" dirty="0" smtClean="0">
                <a:latin typeface="+mj-lt"/>
              </a:rPr>
              <a:t> – </a:t>
            </a:r>
            <a:r>
              <a:rPr lang="fr-FR" sz="1600" dirty="0" err="1" smtClean="0">
                <a:latin typeface="+mj-lt"/>
              </a:rPr>
              <a:t>Lesperon</a:t>
            </a:r>
            <a:endParaRPr lang="fr-FR" sz="16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Foyer d’hébergement Résidence Castillon – Ex </a:t>
            </a:r>
            <a:r>
              <a:rPr lang="fr-FR" sz="1600" dirty="0" err="1" smtClean="0">
                <a:latin typeface="+mj-lt"/>
              </a:rPr>
              <a:t>Aviada</a:t>
            </a:r>
            <a:r>
              <a:rPr lang="fr-FR" sz="1600" dirty="0" smtClean="0">
                <a:latin typeface="+mj-lt"/>
              </a:rPr>
              <a:t> – Morcenx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Maison relais Résidence </a:t>
            </a:r>
            <a:r>
              <a:rPr lang="fr-FR" sz="1600" dirty="0" err="1" smtClean="0">
                <a:latin typeface="+mj-lt"/>
              </a:rPr>
              <a:t>Clairbois</a:t>
            </a:r>
            <a:r>
              <a:rPr lang="fr-FR" sz="1600" dirty="0" smtClean="0">
                <a:latin typeface="+mj-lt"/>
              </a:rPr>
              <a:t> – </a:t>
            </a:r>
            <a:r>
              <a:rPr lang="fr-FR" sz="1600" dirty="0" err="1" smtClean="0">
                <a:latin typeface="+mj-lt"/>
              </a:rPr>
              <a:t>Labenne</a:t>
            </a:r>
            <a:endParaRPr lang="fr-FR" sz="16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Le </a:t>
            </a:r>
            <a:r>
              <a:rPr lang="fr-FR" sz="1600" dirty="0" err="1" smtClean="0">
                <a:latin typeface="+mj-lt"/>
              </a:rPr>
              <a:t>Trait-d’Union</a:t>
            </a:r>
            <a:r>
              <a:rPr lang="fr-FR" sz="1600" dirty="0" smtClean="0">
                <a:latin typeface="+mj-lt"/>
              </a:rPr>
              <a:t>, accueil parent-enfant - Bayonne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Groupe d’Entraide Mutuel 2018 sur Saint-Paul les Dax, </a:t>
            </a:r>
            <a:r>
              <a:rPr lang="fr-FR" sz="1600" dirty="0" err="1" smtClean="0">
                <a:latin typeface="+mj-lt"/>
              </a:rPr>
              <a:t>Parentis</a:t>
            </a:r>
            <a:r>
              <a:rPr lang="fr-FR" sz="1600" dirty="0" smtClean="0">
                <a:latin typeface="+mj-lt"/>
              </a:rPr>
              <a:t>, </a:t>
            </a:r>
            <a:r>
              <a:rPr lang="fr-FR" sz="1600" dirty="0" err="1" smtClean="0">
                <a:latin typeface="+mj-lt"/>
              </a:rPr>
              <a:t>Tyrosse</a:t>
            </a:r>
            <a:r>
              <a:rPr lang="fr-FR" sz="1600" dirty="0" smtClean="0">
                <a:latin typeface="+mj-lt"/>
              </a:rPr>
              <a:t>, Mont-de Marsan, Saint-Palais, Mauléon, Hasparren et Biarritz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j-lt"/>
              </a:rPr>
              <a:t>Lo </a:t>
            </a:r>
            <a:r>
              <a:rPr lang="fr-FR" sz="1600" dirty="0" err="1" smtClean="0">
                <a:latin typeface="+mj-lt"/>
              </a:rPr>
              <a:t>Calei</a:t>
            </a:r>
            <a:r>
              <a:rPr lang="fr-FR" sz="1600" dirty="0" smtClean="0">
                <a:latin typeface="+mj-lt"/>
              </a:rPr>
              <a:t>, Service d’aide à domicile – 2018 - Orthez</a:t>
            </a:r>
          </a:p>
          <a:p>
            <a:endParaRPr lang="fr-FR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97981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364" y="1556792"/>
            <a:ext cx="8286808" cy="3600400"/>
          </a:xfrm>
        </p:spPr>
        <p:txBody>
          <a:bodyPr>
            <a:normAutofit lnSpcReduction="10000"/>
          </a:bodyPr>
          <a:lstStyle/>
          <a:p>
            <a:pPr algn="l"/>
            <a:endParaRPr lang="fr-FR" sz="2000" dirty="0" smtClean="0">
              <a:solidFill>
                <a:schemeClr val="tx1"/>
              </a:solidFill>
            </a:endParaRPr>
          </a:p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CSAPA généraliste avec hébergement ouvert en 1999 et son Unité mère-enfant en 2011</a:t>
            </a:r>
          </a:p>
          <a:p>
            <a:pPr algn="l"/>
            <a:endParaRPr lang="fr-FR" sz="1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fr-FR" sz="2000" i="1" u="sng" dirty="0" smtClean="0">
                <a:solidFill>
                  <a:schemeClr val="tx1"/>
                </a:solidFill>
              </a:rPr>
              <a:t>Nombre de places total </a:t>
            </a:r>
            <a:r>
              <a:rPr lang="fr-FR" sz="2000" dirty="0" smtClean="0">
                <a:solidFill>
                  <a:schemeClr val="tx1"/>
                </a:solidFill>
              </a:rPr>
              <a:t>: 22 places mixtes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fr-FR" sz="2000" i="1" u="sng" dirty="0" smtClean="0">
                <a:solidFill>
                  <a:schemeClr val="tx1"/>
                </a:solidFill>
              </a:rPr>
              <a:t>Unité </a:t>
            </a:r>
            <a:r>
              <a:rPr lang="fr-FR" sz="2000" i="1" u="sng" dirty="0">
                <a:solidFill>
                  <a:schemeClr val="tx1"/>
                </a:solidFill>
              </a:rPr>
              <a:t>mère enfant </a:t>
            </a:r>
            <a:r>
              <a:rPr lang="fr-FR" sz="2000" dirty="0">
                <a:solidFill>
                  <a:schemeClr val="tx1"/>
                </a:solidFill>
              </a:rPr>
              <a:t>: 10 places en hébergement collectif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fr-FR" sz="2000" i="1" u="sng" dirty="0" smtClean="0">
                <a:solidFill>
                  <a:schemeClr val="tx1"/>
                </a:solidFill>
              </a:rPr>
              <a:t>Durée de séjour </a:t>
            </a:r>
            <a:r>
              <a:rPr lang="fr-FR" sz="2000" dirty="0" smtClean="0">
                <a:solidFill>
                  <a:schemeClr val="tx1"/>
                </a:solidFill>
              </a:rPr>
              <a:t>: de 1 à 6 mois, renouvelable une fois, avec une moyenne en 2020 de 4 mois ½ pour les mères avec enfants et 3 mois ½ pour les autres personnes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fr-FR" sz="2000" i="1" u="sng" dirty="0" smtClean="0">
                <a:solidFill>
                  <a:schemeClr val="tx1"/>
                </a:solidFill>
              </a:rPr>
              <a:t>Age moyen en 2020 </a:t>
            </a:r>
            <a:r>
              <a:rPr lang="fr-FR" sz="2000" dirty="0" smtClean="0">
                <a:solidFill>
                  <a:schemeClr val="tx1"/>
                </a:solidFill>
              </a:rPr>
              <a:t>: 41 ans et 32 ans pour les mères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fr-FR" sz="2000" u="sng" dirty="0" smtClean="0">
                <a:solidFill>
                  <a:schemeClr val="tx1"/>
                </a:solidFill>
              </a:rPr>
              <a:t>Appartement thérapeutique: </a:t>
            </a:r>
            <a:r>
              <a:rPr lang="fr-FR" sz="2000" dirty="0" smtClean="0">
                <a:solidFill>
                  <a:schemeClr val="tx1"/>
                </a:solidFill>
              </a:rPr>
              <a:t>1 place </a:t>
            </a:r>
          </a:p>
          <a:p>
            <a:pPr algn="l"/>
            <a:endParaRPr lang="fr-FR" sz="2000" dirty="0" smtClean="0"/>
          </a:p>
          <a:p>
            <a:pPr algn="l"/>
            <a:endParaRPr lang="fr-FR" sz="2000" dirty="0" smtClean="0"/>
          </a:p>
          <a:p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3681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CSAPA BROQUEDIS et l’Unité Mère-Enfant</a:t>
            </a:r>
            <a:endParaRPr lang="fr-F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160948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20207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CSAPA avec hébergement Broquedis : Personnel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67544" y="1772815"/>
            <a:ext cx="8229600" cy="4320481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7400" dirty="0" smtClean="0">
                <a:latin typeface="+mj-lt"/>
              </a:rPr>
              <a:t>1 directrice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 smtClean="0">
                <a:latin typeface="+mj-lt"/>
              </a:rPr>
              <a:t>1 directeur adjoint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 smtClean="0">
                <a:latin typeface="+mj-lt"/>
              </a:rPr>
              <a:t>1 médecin </a:t>
            </a:r>
            <a:r>
              <a:rPr lang="fr-FR" sz="7400" dirty="0" err="1" smtClean="0">
                <a:latin typeface="+mj-lt"/>
              </a:rPr>
              <a:t>addictologue</a:t>
            </a:r>
            <a:endParaRPr lang="fr-FR" sz="74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 smtClean="0">
                <a:latin typeface="+mj-lt"/>
              </a:rPr>
              <a:t>1 comptable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>
                <a:latin typeface="+mj-lt"/>
              </a:rPr>
              <a:t>3 surveillants de nuit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>
                <a:latin typeface="+mj-lt"/>
              </a:rPr>
              <a:t>8</a:t>
            </a:r>
            <a:r>
              <a:rPr lang="fr-FR" sz="7400" dirty="0" smtClean="0">
                <a:latin typeface="+mj-lt"/>
              </a:rPr>
              <a:t> éducateurs / moniteurs d’atelier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>
                <a:latin typeface="+mj-lt"/>
              </a:rPr>
              <a:t>2</a:t>
            </a:r>
            <a:r>
              <a:rPr lang="fr-FR" sz="7400" dirty="0" smtClean="0">
                <a:latin typeface="+mj-lt"/>
              </a:rPr>
              <a:t> auxiliaires de puériculture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 smtClean="0">
                <a:latin typeface="+mj-lt"/>
              </a:rPr>
              <a:t>1 infirmière puéricultrice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 smtClean="0">
                <a:latin typeface="+mj-lt"/>
              </a:rPr>
              <a:t>2 psychothérapeutes extérieurs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 smtClean="0">
                <a:latin typeface="+mj-lt"/>
              </a:rPr>
              <a:t>1 psychomotricienne extérieure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7400" dirty="0">
                <a:latin typeface="+mj-lt"/>
              </a:rPr>
              <a:t>2</a:t>
            </a:r>
            <a:r>
              <a:rPr lang="fr-FR" sz="7400" dirty="0" smtClean="0">
                <a:latin typeface="+mj-lt"/>
              </a:rPr>
              <a:t> bénévoles 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93413678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00034" y="1714488"/>
            <a:ext cx="8229600" cy="453251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Accueil</a:t>
            </a:r>
            <a:r>
              <a:rPr lang="fr-FR" sz="2800" noProof="0" dirty="0" smtClean="0"/>
              <a:t>lir</a:t>
            </a:r>
            <a:r>
              <a:rPr lang="fr-FR" sz="2800" dirty="0" smtClean="0"/>
              <a:t> des mères avec enfant, des femmes et/ou hommes majeurs ayant des conduites addictives avec ou sans substances préalablement engagé(e)s dans un processus de soin.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lang="fr-FR" sz="2800" dirty="0" smtClean="0"/>
              <a:t>Proposer un espace-temps thérapeutique avec aménagement d’une pause structurante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8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lang="fr-FR" sz="2800" noProof="0" dirty="0" smtClean="0"/>
              <a:t>Renforcer le maintien de l’abstinence et prise de distance avec l’environnement pathogène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800" noProof="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Favoriser et soutenir le lien mère-enfant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835" y="764704"/>
            <a:ext cx="8643998" cy="7848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500" b="1" dirty="0" smtClean="0">
                <a:solidFill>
                  <a:schemeClr val="tx1"/>
                </a:solidFill>
              </a:rPr>
              <a:t>Objectifs principaux </a:t>
            </a:r>
            <a:endParaRPr lang="fr-FR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87019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806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Principes fondamentaux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54360" y="1273573"/>
            <a:ext cx="8435280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Les résidents sont volontaires et libres de venir et de partir.</a:t>
            </a:r>
          </a:p>
          <a:p>
            <a:pPr algn="just"/>
            <a:endParaRPr lang="fr-F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/>
              <a:t>Chaque patient a un projet personnalisé </a:t>
            </a:r>
            <a:r>
              <a:rPr lang="fr-FR" sz="2400" dirty="0" smtClean="0"/>
              <a:t>d’accompagnement </a:t>
            </a:r>
            <a:r>
              <a:rPr lang="fr-FR" sz="2400" dirty="0"/>
              <a:t>qui se décline au sein d’une vie en  </a:t>
            </a:r>
            <a:r>
              <a:rPr lang="fr-FR" sz="2400" dirty="0" smtClean="0"/>
              <a:t>collectivité.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b="1" dirty="0"/>
              <a:t>« On est ici pour (s’)en sortir » : liens avec </a:t>
            </a:r>
            <a:r>
              <a:rPr lang="fr-FR" sz="2400" b="1" dirty="0" smtClean="0"/>
              <a:t>l’extérieur.</a:t>
            </a:r>
          </a:p>
          <a:p>
            <a:pPr algn="just">
              <a:buNone/>
            </a:pPr>
            <a:endParaRPr lang="fr-F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Différenciation des temps et de l’espace (ateliers, repas, sorties, discussions…).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86090743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1520</TotalTime>
  <Words>1074</Words>
  <Application>Microsoft Office PowerPoint</Application>
  <PresentationFormat>Affichage à l'écran (4:3)</PresentationFormat>
  <Paragraphs>205</Paragraphs>
  <Slides>29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Courier New</vt:lpstr>
      <vt:lpstr>Lucida Sans Unicode</vt:lpstr>
      <vt:lpstr>Verdana</vt:lpstr>
      <vt:lpstr>Wingdings</vt:lpstr>
      <vt:lpstr>Wingdings 2</vt:lpstr>
      <vt:lpstr>Wingdings 3</vt:lpstr>
      <vt:lpstr>Rotonde</vt:lpstr>
      <vt:lpstr>Présentation PowerPoint</vt:lpstr>
      <vt:lpstr>Présentation PowerPoint</vt:lpstr>
      <vt:lpstr>Unité mère-enfant</vt:lpstr>
      <vt:lpstr>Présentation PowerPoint</vt:lpstr>
      <vt:lpstr>Présentation PowerPoint</vt:lpstr>
      <vt:lpstr>Le CSAPA BROQUEDIS et l’Unité Mère-Enfant</vt:lpstr>
      <vt:lpstr>CSAPA avec hébergement Broquedis : Personnel</vt:lpstr>
      <vt:lpstr>Présentation PowerPoint</vt:lpstr>
      <vt:lpstr>Principes fondamentaux</vt:lpstr>
      <vt:lpstr>Le dispositif Mère enfant</vt:lpstr>
      <vt:lpstr>Objectifs principaux </vt:lpstr>
      <vt:lpstr>Objectifs opérationnels </vt:lpstr>
      <vt:lpstr>La mère </vt:lpstr>
      <vt:lpstr>L’enfant</vt:lpstr>
      <vt:lpstr>La dyade</vt:lpstr>
      <vt:lpstr>Les Ateliers communs</vt:lpstr>
      <vt:lpstr>Les Ateliers spécifiques</vt:lpstr>
      <vt:lpstr>L’atelier voix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L’évaluation</vt:lpstr>
      <vt:lpstr>Les partenaires </vt:lpstr>
      <vt:lpstr> Modalités d’admission </vt:lpstr>
      <vt:lpstr>A L’ARRIVEE…</vt:lpstr>
      <vt:lpstr>Au quotidien, les bébés témoignent de:</vt:lpstr>
      <vt:lpstr>Exemples cliniques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Association Suerte</dc:title>
  <dc:creator>Stephanie</dc:creator>
  <cp:lastModifiedBy>tommy</cp:lastModifiedBy>
  <cp:revision>115</cp:revision>
  <cp:lastPrinted>2021-05-27T08:41:32Z</cp:lastPrinted>
  <dcterms:created xsi:type="dcterms:W3CDTF">2012-08-30T13:59:46Z</dcterms:created>
  <dcterms:modified xsi:type="dcterms:W3CDTF">2021-06-16T13:32:10Z</dcterms:modified>
</cp:coreProperties>
</file>