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8" r:id="rId3"/>
    <p:sldId id="283" r:id="rId4"/>
    <p:sldId id="284" r:id="rId5"/>
    <p:sldId id="259" r:id="rId6"/>
    <p:sldId id="260" r:id="rId7"/>
    <p:sldId id="286" r:id="rId8"/>
    <p:sldId id="263" r:id="rId9"/>
    <p:sldId id="262" r:id="rId10"/>
    <p:sldId id="264" r:id="rId11"/>
    <p:sldId id="266" r:id="rId12"/>
    <p:sldId id="267" r:id="rId13"/>
    <p:sldId id="268" r:id="rId14"/>
    <p:sldId id="265" r:id="rId15"/>
    <p:sldId id="269" r:id="rId16"/>
    <p:sldId id="270" r:id="rId17"/>
    <p:sldId id="271" r:id="rId18"/>
    <p:sldId id="272" r:id="rId19"/>
    <p:sldId id="273" r:id="rId20"/>
    <p:sldId id="275" r:id="rId21"/>
    <p:sldId id="276" r:id="rId22"/>
    <p:sldId id="278" r:id="rId23"/>
    <p:sldId id="279" r:id="rId24"/>
    <p:sldId id="280" r:id="rId25"/>
    <p:sldId id="285"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315C3D-755D-4271-8EC6-939EC263AD9C}" v="6" dt="2024-03-25T11:24:57.4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5" autoAdjust="0"/>
    <p:restoredTop sz="94660"/>
  </p:normalViewPr>
  <p:slideViewPr>
    <p:cSldViewPr snapToGrid="0">
      <p:cViewPr varScale="1">
        <p:scale>
          <a:sx n="111" d="100"/>
          <a:sy n="111" d="100"/>
        </p:scale>
        <p:origin x="4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AA46A9-1B20-4AA4-BEA3-5817A4CE8AC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0A0C687-B1AD-4F50-B7E1-07B1B6C5D527}">
      <dgm:prSet/>
      <dgm:spPr/>
      <dgm:t>
        <a:bodyPr/>
        <a:lstStyle/>
        <a:p>
          <a:r>
            <a:rPr lang="fr-FR" dirty="0"/>
            <a:t>champ addictologique intra ou extra hospitalier</a:t>
          </a:r>
          <a:endParaRPr lang="en-US" dirty="0"/>
        </a:p>
      </dgm:t>
    </dgm:pt>
    <dgm:pt modelId="{9406A283-8354-4FC0-8F81-294E0239199C}" type="parTrans" cxnId="{676673D0-BEED-4E46-85C3-8075A00D154F}">
      <dgm:prSet/>
      <dgm:spPr/>
      <dgm:t>
        <a:bodyPr/>
        <a:lstStyle/>
        <a:p>
          <a:endParaRPr lang="en-US"/>
        </a:p>
      </dgm:t>
    </dgm:pt>
    <dgm:pt modelId="{C027D841-AD65-4B6E-AC0D-92C91314E594}" type="sibTrans" cxnId="{676673D0-BEED-4E46-85C3-8075A00D154F}">
      <dgm:prSet/>
      <dgm:spPr/>
      <dgm:t>
        <a:bodyPr/>
        <a:lstStyle/>
        <a:p>
          <a:endParaRPr lang="en-US"/>
        </a:p>
      </dgm:t>
    </dgm:pt>
    <dgm:pt modelId="{3947CFB4-C033-4A84-8AB5-97DC6FD08CB8}">
      <dgm:prSet/>
      <dgm:spPr/>
      <dgm:t>
        <a:bodyPr/>
        <a:lstStyle/>
        <a:p>
          <a:r>
            <a:rPr lang="fr-FR"/>
            <a:t>obstétricien référent grossesse à risque de la maternité</a:t>
          </a:r>
          <a:endParaRPr lang="en-US"/>
        </a:p>
      </dgm:t>
    </dgm:pt>
    <dgm:pt modelId="{AE751B7C-3360-4065-839E-5CAE5399191F}" type="parTrans" cxnId="{34DA1900-8721-466E-B40F-8C0111FC51B0}">
      <dgm:prSet/>
      <dgm:spPr/>
      <dgm:t>
        <a:bodyPr/>
        <a:lstStyle/>
        <a:p>
          <a:endParaRPr lang="en-US"/>
        </a:p>
      </dgm:t>
    </dgm:pt>
    <dgm:pt modelId="{76B9FBD5-9E51-4742-ABA4-272AEA6D564B}" type="sibTrans" cxnId="{34DA1900-8721-466E-B40F-8C0111FC51B0}">
      <dgm:prSet/>
      <dgm:spPr/>
      <dgm:t>
        <a:bodyPr/>
        <a:lstStyle/>
        <a:p>
          <a:endParaRPr lang="en-US"/>
        </a:p>
      </dgm:t>
    </dgm:pt>
    <dgm:pt modelId="{C5EFB498-6723-4E1E-9EAC-CB9B3DE7D2D1}">
      <dgm:prSet/>
      <dgm:spPr/>
      <dgm:t>
        <a:bodyPr/>
        <a:lstStyle/>
        <a:p>
          <a:r>
            <a:rPr lang="fr-FR"/>
            <a:t>pédiatre de maternité(consultation anténatale)</a:t>
          </a:r>
          <a:endParaRPr lang="en-US"/>
        </a:p>
      </dgm:t>
    </dgm:pt>
    <dgm:pt modelId="{A4A8D430-9B0F-4C0E-9C6B-8E24764DB18D}" type="parTrans" cxnId="{997F948C-3B95-499B-95DE-7A28BF20FA5D}">
      <dgm:prSet/>
      <dgm:spPr/>
      <dgm:t>
        <a:bodyPr/>
        <a:lstStyle/>
        <a:p>
          <a:endParaRPr lang="en-US"/>
        </a:p>
      </dgm:t>
    </dgm:pt>
    <dgm:pt modelId="{B96F71F3-570F-44CF-AB78-F873C44B2308}" type="sibTrans" cxnId="{997F948C-3B95-499B-95DE-7A28BF20FA5D}">
      <dgm:prSet/>
      <dgm:spPr/>
      <dgm:t>
        <a:bodyPr/>
        <a:lstStyle/>
        <a:p>
          <a:endParaRPr lang="en-US"/>
        </a:p>
      </dgm:t>
    </dgm:pt>
    <dgm:pt modelId="{71F8729C-99A3-424C-88D6-4DF8589BE85F}">
      <dgm:prSet/>
      <dgm:spPr/>
      <dgm:t>
        <a:bodyPr/>
        <a:lstStyle/>
        <a:p>
          <a:r>
            <a:rPr lang="fr-FR"/>
            <a:t>staff médico psychosocial</a:t>
          </a:r>
          <a:endParaRPr lang="en-US"/>
        </a:p>
      </dgm:t>
    </dgm:pt>
    <dgm:pt modelId="{27643958-5673-4A3D-8283-2E33DB96C089}" type="parTrans" cxnId="{933D88DA-0AAB-4394-A953-9662BFFF6246}">
      <dgm:prSet/>
      <dgm:spPr/>
      <dgm:t>
        <a:bodyPr/>
        <a:lstStyle/>
        <a:p>
          <a:endParaRPr lang="en-US"/>
        </a:p>
      </dgm:t>
    </dgm:pt>
    <dgm:pt modelId="{47C6F742-FDDF-4369-AD8D-14025213714A}" type="sibTrans" cxnId="{933D88DA-0AAB-4394-A953-9662BFFF6246}">
      <dgm:prSet/>
      <dgm:spPr/>
      <dgm:t>
        <a:bodyPr/>
        <a:lstStyle/>
        <a:p>
          <a:endParaRPr lang="en-US"/>
        </a:p>
      </dgm:t>
    </dgm:pt>
    <dgm:pt modelId="{7C4D4342-45B4-45AE-972E-4DA4A6C1F946}">
      <dgm:prSet/>
      <dgm:spPr/>
      <dgm:t>
        <a:bodyPr/>
        <a:lstStyle/>
        <a:p>
          <a:r>
            <a:rPr lang="fr-FR"/>
            <a:t>assistante sociale maternité et secteur</a:t>
          </a:r>
          <a:endParaRPr lang="en-US"/>
        </a:p>
      </dgm:t>
    </dgm:pt>
    <dgm:pt modelId="{A6105324-E869-4703-86B6-F3619C34FCE8}" type="parTrans" cxnId="{B8AA7B6B-38F1-49C6-B457-E8A6E845DAC3}">
      <dgm:prSet/>
      <dgm:spPr/>
      <dgm:t>
        <a:bodyPr/>
        <a:lstStyle/>
        <a:p>
          <a:endParaRPr lang="en-US"/>
        </a:p>
      </dgm:t>
    </dgm:pt>
    <dgm:pt modelId="{16EFDA90-1BDF-48E0-87C5-C1BE0D894496}" type="sibTrans" cxnId="{B8AA7B6B-38F1-49C6-B457-E8A6E845DAC3}">
      <dgm:prSet/>
      <dgm:spPr/>
      <dgm:t>
        <a:bodyPr/>
        <a:lstStyle/>
        <a:p>
          <a:endParaRPr lang="en-US"/>
        </a:p>
      </dgm:t>
    </dgm:pt>
    <dgm:pt modelId="{19659147-FC05-48E3-B8FA-8366F4A04DCC}">
      <dgm:prSet/>
      <dgm:spPr/>
      <dgm:t>
        <a:bodyPr/>
        <a:lstStyle/>
        <a:p>
          <a:r>
            <a:rPr lang="fr-FR"/>
            <a:t>association d'aide à domicile (aide-ménagère, TISF)</a:t>
          </a:r>
          <a:endParaRPr lang="en-US"/>
        </a:p>
      </dgm:t>
    </dgm:pt>
    <dgm:pt modelId="{7B03B1C7-22CF-4A26-AC58-B753A7734EA8}" type="parTrans" cxnId="{543AC2E8-10DB-41A1-A6CD-392300ED7F6C}">
      <dgm:prSet/>
      <dgm:spPr/>
      <dgm:t>
        <a:bodyPr/>
        <a:lstStyle/>
        <a:p>
          <a:endParaRPr lang="en-US"/>
        </a:p>
      </dgm:t>
    </dgm:pt>
    <dgm:pt modelId="{5848A8E2-F11F-434A-AB0A-714CA8A0F664}" type="sibTrans" cxnId="{543AC2E8-10DB-41A1-A6CD-392300ED7F6C}">
      <dgm:prSet/>
      <dgm:spPr/>
      <dgm:t>
        <a:bodyPr/>
        <a:lstStyle/>
        <a:p>
          <a:endParaRPr lang="en-US"/>
        </a:p>
      </dgm:t>
    </dgm:pt>
    <dgm:pt modelId="{869255A7-DCF2-4770-80C5-1148167ACC02}">
      <dgm:prSet/>
      <dgm:spPr/>
      <dgm:t>
        <a:bodyPr/>
        <a:lstStyle/>
        <a:p>
          <a:r>
            <a:rPr lang="fr-FR"/>
            <a:t>psychologue de maternité ou extra hospitalier</a:t>
          </a:r>
          <a:endParaRPr lang="en-US"/>
        </a:p>
      </dgm:t>
    </dgm:pt>
    <dgm:pt modelId="{3BDD35FD-D625-43B0-831E-540E1A6894E5}" type="parTrans" cxnId="{822A1D9C-FDE0-4C19-A583-19331783598B}">
      <dgm:prSet/>
      <dgm:spPr/>
      <dgm:t>
        <a:bodyPr/>
        <a:lstStyle/>
        <a:p>
          <a:endParaRPr lang="en-US"/>
        </a:p>
      </dgm:t>
    </dgm:pt>
    <dgm:pt modelId="{23B75503-DE67-4D87-8AC9-C01B86E52EE8}" type="sibTrans" cxnId="{822A1D9C-FDE0-4C19-A583-19331783598B}">
      <dgm:prSet/>
      <dgm:spPr/>
      <dgm:t>
        <a:bodyPr/>
        <a:lstStyle/>
        <a:p>
          <a:endParaRPr lang="en-US"/>
        </a:p>
      </dgm:t>
    </dgm:pt>
    <dgm:pt modelId="{2203D073-EE68-4CD5-A4F9-E5B72B7C8EA0}">
      <dgm:prSet/>
      <dgm:spPr/>
      <dgm:t>
        <a:bodyPr/>
        <a:lstStyle/>
        <a:p>
          <a:r>
            <a:rPr lang="fr-FR"/>
            <a:t>psychiatre de périnatalité</a:t>
          </a:r>
          <a:endParaRPr lang="en-US"/>
        </a:p>
      </dgm:t>
    </dgm:pt>
    <dgm:pt modelId="{C5A10446-DF71-4145-9A09-8F20AB7BDAF5}" type="parTrans" cxnId="{28BBE3E2-1F41-443F-94B8-925365912722}">
      <dgm:prSet/>
      <dgm:spPr/>
      <dgm:t>
        <a:bodyPr/>
        <a:lstStyle/>
        <a:p>
          <a:endParaRPr lang="en-US"/>
        </a:p>
      </dgm:t>
    </dgm:pt>
    <dgm:pt modelId="{35174D4F-7535-4934-B7C2-5ADA098AC879}" type="sibTrans" cxnId="{28BBE3E2-1F41-443F-94B8-925365912722}">
      <dgm:prSet/>
      <dgm:spPr/>
      <dgm:t>
        <a:bodyPr/>
        <a:lstStyle/>
        <a:p>
          <a:endParaRPr lang="en-US"/>
        </a:p>
      </dgm:t>
    </dgm:pt>
    <dgm:pt modelId="{5D9815B3-DC2A-4F7E-8172-11B378FB9906}">
      <dgm:prSet/>
      <dgm:spPr/>
      <dgm:t>
        <a:bodyPr/>
        <a:lstStyle/>
        <a:p>
          <a:r>
            <a:rPr lang="fr-FR"/>
            <a:t>pédopsychiatre de périnatalité</a:t>
          </a:r>
          <a:endParaRPr lang="en-US"/>
        </a:p>
      </dgm:t>
    </dgm:pt>
    <dgm:pt modelId="{881094D7-605F-4842-B9D4-F8762405F805}" type="parTrans" cxnId="{85DE9997-C8F0-4AE9-8141-65D8830FC2BC}">
      <dgm:prSet/>
      <dgm:spPr/>
      <dgm:t>
        <a:bodyPr/>
        <a:lstStyle/>
        <a:p>
          <a:endParaRPr lang="en-US"/>
        </a:p>
      </dgm:t>
    </dgm:pt>
    <dgm:pt modelId="{92473630-103F-4CAC-9B3E-CD46EF9D742C}" type="sibTrans" cxnId="{85DE9997-C8F0-4AE9-8141-65D8830FC2BC}">
      <dgm:prSet/>
      <dgm:spPr/>
      <dgm:t>
        <a:bodyPr/>
        <a:lstStyle/>
        <a:p>
          <a:endParaRPr lang="en-US"/>
        </a:p>
      </dgm:t>
    </dgm:pt>
    <dgm:pt modelId="{477BD707-E3E8-4A17-9608-EE6C516F0512}">
      <dgm:prSet/>
      <dgm:spPr/>
      <dgm:t>
        <a:bodyPr/>
        <a:lstStyle/>
        <a:p>
          <a:r>
            <a:rPr lang="fr-FR"/>
            <a:t>aide aux femmes victimes de violence</a:t>
          </a:r>
          <a:endParaRPr lang="en-US"/>
        </a:p>
      </dgm:t>
    </dgm:pt>
    <dgm:pt modelId="{F232FAD1-408A-4767-8B4A-A8D1C2B9B1EA}" type="parTrans" cxnId="{3A584510-E68B-49CD-A878-D46A59892206}">
      <dgm:prSet/>
      <dgm:spPr/>
      <dgm:t>
        <a:bodyPr/>
        <a:lstStyle/>
        <a:p>
          <a:endParaRPr lang="en-US"/>
        </a:p>
      </dgm:t>
    </dgm:pt>
    <dgm:pt modelId="{491937EB-E3AF-4290-828B-7945F4E1CA0B}" type="sibTrans" cxnId="{3A584510-E68B-49CD-A878-D46A59892206}">
      <dgm:prSet/>
      <dgm:spPr/>
      <dgm:t>
        <a:bodyPr/>
        <a:lstStyle/>
        <a:p>
          <a:endParaRPr lang="en-US"/>
        </a:p>
      </dgm:t>
    </dgm:pt>
    <dgm:pt modelId="{BDCB4FC6-A718-4A7E-ACF8-8B1C5D99B84F}">
      <dgm:prSet/>
      <dgm:spPr/>
      <dgm:t>
        <a:bodyPr/>
        <a:lstStyle/>
        <a:p>
          <a:r>
            <a:rPr lang="fr-FR"/>
            <a:t>espace de rencontre parents enfants</a:t>
          </a:r>
          <a:endParaRPr lang="en-US"/>
        </a:p>
      </dgm:t>
    </dgm:pt>
    <dgm:pt modelId="{C54CAF77-2468-4424-B49B-1F07175BF73A}" type="parTrans" cxnId="{2AC5767E-12CD-405B-97E7-4E2FAF28C547}">
      <dgm:prSet/>
      <dgm:spPr/>
      <dgm:t>
        <a:bodyPr/>
        <a:lstStyle/>
        <a:p>
          <a:endParaRPr lang="en-US"/>
        </a:p>
      </dgm:t>
    </dgm:pt>
    <dgm:pt modelId="{87A83CF3-9A08-4AE7-93FF-9A49209CA68B}" type="sibTrans" cxnId="{2AC5767E-12CD-405B-97E7-4E2FAF28C547}">
      <dgm:prSet/>
      <dgm:spPr/>
      <dgm:t>
        <a:bodyPr/>
        <a:lstStyle/>
        <a:p>
          <a:endParaRPr lang="en-US"/>
        </a:p>
      </dgm:t>
    </dgm:pt>
    <dgm:pt modelId="{2A8AB118-A08C-4D69-AA63-9DD914C5789D}" type="pres">
      <dgm:prSet presAssocID="{AAAA46A9-1B20-4AA4-BEA3-5817A4CE8AC8}" presName="diagram" presStyleCnt="0">
        <dgm:presLayoutVars>
          <dgm:dir/>
          <dgm:resizeHandles val="exact"/>
        </dgm:presLayoutVars>
      </dgm:prSet>
      <dgm:spPr/>
    </dgm:pt>
    <dgm:pt modelId="{AC4FF67B-B522-4C6E-990A-B22FD01E966E}" type="pres">
      <dgm:prSet presAssocID="{60A0C687-B1AD-4F50-B7E1-07B1B6C5D527}" presName="node" presStyleLbl="node1" presStyleIdx="0" presStyleCnt="11">
        <dgm:presLayoutVars>
          <dgm:bulletEnabled val="1"/>
        </dgm:presLayoutVars>
      </dgm:prSet>
      <dgm:spPr/>
    </dgm:pt>
    <dgm:pt modelId="{0EC909C3-0CC8-41DA-BBF5-DEE0E2CDDCDA}" type="pres">
      <dgm:prSet presAssocID="{C027D841-AD65-4B6E-AC0D-92C91314E594}" presName="sibTrans" presStyleCnt="0"/>
      <dgm:spPr/>
    </dgm:pt>
    <dgm:pt modelId="{8427346F-13C7-40E7-83C9-92DD86B12914}" type="pres">
      <dgm:prSet presAssocID="{3947CFB4-C033-4A84-8AB5-97DC6FD08CB8}" presName="node" presStyleLbl="node1" presStyleIdx="1" presStyleCnt="11">
        <dgm:presLayoutVars>
          <dgm:bulletEnabled val="1"/>
        </dgm:presLayoutVars>
      </dgm:prSet>
      <dgm:spPr/>
    </dgm:pt>
    <dgm:pt modelId="{BB495768-38E9-4613-BC97-7AA05F311235}" type="pres">
      <dgm:prSet presAssocID="{76B9FBD5-9E51-4742-ABA4-272AEA6D564B}" presName="sibTrans" presStyleCnt="0"/>
      <dgm:spPr/>
    </dgm:pt>
    <dgm:pt modelId="{B0640DEC-A98E-4352-8FA1-C51C3F515F57}" type="pres">
      <dgm:prSet presAssocID="{C5EFB498-6723-4E1E-9EAC-CB9B3DE7D2D1}" presName="node" presStyleLbl="node1" presStyleIdx="2" presStyleCnt="11">
        <dgm:presLayoutVars>
          <dgm:bulletEnabled val="1"/>
        </dgm:presLayoutVars>
      </dgm:prSet>
      <dgm:spPr/>
    </dgm:pt>
    <dgm:pt modelId="{AAD8AE66-66C1-4A4F-8FC1-A41A6578BE4C}" type="pres">
      <dgm:prSet presAssocID="{B96F71F3-570F-44CF-AB78-F873C44B2308}" presName="sibTrans" presStyleCnt="0"/>
      <dgm:spPr/>
    </dgm:pt>
    <dgm:pt modelId="{A1AAA64C-A1D2-4AF4-97EF-58FAAF9607DF}" type="pres">
      <dgm:prSet presAssocID="{71F8729C-99A3-424C-88D6-4DF8589BE85F}" presName="node" presStyleLbl="node1" presStyleIdx="3" presStyleCnt="11">
        <dgm:presLayoutVars>
          <dgm:bulletEnabled val="1"/>
        </dgm:presLayoutVars>
      </dgm:prSet>
      <dgm:spPr/>
    </dgm:pt>
    <dgm:pt modelId="{AB1C8EFF-5899-4718-B28B-8128B04BB1EF}" type="pres">
      <dgm:prSet presAssocID="{47C6F742-FDDF-4369-AD8D-14025213714A}" presName="sibTrans" presStyleCnt="0"/>
      <dgm:spPr/>
    </dgm:pt>
    <dgm:pt modelId="{73DD4354-8F2D-4B9D-AE1A-DE556F902D5B}" type="pres">
      <dgm:prSet presAssocID="{7C4D4342-45B4-45AE-972E-4DA4A6C1F946}" presName="node" presStyleLbl="node1" presStyleIdx="4" presStyleCnt="11">
        <dgm:presLayoutVars>
          <dgm:bulletEnabled val="1"/>
        </dgm:presLayoutVars>
      </dgm:prSet>
      <dgm:spPr/>
    </dgm:pt>
    <dgm:pt modelId="{C0D97E5B-A4A3-4719-86AA-EE1348992E33}" type="pres">
      <dgm:prSet presAssocID="{16EFDA90-1BDF-48E0-87C5-C1BE0D894496}" presName="sibTrans" presStyleCnt="0"/>
      <dgm:spPr/>
    </dgm:pt>
    <dgm:pt modelId="{79FB0C5E-5B9A-40C0-A239-D9F138F8D9AA}" type="pres">
      <dgm:prSet presAssocID="{19659147-FC05-48E3-B8FA-8366F4A04DCC}" presName="node" presStyleLbl="node1" presStyleIdx="5" presStyleCnt="11">
        <dgm:presLayoutVars>
          <dgm:bulletEnabled val="1"/>
        </dgm:presLayoutVars>
      </dgm:prSet>
      <dgm:spPr/>
    </dgm:pt>
    <dgm:pt modelId="{7E124588-D6A8-48B4-A6A8-744ED6B6096A}" type="pres">
      <dgm:prSet presAssocID="{5848A8E2-F11F-434A-AB0A-714CA8A0F664}" presName="sibTrans" presStyleCnt="0"/>
      <dgm:spPr/>
    </dgm:pt>
    <dgm:pt modelId="{B06838C4-9FBC-48DA-AEFC-893A32E2C47D}" type="pres">
      <dgm:prSet presAssocID="{869255A7-DCF2-4770-80C5-1148167ACC02}" presName="node" presStyleLbl="node1" presStyleIdx="6" presStyleCnt="11">
        <dgm:presLayoutVars>
          <dgm:bulletEnabled val="1"/>
        </dgm:presLayoutVars>
      </dgm:prSet>
      <dgm:spPr/>
    </dgm:pt>
    <dgm:pt modelId="{37970A27-84B2-40EB-94D3-CC3CA79738BB}" type="pres">
      <dgm:prSet presAssocID="{23B75503-DE67-4D87-8AC9-C01B86E52EE8}" presName="sibTrans" presStyleCnt="0"/>
      <dgm:spPr/>
    </dgm:pt>
    <dgm:pt modelId="{EA1353A2-8189-4DA8-AF14-13D66DF14FBD}" type="pres">
      <dgm:prSet presAssocID="{2203D073-EE68-4CD5-A4F9-E5B72B7C8EA0}" presName="node" presStyleLbl="node1" presStyleIdx="7" presStyleCnt="11">
        <dgm:presLayoutVars>
          <dgm:bulletEnabled val="1"/>
        </dgm:presLayoutVars>
      </dgm:prSet>
      <dgm:spPr/>
    </dgm:pt>
    <dgm:pt modelId="{533DCE8C-089E-466F-BF05-D86E3757625A}" type="pres">
      <dgm:prSet presAssocID="{35174D4F-7535-4934-B7C2-5ADA098AC879}" presName="sibTrans" presStyleCnt="0"/>
      <dgm:spPr/>
    </dgm:pt>
    <dgm:pt modelId="{2BA0EDC3-92C6-46FD-86EA-671BA2597EA9}" type="pres">
      <dgm:prSet presAssocID="{5D9815B3-DC2A-4F7E-8172-11B378FB9906}" presName="node" presStyleLbl="node1" presStyleIdx="8" presStyleCnt="11">
        <dgm:presLayoutVars>
          <dgm:bulletEnabled val="1"/>
        </dgm:presLayoutVars>
      </dgm:prSet>
      <dgm:spPr/>
    </dgm:pt>
    <dgm:pt modelId="{1F796636-B740-46AC-BFC3-CBF6212CBA3F}" type="pres">
      <dgm:prSet presAssocID="{92473630-103F-4CAC-9B3E-CD46EF9D742C}" presName="sibTrans" presStyleCnt="0"/>
      <dgm:spPr/>
    </dgm:pt>
    <dgm:pt modelId="{AB5A610B-27F8-4D71-8BB6-24B170D0C8EB}" type="pres">
      <dgm:prSet presAssocID="{477BD707-E3E8-4A17-9608-EE6C516F0512}" presName="node" presStyleLbl="node1" presStyleIdx="9" presStyleCnt="11">
        <dgm:presLayoutVars>
          <dgm:bulletEnabled val="1"/>
        </dgm:presLayoutVars>
      </dgm:prSet>
      <dgm:spPr/>
    </dgm:pt>
    <dgm:pt modelId="{C3959B6E-D948-40E3-9685-ACEF7F34265A}" type="pres">
      <dgm:prSet presAssocID="{491937EB-E3AF-4290-828B-7945F4E1CA0B}" presName="sibTrans" presStyleCnt="0"/>
      <dgm:spPr/>
    </dgm:pt>
    <dgm:pt modelId="{41FE821A-955C-4E18-96B2-6EE6FB341A2E}" type="pres">
      <dgm:prSet presAssocID="{BDCB4FC6-A718-4A7E-ACF8-8B1C5D99B84F}" presName="node" presStyleLbl="node1" presStyleIdx="10" presStyleCnt="11">
        <dgm:presLayoutVars>
          <dgm:bulletEnabled val="1"/>
        </dgm:presLayoutVars>
      </dgm:prSet>
      <dgm:spPr/>
    </dgm:pt>
  </dgm:ptLst>
  <dgm:cxnLst>
    <dgm:cxn modelId="{34DA1900-8721-466E-B40F-8C0111FC51B0}" srcId="{AAAA46A9-1B20-4AA4-BEA3-5817A4CE8AC8}" destId="{3947CFB4-C033-4A84-8AB5-97DC6FD08CB8}" srcOrd="1" destOrd="0" parTransId="{AE751B7C-3360-4065-839E-5CAE5399191F}" sibTransId="{76B9FBD5-9E51-4742-ABA4-272AEA6D564B}"/>
    <dgm:cxn modelId="{3A584510-E68B-49CD-A878-D46A59892206}" srcId="{AAAA46A9-1B20-4AA4-BEA3-5817A4CE8AC8}" destId="{477BD707-E3E8-4A17-9608-EE6C516F0512}" srcOrd="9" destOrd="0" parTransId="{F232FAD1-408A-4767-8B4A-A8D1C2B9B1EA}" sibTransId="{491937EB-E3AF-4290-828B-7945F4E1CA0B}"/>
    <dgm:cxn modelId="{91715B28-FC77-44A1-B552-8A1F2FF3501C}" type="presOf" srcId="{869255A7-DCF2-4770-80C5-1148167ACC02}" destId="{B06838C4-9FBC-48DA-AEFC-893A32E2C47D}" srcOrd="0" destOrd="0" presId="urn:microsoft.com/office/officeart/2005/8/layout/default"/>
    <dgm:cxn modelId="{40BD1034-4A46-44D8-A308-C9C6584394D5}" type="presOf" srcId="{477BD707-E3E8-4A17-9608-EE6C516F0512}" destId="{AB5A610B-27F8-4D71-8BB6-24B170D0C8EB}" srcOrd="0" destOrd="0" presId="urn:microsoft.com/office/officeart/2005/8/layout/default"/>
    <dgm:cxn modelId="{C6A2554A-2477-42F6-AB4C-CB32ED7B2718}" type="presOf" srcId="{3947CFB4-C033-4A84-8AB5-97DC6FD08CB8}" destId="{8427346F-13C7-40E7-83C9-92DD86B12914}" srcOrd="0" destOrd="0" presId="urn:microsoft.com/office/officeart/2005/8/layout/default"/>
    <dgm:cxn modelId="{B8AA7B6B-38F1-49C6-B457-E8A6E845DAC3}" srcId="{AAAA46A9-1B20-4AA4-BEA3-5817A4CE8AC8}" destId="{7C4D4342-45B4-45AE-972E-4DA4A6C1F946}" srcOrd="4" destOrd="0" parTransId="{A6105324-E869-4703-86B6-F3619C34FCE8}" sibTransId="{16EFDA90-1BDF-48E0-87C5-C1BE0D894496}"/>
    <dgm:cxn modelId="{790F174C-4274-47B8-B9EA-FA535258AC85}" type="presOf" srcId="{5D9815B3-DC2A-4F7E-8172-11B378FB9906}" destId="{2BA0EDC3-92C6-46FD-86EA-671BA2597EA9}" srcOrd="0" destOrd="0" presId="urn:microsoft.com/office/officeart/2005/8/layout/default"/>
    <dgm:cxn modelId="{A2748E70-118D-44A7-850A-0AC12F74823F}" type="presOf" srcId="{60A0C687-B1AD-4F50-B7E1-07B1B6C5D527}" destId="{AC4FF67B-B522-4C6E-990A-B22FD01E966E}" srcOrd="0" destOrd="0" presId="urn:microsoft.com/office/officeart/2005/8/layout/default"/>
    <dgm:cxn modelId="{18DD6E52-0673-4922-9F42-D11F8969C08A}" type="presOf" srcId="{71F8729C-99A3-424C-88D6-4DF8589BE85F}" destId="{A1AAA64C-A1D2-4AF4-97EF-58FAAF9607DF}" srcOrd="0" destOrd="0" presId="urn:microsoft.com/office/officeart/2005/8/layout/default"/>
    <dgm:cxn modelId="{6332B25A-B2EB-4749-BD69-57335E4946B2}" type="presOf" srcId="{C5EFB498-6723-4E1E-9EAC-CB9B3DE7D2D1}" destId="{B0640DEC-A98E-4352-8FA1-C51C3F515F57}" srcOrd="0" destOrd="0" presId="urn:microsoft.com/office/officeart/2005/8/layout/default"/>
    <dgm:cxn modelId="{2AC5767E-12CD-405B-97E7-4E2FAF28C547}" srcId="{AAAA46A9-1B20-4AA4-BEA3-5817A4CE8AC8}" destId="{BDCB4FC6-A718-4A7E-ACF8-8B1C5D99B84F}" srcOrd="10" destOrd="0" parTransId="{C54CAF77-2468-4424-B49B-1F07175BF73A}" sibTransId="{87A83CF3-9A08-4AE7-93FF-9A49209CA68B}"/>
    <dgm:cxn modelId="{997F948C-3B95-499B-95DE-7A28BF20FA5D}" srcId="{AAAA46A9-1B20-4AA4-BEA3-5817A4CE8AC8}" destId="{C5EFB498-6723-4E1E-9EAC-CB9B3DE7D2D1}" srcOrd="2" destOrd="0" parTransId="{A4A8D430-9B0F-4C0E-9C6B-8E24764DB18D}" sibTransId="{B96F71F3-570F-44CF-AB78-F873C44B2308}"/>
    <dgm:cxn modelId="{57A7B596-D343-49A2-AB80-ADCEF9DEBEBC}" type="presOf" srcId="{2203D073-EE68-4CD5-A4F9-E5B72B7C8EA0}" destId="{EA1353A2-8189-4DA8-AF14-13D66DF14FBD}" srcOrd="0" destOrd="0" presId="urn:microsoft.com/office/officeart/2005/8/layout/default"/>
    <dgm:cxn modelId="{85DE9997-C8F0-4AE9-8141-65D8830FC2BC}" srcId="{AAAA46A9-1B20-4AA4-BEA3-5817A4CE8AC8}" destId="{5D9815B3-DC2A-4F7E-8172-11B378FB9906}" srcOrd="8" destOrd="0" parTransId="{881094D7-605F-4842-B9D4-F8762405F805}" sibTransId="{92473630-103F-4CAC-9B3E-CD46EF9D742C}"/>
    <dgm:cxn modelId="{822A1D9C-FDE0-4C19-A583-19331783598B}" srcId="{AAAA46A9-1B20-4AA4-BEA3-5817A4CE8AC8}" destId="{869255A7-DCF2-4770-80C5-1148167ACC02}" srcOrd="6" destOrd="0" parTransId="{3BDD35FD-D625-43B0-831E-540E1A6894E5}" sibTransId="{23B75503-DE67-4D87-8AC9-C01B86E52EE8}"/>
    <dgm:cxn modelId="{676673D0-BEED-4E46-85C3-8075A00D154F}" srcId="{AAAA46A9-1B20-4AA4-BEA3-5817A4CE8AC8}" destId="{60A0C687-B1AD-4F50-B7E1-07B1B6C5D527}" srcOrd="0" destOrd="0" parTransId="{9406A283-8354-4FC0-8F81-294E0239199C}" sibTransId="{C027D841-AD65-4B6E-AC0D-92C91314E594}"/>
    <dgm:cxn modelId="{DC23C1D4-D327-4A54-8077-D7798FB35F3B}" type="presOf" srcId="{7C4D4342-45B4-45AE-972E-4DA4A6C1F946}" destId="{73DD4354-8F2D-4B9D-AE1A-DE556F902D5B}" srcOrd="0" destOrd="0" presId="urn:microsoft.com/office/officeart/2005/8/layout/default"/>
    <dgm:cxn modelId="{933D88DA-0AAB-4394-A953-9662BFFF6246}" srcId="{AAAA46A9-1B20-4AA4-BEA3-5817A4CE8AC8}" destId="{71F8729C-99A3-424C-88D6-4DF8589BE85F}" srcOrd="3" destOrd="0" parTransId="{27643958-5673-4A3D-8283-2E33DB96C089}" sibTransId="{47C6F742-FDDF-4369-AD8D-14025213714A}"/>
    <dgm:cxn modelId="{28BBE3E2-1F41-443F-94B8-925365912722}" srcId="{AAAA46A9-1B20-4AA4-BEA3-5817A4CE8AC8}" destId="{2203D073-EE68-4CD5-A4F9-E5B72B7C8EA0}" srcOrd="7" destOrd="0" parTransId="{C5A10446-DF71-4145-9A09-8F20AB7BDAF5}" sibTransId="{35174D4F-7535-4934-B7C2-5ADA098AC879}"/>
    <dgm:cxn modelId="{543AC2E8-10DB-41A1-A6CD-392300ED7F6C}" srcId="{AAAA46A9-1B20-4AA4-BEA3-5817A4CE8AC8}" destId="{19659147-FC05-48E3-B8FA-8366F4A04DCC}" srcOrd="5" destOrd="0" parTransId="{7B03B1C7-22CF-4A26-AC58-B753A7734EA8}" sibTransId="{5848A8E2-F11F-434A-AB0A-714CA8A0F664}"/>
    <dgm:cxn modelId="{2BC662F0-20CA-43BD-BF04-31D3704FD738}" type="presOf" srcId="{19659147-FC05-48E3-B8FA-8366F4A04DCC}" destId="{79FB0C5E-5B9A-40C0-A239-D9F138F8D9AA}" srcOrd="0" destOrd="0" presId="urn:microsoft.com/office/officeart/2005/8/layout/default"/>
    <dgm:cxn modelId="{9D2A61F5-C40B-441C-9F25-C1477D712C27}" type="presOf" srcId="{BDCB4FC6-A718-4A7E-ACF8-8B1C5D99B84F}" destId="{41FE821A-955C-4E18-96B2-6EE6FB341A2E}" srcOrd="0" destOrd="0" presId="urn:microsoft.com/office/officeart/2005/8/layout/default"/>
    <dgm:cxn modelId="{9DBAEAF6-BED4-4D08-B732-9CF96D7C5613}" type="presOf" srcId="{AAAA46A9-1B20-4AA4-BEA3-5817A4CE8AC8}" destId="{2A8AB118-A08C-4D69-AA63-9DD914C5789D}" srcOrd="0" destOrd="0" presId="urn:microsoft.com/office/officeart/2005/8/layout/default"/>
    <dgm:cxn modelId="{0070E88E-5783-41B6-BB87-298736F053ED}" type="presParOf" srcId="{2A8AB118-A08C-4D69-AA63-9DD914C5789D}" destId="{AC4FF67B-B522-4C6E-990A-B22FD01E966E}" srcOrd="0" destOrd="0" presId="urn:microsoft.com/office/officeart/2005/8/layout/default"/>
    <dgm:cxn modelId="{BBBB13A9-CF91-4A50-AE26-9F39C5FC88B6}" type="presParOf" srcId="{2A8AB118-A08C-4D69-AA63-9DD914C5789D}" destId="{0EC909C3-0CC8-41DA-BBF5-DEE0E2CDDCDA}" srcOrd="1" destOrd="0" presId="urn:microsoft.com/office/officeart/2005/8/layout/default"/>
    <dgm:cxn modelId="{6CAE3CCE-D17E-48F5-AC2D-8C04225FDD18}" type="presParOf" srcId="{2A8AB118-A08C-4D69-AA63-9DD914C5789D}" destId="{8427346F-13C7-40E7-83C9-92DD86B12914}" srcOrd="2" destOrd="0" presId="urn:microsoft.com/office/officeart/2005/8/layout/default"/>
    <dgm:cxn modelId="{85D82A8F-45B0-4E1C-B660-CC4A5E5C93E8}" type="presParOf" srcId="{2A8AB118-A08C-4D69-AA63-9DD914C5789D}" destId="{BB495768-38E9-4613-BC97-7AA05F311235}" srcOrd="3" destOrd="0" presId="urn:microsoft.com/office/officeart/2005/8/layout/default"/>
    <dgm:cxn modelId="{27A8E88E-F80A-4F48-91CE-BA0A3CF60D0D}" type="presParOf" srcId="{2A8AB118-A08C-4D69-AA63-9DD914C5789D}" destId="{B0640DEC-A98E-4352-8FA1-C51C3F515F57}" srcOrd="4" destOrd="0" presId="urn:microsoft.com/office/officeart/2005/8/layout/default"/>
    <dgm:cxn modelId="{A199CEC4-3D15-48E5-AE9F-8E45E93028BF}" type="presParOf" srcId="{2A8AB118-A08C-4D69-AA63-9DD914C5789D}" destId="{AAD8AE66-66C1-4A4F-8FC1-A41A6578BE4C}" srcOrd="5" destOrd="0" presId="urn:microsoft.com/office/officeart/2005/8/layout/default"/>
    <dgm:cxn modelId="{A6EFAF4B-096E-4249-91E0-D87CD7E14F54}" type="presParOf" srcId="{2A8AB118-A08C-4D69-AA63-9DD914C5789D}" destId="{A1AAA64C-A1D2-4AF4-97EF-58FAAF9607DF}" srcOrd="6" destOrd="0" presId="urn:microsoft.com/office/officeart/2005/8/layout/default"/>
    <dgm:cxn modelId="{3079762A-8514-4708-9E94-339877C32628}" type="presParOf" srcId="{2A8AB118-A08C-4D69-AA63-9DD914C5789D}" destId="{AB1C8EFF-5899-4718-B28B-8128B04BB1EF}" srcOrd="7" destOrd="0" presId="urn:microsoft.com/office/officeart/2005/8/layout/default"/>
    <dgm:cxn modelId="{5121BA09-66AC-48AB-919E-0F6979653F40}" type="presParOf" srcId="{2A8AB118-A08C-4D69-AA63-9DD914C5789D}" destId="{73DD4354-8F2D-4B9D-AE1A-DE556F902D5B}" srcOrd="8" destOrd="0" presId="urn:microsoft.com/office/officeart/2005/8/layout/default"/>
    <dgm:cxn modelId="{7591F579-8ADF-4886-8252-62FF2DAE8CAE}" type="presParOf" srcId="{2A8AB118-A08C-4D69-AA63-9DD914C5789D}" destId="{C0D97E5B-A4A3-4719-86AA-EE1348992E33}" srcOrd="9" destOrd="0" presId="urn:microsoft.com/office/officeart/2005/8/layout/default"/>
    <dgm:cxn modelId="{C5E28018-6760-4F56-AD42-896FDE53BBCD}" type="presParOf" srcId="{2A8AB118-A08C-4D69-AA63-9DD914C5789D}" destId="{79FB0C5E-5B9A-40C0-A239-D9F138F8D9AA}" srcOrd="10" destOrd="0" presId="urn:microsoft.com/office/officeart/2005/8/layout/default"/>
    <dgm:cxn modelId="{3FBCDD29-78E4-4FD3-9CF7-6E15F67B5D6A}" type="presParOf" srcId="{2A8AB118-A08C-4D69-AA63-9DD914C5789D}" destId="{7E124588-D6A8-48B4-A6A8-744ED6B6096A}" srcOrd="11" destOrd="0" presId="urn:microsoft.com/office/officeart/2005/8/layout/default"/>
    <dgm:cxn modelId="{BE2BEF57-7258-4507-82FB-8BBCC1C281A4}" type="presParOf" srcId="{2A8AB118-A08C-4D69-AA63-9DD914C5789D}" destId="{B06838C4-9FBC-48DA-AEFC-893A32E2C47D}" srcOrd="12" destOrd="0" presId="urn:microsoft.com/office/officeart/2005/8/layout/default"/>
    <dgm:cxn modelId="{FC8B5651-8E01-4D25-860E-A615C8972A84}" type="presParOf" srcId="{2A8AB118-A08C-4D69-AA63-9DD914C5789D}" destId="{37970A27-84B2-40EB-94D3-CC3CA79738BB}" srcOrd="13" destOrd="0" presId="urn:microsoft.com/office/officeart/2005/8/layout/default"/>
    <dgm:cxn modelId="{8F7AE932-60E0-47A2-973E-709058239F61}" type="presParOf" srcId="{2A8AB118-A08C-4D69-AA63-9DD914C5789D}" destId="{EA1353A2-8189-4DA8-AF14-13D66DF14FBD}" srcOrd="14" destOrd="0" presId="urn:microsoft.com/office/officeart/2005/8/layout/default"/>
    <dgm:cxn modelId="{D8396EF8-172F-43F3-A80E-D7F7CA3C0BA0}" type="presParOf" srcId="{2A8AB118-A08C-4D69-AA63-9DD914C5789D}" destId="{533DCE8C-089E-466F-BF05-D86E3757625A}" srcOrd="15" destOrd="0" presId="urn:microsoft.com/office/officeart/2005/8/layout/default"/>
    <dgm:cxn modelId="{ADF6FF2D-8BFF-4AAB-8E65-FB0A58AD0BB6}" type="presParOf" srcId="{2A8AB118-A08C-4D69-AA63-9DD914C5789D}" destId="{2BA0EDC3-92C6-46FD-86EA-671BA2597EA9}" srcOrd="16" destOrd="0" presId="urn:microsoft.com/office/officeart/2005/8/layout/default"/>
    <dgm:cxn modelId="{E2CFF019-F3A9-40D7-A836-BEC514AF088B}" type="presParOf" srcId="{2A8AB118-A08C-4D69-AA63-9DD914C5789D}" destId="{1F796636-B740-46AC-BFC3-CBF6212CBA3F}" srcOrd="17" destOrd="0" presId="urn:microsoft.com/office/officeart/2005/8/layout/default"/>
    <dgm:cxn modelId="{37E2E425-9D8C-4BAE-B98F-0B5036ACDB42}" type="presParOf" srcId="{2A8AB118-A08C-4D69-AA63-9DD914C5789D}" destId="{AB5A610B-27F8-4D71-8BB6-24B170D0C8EB}" srcOrd="18" destOrd="0" presId="urn:microsoft.com/office/officeart/2005/8/layout/default"/>
    <dgm:cxn modelId="{7BAA16F6-C176-40D8-A313-79C1422E72FC}" type="presParOf" srcId="{2A8AB118-A08C-4D69-AA63-9DD914C5789D}" destId="{C3959B6E-D948-40E3-9685-ACEF7F34265A}" srcOrd="19" destOrd="0" presId="urn:microsoft.com/office/officeart/2005/8/layout/default"/>
    <dgm:cxn modelId="{380F7C84-E084-4B10-B66C-E895FC1B9B19}" type="presParOf" srcId="{2A8AB118-A08C-4D69-AA63-9DD914C5789D}" destId="{41FE821A-955C-4E18-96B2-6EE6FB341A2E}"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FF67B-B522-4C6E-990A-B22FD01E966E}">
      <dsp:nvSpPr>
        <dsp:cNvPr id="0" name=""/>
        <dsp:cNvSpPr/>
      </dsp:nvSpPr>
      <dsp:spPr>
        <a:xfrm>
          <a:off x="29414" y="2507"/>
          <a:ext cx="1942564" cy="116553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t>champ addictologique intra ou extra hospitalier</a:t>
          </a:r>
          <a:endParaRPr lang="en-US" sz="1300" kern="1200" dirty="0"/>
        </a:p>
      </dsp:txBody>
      <dsp:txXfrm>
        <a:off x="29414" y="2507"/>
        <a:ext cx="1942564" cy="1165538"/>
      </dsp:txXfrm>
    </dsp:sp>
    <dsp:sp modelId="{8427346F-13C7-40E7-83C9-92DD86B12914}">
      <dsp:nvSpPr>
        <dsp:cNvPr id="0" name=""/>
        <dsp:cNvSpPr/>
      </dsp:nvSpPr>
      <dsp:spPr>
        <a:xfrm>
          <a:off x="2166235" y="2507"/>
          <a:ext cx="1942564" cy="116553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a:t>obstétricien référent grossesse à risque de la maternité</a:t>
          </a:r>
          <a:endParaRPr lang="en-US" sz="1300" kern="1200"/>
        </a:p>
      </dsp:txBody>
      <dsp:txXfrm>
        <a:off x="2166235" y="2507"/>
        <a:ext cx="1942564" cy="1165538"/>
      </dsp:txXfrm>
    </dsp:sp>
    <dsp:sp modelId="{B0640DEC-A98E-4352-8FA1-C51C3F515F57}">
      <dsp:nvSpPr>
        <dsp:cNvPr id="0" name=""/>
        <dsp:cNvSpPr/>
      </dsp:nvSpPr>
      <dsp:spPr>
        <a:xfrm>
          <a:off x="4303056" y="2507"/>
          <a:ext cx="1942564" cy="116553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a:t>pédiatre de maternité(consultation anténatale)</a:t>
          </a:r>
          <a:endParaRPr lang="en-US" sz="1300" kern="1200"/>
        </a:p>
      </dsp:txBody>
      <dsp:txXfrm>
        <a:off x="4303056" y="2507"/>
        <a:ext cx="1942564" cy="1165538"/>
      </dsp:txXfrm>
    </dsp:sp>
    <dsp:sp modelId="{A1AAA64C-A1D2-4AF4-97EF-58FAAF9607DF}">
      <dsp:nvSpPr>
        <dsp:cNvPr id="0" name=""/>
        <dsp:cNvSpPr/>
      </dsp:nvSpPr>
      <dsp:spPr>
        <a:xfrm>
          <a:off x="29414" y="1362303"/>
          <a:ext cx="1942564" cy="116553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a:t>staff médico psychosocial</a:t>
          </a:r>
          <a:endParaRPr lang="en-US" sz="1300" kern="1200"/>
        </a:p>
      </dsp:txBody>
      <dsp:txXfrm>
        <a:off x="29414" y="1362303"/>
        <a:ext cx="1942564" cy="1165538"/>
      </dsp:txXfrm>
    </dsp:sp>
    <dsp:sp modelId="{73DD4354-8F2D-4B9D-AE1A-DE556F902D5B}">
      <dsp:nvSpPr>
        <dsp:cNvPr id="0" name=""/>
        <dsp:cNvSpPr/>
      </dsp:nvSpPr>
      <dsp:spPr>
        <a:xfrm>
          <a:off x="2166235" y="1362303"/>
          <a:ext cx="1942564" cy="116553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a:t>assistante sociale maternité et secteur</a:t>
          </a:r>
          <a:endParaRPr lang="en-US" sz="1300" kern="1200"/>
        </a:p>
      </dsp:txBody>
      <dsp:txXfrm>
        <a:off x="2166235" y="1362303"/>
        <a:ext cx="1942564" cy="1165538"/>
      </dsp:txXfrm>
    </dsp:sp>
    <dsp:sp modelId="{79FB0C5E-5B9A-40C0-A239-D9F138F8D9AA}">
      <dsp:nvSpPr>
        <dsp:cNvPr id="0" name=""/>
        <dsp:cNvSpPr/>
      </dsp:nvSpPr>
      <dsp:spPr>
        <a:xfrm>
          <a:off x="4303056" y="1362303"/>
          <a:ext cx="1942564" cy="116553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a:t>association d'aide à domicile (aide-ménagère, TISF)</a:t>
          </a:r>
          <a:endParaRPr lang="en-US" sz="1300" kern="1200"/>
        </a:p>
      </dsp:txBody>
      <dsp:txXfrm>
        <a:off x="4303056" y="1362303"/>
        <a:ext cx="1942564" cy="1165538"/>
      </dsp:txXfrm>
    </dsp:sp>
    <dsp:sp modelId="{B06838C4-9FBC-48DA-AEFC-893A32E2C47D}">
      <dsp:nvSpPr>
        <dsp:cNvPr id="0" name=""/>
        <dsp:cNvSpPr/>
      </dsp:nvSpPr>
      <dsp:spPr>
        <a:xfrm>
          <a:off x="29414" y="2722098"/>
          <a:ext cx="1942564" cy="116553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a:t>psychologue de maternité ou extra hospitalier</a:t>
          </a:r>
          <a:endParaRPr lang="en-US" sz="1300" kern="1200"/>
        </a:p>
      </dsp:txBody>
      <dsp:txXfrm>
        <a:off x="29414" y="2722098"/>
        <a:ext cx="1942564" cy="1165538"/>
      </dsp:txXfrm>
    </dsp:sp>
    <dsp:sp modelId="{EA1353A2-8189-4DA8-AF14-13D66DF14FBD}">
      <dsp:nvSpPr>
        <dsp:cNvPr id="0" name=""/>
        <dsp:cNvSpPr/>
      </dsp:nvSpPr>
      <dsp:spPr>
        <a:xfrm>
          <a:off x="2166235" y="2722098"/>
          <a:ext cx="1942564" cy="116553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a:t>psychiatre de périnatalité</a:t>
          </a:r>
          <a:endParaRPr lang="en-US" sz="1300" kern="1200"/>
        </a:p>
      </dsp:txBody>
      <dsp:txXfrm>
        <a:off x="2166235" y="2722098"/>
        <a:ext cx="1942564" cy="1165538"/>
      </dsp:txXfrm>
    </dsp:sp>
    <dsp:sp modelId="{2BA0EDC3-92C6-46FD-86EA-671BA2597EA9}">
      <dsp:nvSpPr>
        <dsp:cNvPr id="0" name=""/>
        <dsp:cNvSpPr/>
      </dsp:nvSpPr>
      <dsp:spPr>
        <a:xfrm>
          <a:off x="4303056" y="2722098"/>
          <a:ext cx="1942564" cy="116553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a:t>pédopsychiatre de périnatalité</a:t>
          </a:r>
          <a:endParaRPr lang="en-US" sz="1300" kern="1200"/>
        </a:p>
      </dsp:txBody>
      <dsp:txXfrm>
        <a:off x="4303056" y="2722098"/>
        <a:ext cx="1942564" cy="1165538"/>
      </dsp:txXfrm>
    </dsp:sp>
    <dsp:sp modelId="{AB5A610B-27F8-4D71-8BB6-24B170D0C8EB}">
      <dsp:nvSpPr>
        <dsp:cNvPr id="0" name=""/>
        <dsp:cNvSpPr/>
      </dsp:nvSpPr>
      <dsp:spPr>
        <a:xfrm>
          <a:off x="1097824" y="4081893"/>
          <a:ext cx="1942564" cy="116553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a:t>aide aux femmes victimes de violence</a:t>
          </a:r>
          <a:endParaRPr lang="en-US" sz="1300" kern="1200"/>
        </a:p>
      </dsp:txBody>
      <dsp:txXfrm>
        <a:off x="1097824" y="4081893"/>
        <a:ext cx="1942564" cy="1165538"/>
      </dsp:txXfrm>
    </dsp:sp>
    <dsp:sp modelId="{41FE821A-955C-4E18-96B2-6EE6FB341A2E}">
      <dsp:nvSpPr>
        <dsp:cNvPr id="0" name=""/>
        <dsp:cNvSpPr/>
      </dsp:nvSpPr>
      <dsp:spPr>
        <a:xfrm>
          <a:off x="3234645" y="4081893"/>
          <a:ext cx="1942564" cy="116553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a:t>espace de rencontre parents enfants</a:t>
          </a:r>
          <a:endParaRPr lang="en-US" sz="1300" kern="1200"/>
        </a:p>
      </dsp:txBody>
      <dsp:txXfrm>
        <a:off x="3234645" y="4081893"/>
        <a:ext cx="1942564" cy="116553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fr-FR"/>
              <a:t>Modifiez le style du titre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11008460-8B2F-4AAA-A4E2-10730069204C}" type="datetimeFigureOut">
              <a:rPr lang="en-US" smtClean="0"/>
              <a:pPr/>
              <a:t>3/25/2024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0946259B-8396-46CD-AD42-FDEDA89DA278}" type="slidenum">
              <a:rPr lang="en-US" smtClean="0"/>
              <a:pPr/>
              <a:t>‹N°›</a:t>
            </a:fld>
            <a:endParaRPr lang="en-US" dirty="0"/>
          </a:p>
        </p:txBody>
      </p:sp>
    </p:spTree>
    <p:extLst>
      <p:ext uri="{BB962C8B-B14F-4D97-AF65-F5344CB8AC3E}">
        <p14:creationId xmlns:p14="http://schemas.microsoft.com/office/powerpoint/2010/main" val="222872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1008460-8B2F-4AAA-A4E2-10730069204C}" type="datetimeFigureOut">
              <a:rPr lang="en-US" smtClean="0"/>
              <a:pPr/>
              <a:t>3/25/2024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46259B-8396-46CD-AD42-FDEDA89DA278}" type="slidenum">
              <a:rPr lang="en-US" smtClean="0"/>
              <a:pPr/>
              <a:t>‹N°›</a:t>
            </a:fld>
            <a:endParaRPr lang="en-US" dirty="0"/>
          </a:p>
        </p:txBody>
      </p:sp>
    </p:spTree>
    <p:extLst>
      <p:ext uri="{BB962C8B-B14F-4D97-AF65-F5344CB8AC3E}">
        <p14:creationId xmlns:p14="http://schemas.microsoft.com/office/powerpoint/2010/main" val="2248731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04672" y="320040"/>
            <a:ext cx="3657600" cy="320040"/>
          </a:xfrm>
        </p:spPr>
        <p:txBody>
          <a:bodyPr/>
          <a:lstStyle/>
          <a:p>
            <a:fld id="{11008460-8B2F-4AAA-A4E2-10730069204C}" type="datetimeFigureOut">
              <a:rPr lang="en-US" smtClean="0"/>
              <a:pPr/>
              <a:t>3/25/2024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0946259B-8396-46CD-AD42-FDEDA89DA278}" type="slidenum">
              <a:rPr lang="en-US" smtClean="0"/>
              <a:pPr/>
              <a:t>‹N°›</a:t>
            </a:fld>
            <a:endParaRPr lang="en-US" dirty="0"/>
          </a:p>
        </p:txBody>
      </p:sp>
    </p:spTree>
    <p:extLst>
      <p:ext uri="{BB962C8B-B14F-4D97-AF65-F5344CB8AC3E}">
        <p14:creationId xmlns:p14="http://schemas.microsoft.com/office/powerpoint/2010/main" val="1973268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fr-FR"/>
              <a:t>Modifiez le style du titre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1008460-8B2F-4AAA-A4E2-10730069204C}" type="datetimeFigureOut">
              <a:rPr lang="en-US" smtClean="0"/>
              <a:pPr/>
              <a:t>3/25/2024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46259B-8396-46CD-AD42-FDEDA89DA278}" type="slidenum">
              <a:rPr lang="en-US" smtClean="0"/>
              <a:pPr/>
              <a:t>‹N°›</a:t>
            </a:fld>
            <a:endParaRPr lang="en-US" dirty="0"/>
          </a:p>
        </p:txBody>
      </p:sp>
    </p:spTree>
    <p:extLst>
      <p:ext uri="{BB962C8B-B14F-4D97-AF65-F5344CB8AC3E}">
        <p14:creationId xmlns:p14="http://schemas.microsoft.com/office/powerpoint/2010/main" val="2510731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fr-FR"/>
              <a:t>Modifiez le style du titre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804672" y="320040"/>
            <a:ext cx="3657600" cy="320040"/>
          </a:xfrm>
        </p:spPr>
        <p:txBody>
          <a:bodyPr/>
          <a:lstStyle/>
          <a:p>
            <a:fld id="{11008460-8B2F-4AAA-A4E2-10730069204C}" type="datetimeFigureOut">
              <a:rPr lang="en-US" smtClean="0"/>
              <a:pPr/>
              <a:t>3/25/2024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0946259B-8396-46CD-AD42-FDEDA89DA278}" type="slidenum">
              <a:rPr lang="en-US" smtClean="0"/>
              <a:pPr/>
              <a:t>‹N°›</a:t>
            </a:fld>
            <a:endParaRPr lang="en-US" dirty="0"/>
          </a:p>
        </p:txBody>
      </p:sp>
    </p:spTree>
    <p:extLst>
      <p:ext uri="{BB962C8B-B14F-4D97-AF65-F5344CB8AC3E}">
        <p14:creationId xmlns:p14="http://schemas.microsoft.com/office/powerpoint/2010/main" val="1151464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fr-FR"/>
              <a:t>Modifiez le style du titre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a:xfrm>
            <a:off x="804672" y="320040"/>
            <a:ext cx="3657600" cy="320040"/>
          </a:xfrm>
        </p:spPr>
        <p:txBody>
          <a:bodyPr/>
          <a:lstStyle/>
          <a:p>
            <a:fld id="{11008460-8B2F-4AAA-A4E2-10730069204C}" type="datetimeFigureOut">
              <a:rPr lang="en-US" smtClean="0"/>
              <a:pPr/>
              <a:t>3/25/2024</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0946259B-8396-46CD-AD42-FDEDA89DA278}" type="slidenum">
              <a:rPr lang="en-US" smtClean="0"/>
              <a:pPr/>
              <a:t>‹N°›</a:t>
            </a:fld>
            <a:endParaRPr lang="en-US" dirty="0"/>
          </a:p>
        </p:txBody>
      </p:sp>
    </p:spTree>
    <p:extLst>
      <p:ext uri="{BB962C8B-B14F-4D97-AF65-F5344CB8AC3E}">
        <p14:creationId xmlns:p14="http://schemas.microsoft.com/office/powerpoint/2010/main" val="4130950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fr-FR"/>
              <a:t>Modifiez le style du titre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5125305" y="1488985"/>
            <a:ext cx="6264350" cy="169685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118447" y="4351687"/>
            <a:ext cx="6265588" cy="17040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804672" y="320040"/>
            <a:ext cx="3657600" cy="320040"/>
          </a:xfrm>
        </p:spPr>
        <p:txBody>
          <a:bodyPr/>
          <a:lstStyle/>
          <a:p>
            <a:fld id="{11008460-8B2F-4AAA-A4E2-10730069204C}" type="datetimeFigureOut">
              <a:rPr lang="en-US" smtClean="0"/>
              <a:pPr/>
              <a:t>3/25/2024</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0946259B-8396-46CD-AD42-FDEDA89DA278}" type="slidenum">
              <a:rPr lang="en-US" smtClean="0"/>
              <a:pPr/>
              <a:t>‹N°›</a:t>
            </a:fld>
            <a:endParaRPr lang="en-US" dirty="0"/>
          </a:p>
        </p:txBody>
      </p:sp>
    </p:spTree>
    <p:extLst>
      <p:ext uri="{BB962C8B-B14F-4D97-AF65-F5344CB8AC3E}">
        <p14:creationId xmlns:p14="http://schemas.microsoft.com/office/powerpoint/2010/main" val="2284822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fr-FR"/>
              <a:t>Modifiez le style du titre</a:t>
            </a:r>
            <a:endParaRPr lang="en-US" dirty="0"/>
          </a:p>
        </p:txBody>
      </p:sp>
      <p:sp>
        <p:nvSpPr>
          <p:cNvPr id="3" name="Date Placeholder 2"/>
          <p:cNvSpPr>
            <a:spLocks noGrp="1"/>
          </p:cNvSpPr>
          <p:nvPr>
            <p:ph type="dt" sz="half" idx="10"/>
          </p:nvPr>
        </p:nvSpPr>
        <p:spPr/>
        <p:txBody>
          <a:bodyPr/>
          <a:lstStyle/>
          <a:p>
            <a:fld id="{11008460-8B2F-4AAA-A4E2-10730069204C}" type="datetimeFigureOut">
              <a:rPr lang="en-US" smtClean="0"/>
              <a:pPr/>
              <a:t>3/25/2024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946259B-8396-46CD-AD42-FDEDA89DA278}" type="slidenum">
              <a:rPr lang="en-US" smtClean="0"/>
              <a:pPr/>
              <a:t>‹N°›</a:t>
            </a:fld>
            <a:endParaRPr lang="en-US" dirty="0"/>
          </a:p>
        </p:txBody>
      </p:sp>
    </p:spTree>
    <p:extLst>
      <p:ext uri="{BB962C8B-B14F-4D97-AF65-F5344CB8AC3E}">
        <p14:creationId xmlns:p14="http://schemas.microsoft.com/office/powerpoint/2010/main" val="1201585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11008460-8B2F-4AAA-A4E2-10730069204C}" type="datetimeFigureOut">
              <a:rPr lang="en-US" smtClean="0"/>
              <a:pPr/>
              <a:t>3/25/2024</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0946259B-8396-46CD-AD42-FDEDA89DA278}" type="slidenum">
              <a:rPr lang="en-US" smtClean="0"/>
              <a:pPr/>
              <a:t>‹N°›</a:t>
            </a:fld>
            <a:endParaRPr lang="en-US" dirty="0"/>
          </a:p>
        </p:txBody>
      </p:sp>
    </p:spTree>
    <p:extLst>
      <p:ext uri="{BB962C8B-B14F-4D97-AF65-F5344CB8AC3E}">
        <p14:creationId xmlns:p14="http://schemas.microsoft.com/office/powerpoint/2010/main" val="4245888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fr-FR"/>
              <a:t>Modifiez le style du titre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1008460-8B2F-4AAA-A4E2-10730069204C}" type="datetimeFigureOut">
              <a:rPr lang="en-US" smtClean="0"/>
              <a:pPr/>
              <a:t>3/25/2024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46259B-8396-46CD-AD42-FDEDA89DA278}" type="slidenum">
              <a:rPr lang="en-US" smtClean="0"/>
              <a:pPr/>
              <a:t>‹N°›</a:t>
            </a:fld>
            <a:endParaRPr lang="en-US" dirty="0"/>
          </a:p>
        </p:txBody>
      </p:sp>
    </p:spTree>
    <p:extLst>
      <p:ext uri="{BB962C8B-B14F-4D97-AF65-F5344CB8AC3E}">
        <p14:creationId xmlns:p14="http://schemas.microsoft.com/office/powerpoint/2010/main" val="531991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fr-FR"/>
              <a:t>Modifiez le style du titre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804672" y="320040"/>
            <a:ext cx="3657600" cy="320040"/>
          </a:xfrm>
        </p:spPr>
        <p:txBody>
          <a:bodyPr/>
          <a:lstStyle/>
          <a:p>
            <a:fld id="{11008460-8B2F-4AAA-A4E2-10730069204C}" type="datetimeFigureOut">
              <a:rPr lang="en-US" smtClean="0"/>
              <a:pPr/>
              <a:t>3/25/2024</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0946259B-8396-46CD-AD42-FDEDA89DA278}" type="slidenum">
              <a:rPr lang="en-US" smtClean="0"/>
              <a:pPr/>
              <a:t>‹N°›</a:t>
            </a:fld>
            <a:endParaRPr lang="en-US" dirty="0"/>
          </a:p>
        </p:txBody>
      </p:sp>
    </p:spTree>
    <p:extLst>
      <p:ext uri="{BB962C8B-B14F-4D97-AF65-F5344CB8AC3E}">
        <p14:creationId xmlns:p14="http://schemas.microsoft.com/office/powerpoint/2010/main" val="1132834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11008460-8B2F-4AAA-A4E2-10730069204C}" type="datetimeFigureOut">
              <a:rPr lang="en-US" smtClean="0"/>
              <a:pPr/>
              <a:t>3/25/2024</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0946259B-8396-46CD-AD42-FDEDA89DA278}" type="slidenum">
              <a:rPr lang="en-US" smtClean="0"/>
              <a:pPr/>
              <a:t>‹N°›</a:t>
            </a:fld>
            <a:endParaRPr lang="en-US" dirty="0"/>
          </a:p>
        </p:txBody>
      </p:sp>
    </p:spTree>
    <p:extLst>
      <p:ext uri="{BB962C8B-B14F-4D97-AF65-F5344CB8AC3E}">
        <p14:creationId xmlns:p14="http://schemas.microsoft.com/office/powerpoint/2010/main" val="357768092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6BDBA639-2A71-4A60-A71A-FF1836F54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a:extLst>
              <a:ext uri="{FF2B5EF4-FFF2-40B4-BE49-F238E27FC236}">
                <a16:creationId xmlns:a16="http://schemas.microsoft.com/office/drawing/2014/main" id="{5E208A8B-5EBD-4532-BE72-26414FA7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71" name="Freeform 5">
              <a:extLst>
                <a:ext uri="{FF2B5EF4-FFF2-40B4-BE49-F238E27FC236}">
                  <a16:creationId xmlns:a16="http://schemas.microsoft.com/office/drawing/2014/main" id="{15D09196-B338-4AB5-A71B-CFD5FFCA62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72" name="Freeform 6">
              <a:extLst>
                <a:ext uri="{FF2B5EF4-FFF2-40B4-BE49-F238E27FC236}">
                  <a16:creationId xmlns:a16="http://schemas.microsoft.com/office/drawing/2014/main" id="{F50B4463-128A-4677-A285-C017E6C54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73" name="Freeform 7">
              <a:extLst>
                <a:ext uri="{FF2B5EF4-FFF2-40B4-BE49-F238E27FC236}">
                  <a16:creationId xmlns:a16="http://schemas.microsoft.com/office/drawing/2014/main" id="{1D9B95CD-F023-4DFA-9678-1E02713F7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74" name="Freeform 8">
              <a:extLst>
                <a:ext uri="{FF2B5EF4-FFF2-40B4-BE49-F238E27FC236}">
                  <a16:creationId xmlns:a16="http://schemas.microsoft.com/office/drawing/2014/main" id="{1DDF47A8-BE7B-43F3-A500-F5A4656D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75" name="Freeform 9">
              <a:extLst>
                <a:ext uri="{FF2B5EF4-FFF2-40B4-BE49-F238E27FC236}">
                  <a16:creationId xmlns:a16="http://schemas.microsoft.com/office/drawing/2014/main" id="{2DD394DE-76FB-42F8-85F2-FD436F423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76" name="Freeform 10">
              <a:extLst>
                <a:ext uri="{FF2B5EF4-FFF2-40B4-BE49-F238E27FC236}">
                  <a16:creationId xmlns:a16="http://schemas.microsoft.com/office/drawing/2014/main" id="{B95F2EFB-87E6-4400-AAF3-7EB8B4F15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77" name="Freeform 11">
              <a:extLst>
                <a:ext uri="{FF2B5EF4-FFF2-40B4-BE49-F238E27FC236}">
                  <a16:creationId xmlns:a16="http://schemas.microsoft.com/office/drawing/2014/main" id="{1D463476-2BC7-418C-9D6F-51444B11A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78" name="Freeform 12">
              <a:extLst>
                <a:ext uri="{FF2B5EF4-FFF2-40B4-BE49-F238E27FC236}">
                  <a16:creationId xmlns:a16="http://schemas.microsoft.com/office/drawing/2014/main" id="{24011122-2495-478A-81BF-ABBDEA1DA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79" name="Freeform 13">
              <a:extLst>
                <a:ext uri="{FF2B5EF4-FFF2-40B4-BE49-F238E27FC236}">
                  <a16:creationId xmlns:a16="http://schemas.microsoft.com/office/drawing/2014/main" id="{C79E87C5-E5B3-476B-B539-FC9CF4A33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0" name="Freeform 14">
              <a:extLst>
                <a:ext uri="{FF2B5EF4-FFF2-40B4-BE49-F238E27FC236}">
                  <a16:creationId xmlns:a16="http://schemas.microsoft.com/office/drawing/2014/main" id="{956029CA-2B38-434D-9044-5FF3A1ECD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1" name="Freeform 15">
              <a:extLst>
                <a:ext uri="{FF2B5EF4-FFF2-40B4-BE49-F238E27FC236}">
                  <a16:creationId xmlns:a16="http://schemas.microsoft.com/office/drawing/2014/main" id="{9514CFB6-E8DB-43DC-B1CD-9CC2D4B2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2" name="Freeform 16">
              <a:extLst>
                <a:ext uri="{FF2B5EF4-FFF2-40B4-BE49-F238E27FC236}">
                  <a16:creationId xmlns:a16="http://schemas.microsoft.com/office/drawing/2014/main" id="{BD8C1FC8-E550-45BE-9F30-822BAB378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3" name="Freeform 17">
              <a:extLst>
                <a:ext uri="{FF2B5EF4-FFF2-40B4-BE49-F238E27FC236}">
                  <a16:creationId xmlns:a16="http://schemas.microsoft.com/office/drawing/2014/main" id="{D1646B5D-A7B7-41EC-9591-0E0C0F4F9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4" name="Freeform 18">
              <a:extLst>
                <a:ext uri="{FF2B5EF4-FFF2-40B4-BE49-F238E27FC236}">
                  <a16:creationId xmlns:a16="http://schemas.microsoft.com/office/drawing/2014/main" id="{E2118E93-481E-4843-987E-378187AA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5" name="Freeform 19">
              <a:extLst>
                <a:ext uri="{FF2B5EF4-FFF2-40B4-BE49-F238E27FC236}">
                  <a16:creationId xmlns:a16="http://schemas.microsoft.com/office/drawing/2014/main" id="{77038464-F4E2-47EC-A87F-18469191E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6" name="Freeform 20">
              <a:extLst>
                <a:ext uri="{FF2B5EF4-FFF2-40B4-BE49-F238E27FC236}">
                  <a16:creationId xmlns:a16="http://schemas.microsoft.com/office/drawing/2014/main" id="{FB3BBEB1-E146-408F-95B7-EE2F269DE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7" name="Freeform 21">
              <a:extLst>
                <a:ext uri="{FF2B5EF4-FFF2-40B4-BE49-F238E27FC236}">
                  <a16:creationId xmlns:a16="http://schemas.microsoft.com/office/drawing/2014/main" id="{C765B285-56EC-47FC-B116-274EBBD61A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8" name="Freeform 22">
              <a:extLst>
                <a:ext uri="{FF2B5EF4-FFF2-40B4-BE49-F238E27FC236}">
                  <a16:creationId xmlns:a16="http://schemas.microsoft.com/office/drawing/2014/main" id="{CB4A6191-6913-42EA-905E-8A174AE2C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9" name="Freeform 23">
              <a:extLst>
                <a:ext uri="{FF2B5EF4-FFF2-40B4-BE49-F238E27FC236}">
                  <a16:creationId xmlns:a16="http://schemas.microsoft.com/office/drawing/2014/main" id="{8ADEEF92-F481-475A-845C-5E940F0D5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91" name="Freeform: Shape 90">
            <a:extLst>
              <a:ext uri="{FF2B5EF4-FFF2-40B4-BE49-F238E27FC236}">
                <a16:creationId xmlns:a16="http://schemas.microsoft.com/office/drawing/2014/main" id="{D9C506D7-84CB-4057-A44A-465313E78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44861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Oval 32">
            <a:extLst>
              <a:ext uri="{FF2B5EF4-FFF2-40B4-BE49-F238E27FC236}">
                <a16:creationId xmlns:a16="http://schemas.microsoft.com/office/drawing/2014/main" id="{7842FC68-61FD-4700-8A22-BB8B07188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4579" y="691977"/>
            <a:ext cx="7761923" cy="5343064"/>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0422C49-54C3-0519-6739-ACBD0AAFC96C}"/>
              </a:ext>
            </a:extLst>
          </p:cNvPr>
          <p:cNvSpPr>
            <a:spLocks noGrp="1"/>
          </p:cNvSpPr>
          <p:nvPr>
            <p:ph type="ctrTitle"/>
          </p:nvPr>
        </p:nvSpPr>
        <p:spPr>
          <a:xfrm>
            <a:off x="2616277" y="2061838"/>
            <a:ext cx="6959446" cy="1662475"/>
          </a:xfrm>
        </p:spPr>
        <p:txBody>
          <a:bodyPr>
            <a:normAutofit/>
          </a:bodyPr>
          <a:lstStyle/>
          <a:p>
            <a:r>
              <a:rPr lang="fr-FR" sz="4400"/>
              <a:t>Actualisation de l’autoquestionnaire du GEGA </a:t>
            </a:r>
          </a:p>
        </p:txBody>
      </p:sp>
      <p:sp>
        <p:nvSpPr>
          <p:cNvPr id="3" name="Sous-titre 2">
            <a:extLst>
              <a:ext uri="{FF2B5EF4-FFF2-40B4-BE49-F238E27FC236}">
                <a16:creationId xmlns:a16="http://schemas.microsoft.com/office/drawing/2014/main" id="{34C036D3-4346-05E6-5955-2625599337EA}"/>
              </a:ext>
            </a:extLst>
          </p:cNvPr>
          <p:cNvSpPr>
            <a:spLocks noGrp="1"/>
          </p:cNvSpPr>
          <p:nvPr>
            <p:ph type="subTitle" idx="1"/>
          </p:nvPr>
        </p:nvSpPr>
        <p:spPr>
          <a:xfrm>
            <a:off x="3388938" y="4054701"/>
            <a:ext cx="5414125" cy="925706"/>
          </a:xfrm>
        </p:spPr>
        <p:txBody>
          <a:bodyPr>
            <a:normAutofit/>
          </a:bodyPr>
          <a:lstStyle/>
          <a:p>
            <a:r>
              <a:rPr lang="fr-FR" sz="2000" dirty="0"/>
              <a:t>25 mars 2024</a:t>
            </a:r>
          </a:p>
        </p:txBody>
      </p:sp>
    </p:spTree>
    <p:extLst>
      <p:ext uri="{BB962C8B-B14F-4D97-AF65-F5344CB8AC3E}">
        <p14:creationId xmlns:p14="http://schemas.microsoft.com/office/powerpoint/2010/main" val="370094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DCCFAFD1-6BE2-A683-7C6C-0DF1E290D5B3}"/>
              </a:ext>
            </a:extLst>
          </p:cNvPr>
          <p:cNvSpPr>
            <a:spLocks noGrp="1"/>
          </p:cNvSpPr>
          <p:nvPr>
            <p:ph type="title"/>
          </p:nvPr>
        </p:nvSpPr>
        <p:spPr/>
        <p:txBody>
          <a:bodyPr>
            <a:normAutofit fontScale="90000"/>
          </a:bodyPr>
          <a:lstStyle/>
          <a:p>
            <a:r>
              <a:rPr lang="fr-FR" sz="4000" kern="100" dirty="0">
                <a:effectLst/>
                <a:latin typeface="Calibri" panose="020F0502020204030204" pitchFamily="34" charset="0"/>
                <a:ea typeface="Calibri" panose="020F0502020204030204" pitchFamily="34" charset="0"/>
                <a:cs typeface="Times New Roman" panose="02020603050405020304" pitchFamily="18" charset="0"/>
              </a:rPr>
              <a:t>Prise en charge des patientes si difficultés exprimées</a:t>
            </a:r>
            <a:br>
              <a:rPr lang="fr-FR" sz="4000" kern="1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11" name="Espace réservé du contenu 10">
            <a:extLst>
              <a:ext uri="{FF2B5EF4-FFF2-40B4-BE49-F238E27FC236}">
                <a16:creationId xmlns:a16="http://schemas.microsoft.com/office/drawing/2014/main" id="{959B0D63-DB16-B571-654C-0481AB9204BB}"/>
              </a:ext>
            </a:extLst>
          </p:cNvPr>
          <p:cNvSpPr>
            <a:spLocks noGrp="1"/>
          </p:cNvSpPr>
          <p:nvPr>
            <p:ph idx="1"/>
          </p:nvPr>
        </p:nvSpPr>
        <p:spPr/>
        <p:txBody>
          <a:bodyPr>
            <a:normAutofit/>
          </a:bodyPr>
          <a:lstStyle/>
          <a:p>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En cas d’orientation: Gardez cont</a:t>
            </a:r>
            <a:r>
              <a:rPr lang="fr-FR" b="1" kern="100" dirty="0">
                <a:latin typeface="Calibri" panose="020F0502020204030204" pitchFamily="34" charset="0"/>
                <a:ea typeface="Calibri" panose="020F0502020204030204" pitchFamily="34" charset="0"/>
                <a:cs typeface="Times New Roman" panose="02020603050405020304" pitchFamily="18" charset="0"/>
              </a:rPr>
              <a:t>act avec </a:t>
            </a: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la patiente </a:t>
            </a:r>
          </a:p>
          <a:p>
            <a:pPr lvl="1"/>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Consultation</a:t>
            </a:r>
          </a:p>
          <a:p>
            <a:pPr lvl="1"/>
            <a:r>
              <a:rPr lang="fr-FR" sz="1800" kern="100" dirty="0">
                <a:latin typeface="Calibri" panose="020F0502020204030204" pitchFamily="34" charset="0"/>
                <a:ea typeface="Calibri" panose="020F0502020204030204" pitchFamily="34" charset="0"/>
                <a:cs typeface="Times New Roman" panose="02020603050405020304" pitchFamily="18" charset="0"/>
              </a:rPr>
              <a:t>R</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endez-vous téléphonique </a:t>
            </a:r>
          </a:p>
          <a:p>
            <a:pPr lvl="1"/>
            <a:r>
              <a:rPr lang="fr-FR" sz="1800" kern="100" dirty="0">
                <a:effectLst/>
                <a:latin typeface="Calibri" panose="020F0502020204030204" pitchFamily="34" charset="0"/>
                <a:ea typeface="Calibri" panose="020F0502020204030204" pitchFamily="34" charset="0"/>
                <a:cs typeface="Times New Roman" panose="02020603050405020304" pitchFamily="18" charset="0"/>
              </a:rPr>
              <a:t>Visio consultation</a:t>
            </a:r>
          </a:p>
          <a:p>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il faut avoir établi au préalable un annuaire des ressources et un organigramme dans chaque territoire</a:t>
            </a:r>
          </a:p>
          <a:p>
            <a:pPr lvl="1"/>
            <a:r>
              <a:rPr lang="fr-FR" sz="1800" kern="100" dirty="0">
                <a:latin typeface="Calibri" panose="020F0502020204030204" pitchFamily="34" charset="0"/>
                <a:ea typeface="Calibri" panose="020F0502020204030204" pitchFamily="34" charset="0"/>
                <a:cs typeface="Times New Roman" panose="02020603050405020304" pitchFamily="18" charset="0"/>
              </a:rPr>
              <a:t>L</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a cellule de pilotage doit avoir anticipé le suivi pluridisciplinaire</a:t>
            </a:r>
          </a:p>
          <a:p>
            <a:pPr lvl="1"/>
            <a:r>
              <a:rPr lang="fr-FR" sz="1800" kern="100" dirty="0">
                <a:effectLst/>
                <a:latin typeface="Calibri" panose="020F0502020204030204" pitchFamily="34" charset="0"/>
                <a:ea typeface="Calibri" panose="020F0502020204030204" pitchFamily="34" charset="0"/>
                <a:cs typeface="Times New Roman" panose="02020603050405020304" pitchFamily="18" charset="0"/>
              </a:rPr>
              <a:t>Il doit être réfléchi et organisé en fonction des facteurs de risque, établissement par établissement selon les ressources locales et avec elle</a:t>
            </a:r>
            <a:endParaRPr lang="fr-FR" sz="1800" dirty="0"/>
          </a:p>
        </p:txBody>
      </p:sp>
      <p:sp>
        <p:nvSpPr>
          <p:cNvPr id="9" name="Espace réservé du contenu 8">
            <a:extLst>
              <a:ext uri="{FF2B5EF4-FFF2-40B4-BE49-F238E27FC236}">
                <a16:creationId xmlns:a16="http://schemas.microsoft.com/office/drawing/2014/main" id="{F77C093E-6C7B-E9AF-27A0-F4E85F084166}"/>
              </a:ext>
            </a:extLst>
          </p:cNvPr>
          <p:cNvSpPr>
            <a:spLocks noGrp="1"/>
          </p:cNvSpPr>
          <p:nvPr>
            <p:ph sz="half" idx="4294967295"/>
          </p:nvPr>
        </p:nvSpPr>
        <p:spPr>
          <a:xfrm>
            <a:off x="5919788" y="4576763"/>
            <a:ext cx="6272212" cy="1479550"/>
          </a:xfrm>
        </p:spPr>
        <p:txBody>
          <a:bodyPr>
            <a:normAutofit/>
          </a:bodyPr>
          <a:lstStyle/>
          <a:p>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1658599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3EDB88C-C307-D0BD-3C50-7B64F3103392}"/>
              </a:ext>
            </a:extLst>
          </p:cNvPr>
          <p:cNvSpPr>
            <a:spLocks noGrp="1"/>
          </p:cNvSpPr>
          <p:nvPr>
            <p:ph type="title"/>
          </p:nvPr>
        </p:nvSpPr>
        <p:spPr/>
        <p:txBody>
          <a:bodyPr/>
          <a:lstStyle/>
          <a:p>
            <a:r>
              <a:rPr lang="fr-FR" sz="2800" b="1" dirty="0"/>
              <a:t>Professionnels/ structures à rechercher sur son territoire</a:t>
            </a:r>
            <a:r>
              <a:rPr lang="fr-FR" sz="2800" dirty="0"/>
              <a:t> </a:t>
            </a:r>
          </a:p>
        </p:txBody>
      </p:sp>
      <p:graphicFrame>
        <p:nvGraphicFramePr>
          <p:cNvPr id="7" name="Espace réservé du contenu 2">
            <a:extLst>
              <a:ext uri="{FF2B5EF4-FFF2-40B4-BE49-F238E27FC236}">
                <a16:creationId xmlns:a16="http://schemas.microsoft.com/office/drawing/2014/main" id="{86D68379-2A15-5D31-B1C6-E68590DE015D}"/>
              </a:ext>
            </a:extLst>
          </p:cNvPr>
          <p:cNvGraphicFramePr>
            <a:graphicFrameLocks noGrp="1"/>
          </p:cNvGraphicFramePr>
          <p:nvPr>
            <p:ph idx="1"/>
            <p:extLst>
              <p:ext uri="{D42A27DB-BD31-4B8C-83A1-F6EECF244321}">
                <p14:modId xmlns:p14="http://schemas.microsoft.com/office/powerpoint/2010/main" val="1507949067"/>
              </p:ext>
            </p:extLst>
          </p:nvPr>
        </p:nvGraphicFramePr>
        <p:xfrm>
          <a:off x="5109983" y="802809"/>
          <a:ext cx="6275035" cy="5249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texte 4">
            <a:extLst>
              <a:ext uri="{FF2B5EF4-FFF2-40B4-BE49-F238E27FC236}">
                <a16:creationId xmlns:a16="http://schemas.microsoft.com/office/drawing/2014/main" id="{51C85544-B197-CBD4-71E8-B88033EF713C}"/>
              </a:ext>
            </a:extLst>
          </p:cNvPr>
          <p:cNvSpPr>
            <a:spLocks noGrp="1"/>
          </p:cNvSpPr>
          <p:nvPr>
            <p:ph type="body" sz="half" idx="2"/>
          </p:nvPr>
        </p:nvSpPr>
        <p:spPr/>
        <p:txBody>
          <a:bodyPr/>
          <a:lstStyle/>
          <a:p>
            <a:endParaRPr lang="fr-FR" dirty="0"/>
          </a:p>
        </p:txBody>
      </p:sp>
    </p:spTree>
    <p:extLst>
      <p:ext uri="{BB962C8B-B14F-4D97-AF65-F5344CB8AC3E}">
        <p14:creationId xmlns:p14="http://schemas.microsoft.com/office/powerpoint/2010/main" val="212180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E2CF5D68-B489-A8CF-79EE-483F83A0AE94}"/>
              </a:ext>
            </a:extLst>
          </p:cNvPr>
          <p:cNvSpPr>
            <a:spLocks noGrp="1"/>
          </p:cNvSpPr>
          <p:nvPr>
            <p:ph type="title"/>
          </p:nvPr>
        </p:nvSpPr>
        <p:spPr/>
        <p:txBody>
          <a:bodyPr>
            <a:normAutofit fontScale="90000"/>
          </a:bodyPr>
          <a:lstStyle/>
          <a:p>
            <a:r>
              <a:rPr lang="fr-FR" dirty="0"/>
              <a:t>réseau personnel de la femme enceinte</a:t>
            </a:r>
          </a:p>
        </p:txBody>
      </p:sp>
      <p:sp>
        <p:nvSpPr>
          <p:cNvPr id="3" name="Espace réservé du contenu 2">
            <a:extLst>
              <a:ext uri="{FF2B5EF4-FFF2-40B4-BE49-F238E27FC236}">
                <a16:creationId xmlns:a16="http://schemas.microsoft.com/office/drawing/2014/main" id="{EB18BA0E-07A0-C22A-AE6D-FC66E38FAC40}"/>
              </a:ext>
            </a:extLst>
          </p:cNvPr>
          <p:cNvSpPr>
            <a:spLocks noGrp="1"/>
          </p:cNvSpPr>
          <p:nvPr>
            <p:ph idx="1"/>
          </p:nvPr>
        </p:nvSpPr>
        <p:spPr/>
        <p:txBody>
          <a:bodyPr>
            <a:normAutofit/>
          </a:bodyPr>
          <a:lstStyle/>
          <a:p>
            <a:pPr lvl="0"/>
            <a:r>
              <a:rPr lang="fr-FR" dirty="0"/>
              <a:t>lors de l'entretien avec le couple demandez quel est le réseau personnel de la femme enceinte</a:t>
            </a:r>
            <a:endParaRPr lang="en-US" dirty="0"/>
          </a:p>
          <a:p>
            <a:pPr lvl="1">
              <a:buFont typeface="Wingdings" panose="05000000000000000000" pitchFamily="2" charset="2"/>
              <a:buChar char="ü"/>
            </a:pPr>
            <a:r>
              <a:rPr lang="fr-FR" dirty="0"/>
              <a:t>gynécologue</a:t>
            </a:r>
            <a:endParaRPr lang="en-US" dirty="0"/>
          </a:p>
          <a:p>
            <a:pPr lvl="1">
              <a:buFont typeface="Wingdings" panose="05000000000000000000" pitchFamily="2" charset="2"/>
              <a:buChar char="ü"/>
            </a:pPr>
            <a:r>
              <a:rPr lang="fr-FR" dirty="0"/>
              <a:t>sage-femme libérale référente et ou de PMI</a:t>
            </a:r>
            <a:endParaRPr lang="en-US" dirty="0"/>
          </a:p>
          <a:p>
            <a:pPr lvl="1">
              <a:buFont typeface="Wingdings" panose="05000000000000000000" pitchFamily="2" charset="2"/>
              <a:buChar char="ü"/>
            </a:pPr>
            <a:r>
              <a:rPr lang="fr-FR" dirty="0"/>
              <a:t>médecin généraliste</a:t>
            </a:r>
            <a:endParaRPr lang="en-US" dirty="0"/>
          </a:p>
          <a:p>
            <a:pPr lvl="1">
              <a:buFont typeface="Wingdings" panose="05000000000000000000" pitchFamily="2" charset="2"/>
              <a:buChar char="ü"/>
            </a:pPr>
            <a:r>
              <a:rPr lang="fr-FR" dirty="0"/>
              <a:t>Autres….</a:t>
            </a:r>
            <a:endParaRPr lang="en-US" dirty="0"/>
          </a:p>
          <a:p>
            <a:pPr lvl="0"/>
            <a:r>
              <a:rPr lang="fr-FR" dirty="0"/>
              <a:t>si besoin de les contacter le faire </a:t>
            </a:r>
            <a:r>
              <a:rPr lang="fr-FR" b="1" dirty="0"/>
              <a:t>exclusivement </a:t>
            </a:r>
            <a:r>
              <a:rPr lang="fr-FR" dirty="0"/>
              <a:t>avec l'accord de la femme enceinte (du couple).</a:t>
            </a:r>
            <a:endParaRPr lang="en-US" dirty="0"/>
          </a:p>
          <a:p>
            <a:endParaRPr lang="fr-FR" dirty="0"/>
          </a:p>
        </p:txBody>
      </p:sp>
    </p:spTree>
    <p:extLst>
      <p:ext uri="{BB962C8B-B14F-4D97-AF65-F5344CB8AC3E}">
        <p14:creationId xmlns:p14="http://schemas.microsoft.com/office/powerpoint/2010/main" val="4017718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BDBA639-2A71-4A60-A71A-FF1836F54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5E208A8B-5EBD-4532-BE72-26414FA7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15D09196-B338-4AB5-A71B-CFD5FFCA62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2" name="Freeform 6">
              <a:extLst>
                <a:ext uri="{FF2B5EF4-FFF2-40B4-BE49-F238E27FC236}">
                  <a16:creationId xmlns:a16="http://schemas.microsoft.com/office/drawing/2014/main" id="{F50B4463-128A-4677-A285-C017E6C54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3" name="Freeform 7">
              <a:extLst>
                <a:ext uri="{FF2B5EF4-FFF2-40B4-BE49-F238E27FC236}">
                  <a16:creationId xmlns:a16="http://schemas.microsoft.com/office/drawing/2014/main" id="{1D9B95CD-F023-4DFA-9678-1E02713F7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4" name="Freeform 8">
              <a:extLst>
                <a:ext uri="{FF2B5EF4-FFF2-40B4-BE49-F238E27FC236}">
                  <a16:creationId xmlns:a16="http://schemas.microsoft.com/office/drawing/2014/main" id="{1DDF47A8-BE7B-43F3-A500-F5A4656D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5" name="Freeform 9">
              <a:extLst>
                <a:ext uri="{FF2B5EF4-FFF2-40B4-BE49-F238E27FC236}">
                  <a16:creationId xmlns:a16="http://schemas.microsoft.com/office/drawing/2014/main" id="{2DD394DE-76FB-42F8-85F2-FD436F423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 name="Freeform 10">
              <a:extLst>
                <a:ext uri="{FF2B5EF4-FFF2-40B4-BE49-F238E27FC236}">
                  <a16:creationId xmlns:a16="http://schemas.microsoft.com/office/drawing/2014/main" id="{B95F2EFB-87E6-4400-AAF3-7EB8B4F15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 name="Freeform 11">
              <a:extLst>
                <a:ext uri="{FF2B5EF4-FFF2-40B4-BE49-F238E27FC236}">
                  <a16:creationId xmlns:a16="http://schemas.microsoft.com/office/drawing/2014/main" id="{1D463476-2BC7-418C-9D6F-51444B11A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 name="Freeform 12">
              <a:extLst>
                <a:ext uri="{FF2B5EF4-FFF2-40B4-BE49-F238E27FC236}">
                  <a16:creationId xmlns:a16="http://schemas.microsoft.com/office/drawing/2014/main" id="{24011122-2495-478A-81BF-ABBDEA1DA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9" name="Freeform 13">
              <a:extLst>
                <a:ext uri="{FF2B5EF4-FFF2-40B4-BE49-F238E27FC236}">
                  <a16:creationId xmlns:a16="http://schemas.microsoft.com/office/drawing/2014/main" id="{C79E87C5-E5B3-476B-B539-FC9CF4A33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0" name="Freeform 14">
              <a:extLst>
                <a:ext uri="{FF2B5EF4-FFF2-40B4-BE49-F238E27FC236}">
                  <a16:creationId xmlns:a16="http://schemas.microsoft.com/office/drawing/2014/main" id="{956029CA-2B38-434D-9044-5FF3A1ECD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1" name="Freeform 15">
              <a:extLst>
                <a:ext uri="{FF2B5EF4-FFF2-40B4-BE49-F238E27FC236}">
                  <a16:creationId xmlns:a16="http://schemas.microsoft.com/office/drawing/2014/main" id="{9514CFB6-E8DB-43DC-B1CD-9CC2D4B2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 name="Freeform 16">
              <a:extLst>
                <a:ext uri="{FF2B5EF4-FFF2-40B4-BE49-F238E27FC236}">
                  <a16:creationId xmlns:a16="http://schemas.microsoft.com/office/drawing/2014/main" id="{BD8C1FC8-E550-45BE-9F30-822BAB378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3" name="Freeform 17">
              <a:extLst>
                <a:ext uri="{FF2B5EF4-FFF2-40B4-BE49-F238E27FC236}">
                  <a16:creationId xmlns:a16="http://schemas.microsoft.com/office/drawing/2014/main" id="{D1646B5D-A7B7-41EC-9591-0E0C0F4F9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4" name="Freeform 18">
              <a:extLst>
                <a:ext uri="{FF2B5EF4-FFF2-40B4-BE49-F238E27FC236}">
                  <a16:creationId xmlns:a16="http://schemas.microsoft.com/office/drawing/2014/main" id="{E2118E93-481E-4843-987E-378187AA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5" name="Freeform 19">
              <a:extLst>
                <a:ext uri="{FF2B5EF4-FFF2-40B4-BE49-F238E27FC236}">
                  <a16:creationId xmlns:a16="http://schemas.microsoft.com/office/drawing/2014/main" id="{77038464-F4E2-47EC-A87F-18469191E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6" name="Freeform 20">
              <a:extLst>
                <a:ext uri="{FF2B5EF4-FFF2-40B4-BE49-F238E27FC236}">
                  <a16:creationId xmlns:a16="http://schemas.microsoft.com/office/drawing/2014/main" id="{FB3BBEB1-E146-408F-95B7-EE2F269DE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7" name="Freeform 21">
              <a:extLst>
                <a:ext uri="{FF2B5EF4-FFF2-40B4-BE49-F238E27FC236}">
                  <a16:creationId xmlns:a16="http://schemas.microsoft.com/office/drawing/2014/main" id="{C765B285-56EC-47FC-B116-274EBBD61A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8" name="Freeform 22">
              <a:extLst>
                <a:ext uri="{FF2B5EF4-FFF2-40B4-BE49-F238E27FC236}">
                  <a16:creationId xmlns:a16="http://schemas.microsoft.com/office/drawing/2014/main" id="{CB4A6191-6913-42EA-905E-8A174AE2C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 name="Freeform 23">
              <a:extLst>
                <a:ext uri="{FF2B5EF4-FFF2-40B4-BE49-F238E27FC236}">
                  <a16:creationId xmlns:a16="http://schemas.microsoft.com/office/drawing/2014/main" id="{8ADEEF92-F481-475A-845C-5E940F0D5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31" name="Freeform: Shape 30">
            <a:extLst>
              <a:ext uri="{FF2B5EF4-FFF2-40B4-BE49-F238E27FC236}">
                <a16:creationId xmlns:a16="http://schemas.microsoft.com/office/drawing/2014/main" id="{D9C506D7-84CB-4057-A44A-465313E78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44861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Oval 32">
            <a:extLst>
              <a:ext uri="{FF2B5EF4-FFF2-40B4-BE49-F238E27FC236}">
                <a16:creationId xmlns:a16="http://schemas.microsoft.com/office/drawing/2014/main" id="{7842FC68-61FD-4700-8A22-BB8B07188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4579" y="691977"/>
            <a:ext cx="7761923" cy="5343064"/>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0056856-E458-73D2-A647-4F9A4F32464E}"/>
              </a:ext>
            </a:extLst>
          </p:cNvPr>
          <p:cNvSpPr>
            <a:spLocks noGrp="1"/>
          </p:cNvSpPr>
          <p:nvPr>
            <p:ph type="ctrTitle"/>
          </p:nvPr>
        </p:nvSpPr>
        <p:spPr>
          <a:xfrm>
            <a:off x="2616277" y="2061838"/>
            <a:ext cx="6959446" cy="1662475"/>
          </a:xfrm>
        </p:spPr>
        <p:txBody>
          <a:bodyPr>
            <a:normAutofit/>
          </a:bodyPr>
          <a:lstStyle/>
          <a:p>
            <a:r>
              <a:rPr lang="fr-FR" sz="4800" dirty="0"/>
              <a:t>Guide de lecture</a:t>
            </a:r>
          </a:p>
        </p:txBody>
      </p:sp>
      <p:sp>
        <p:nvSpPr>
          <p:cNvPr id="3" name="Sous-titre 2">
            <a:extLst>
              <a:ext uri="{FF2B5EF4-FFF2-40B4-BE49-F238E27FC236}">
                <a16:creationId xmlns:a16="http://schemas.microsoft.com/office/drawing/2014/main" id="{40894289-9F54-D436-9951-BB62962D7C28}"/>
              </a:ext>
            </a:extLst>
          </p:cNvPr>
          <p:cNvSpPr>
            <a:spLocks noGrp="1"/>
          </p:cNvSpPr>
          <p:nvPr>
            <p:ph type="subTitle" idx="1"/>
          </p:nvPr>
        </p:nvSpPr>
        <p:spPr>
          <a:xfrm>
            <a:off x="3388938" y="3783690"/>
            <a:ext cx="5414125" cy="1196717"/>
          </a:xfrm>
        </p:spPr>
        <p:txBody>
          <a:bodyPr>
            <a:normAutofit/>
          </a:bodyPr>
          <a:lstStyle/>
          <a:p>
            <a:endParaRPr lang="fr-FR" sz="2000"/>
          </a:p>
        </p:txBody>
      </p:sp>
    </p:spTree>
    <p:extLst>
      <p:ext uri="{BB962C8B-B14F-4D97-AF65-F5344CB8AC3E}">
        <p14:creationId xmlns:p14="http://schemas.microsoft.com/office/powerpoint/2010/main" val="289569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9"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0"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1"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3"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4"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5"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6"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7"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8"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0"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1"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2"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3"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4"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4" name="Titre 3">
            <a:extLst>
              <a:ext uri="{FF2B5EF4-FFF2-40B4-BE49-F238E27FC236}">
                <a16:creationId xmlns:a16="http://schemas.microsoft.com/office/drawing/2014/main" id="{E480AD43-0004-6567-C693-E54968AC3D32}"/>
              </a:ext>
            </a:extLst>
          </p:cNvPr>
          <p:cNvSpPr>
            <a:spLocks noGrp="1"/>
          </p:cNvSpPr>
          <p:nvPr>
            <p:ph type="title"/>
          </p:nvPr>
        </p:nvSpPr>
        <p:spPr>
          <a:xfrm>
            <a:off x="189438" y="4760132"/>
            <a:ext cx="4646613" cy="1777829"/>
          </a:xfrm>
        </p:spPr>
        <p:txBody>
          <a:bodyPr>
            <a:normAutofit/>
          </a:bodyPr>
          <a:lstStyle/>
          <a:p>
            <a:pPr algn="l"/>
            <a:r>
              <a:rPr lang="fr-FR" sz="6600" b="1" dirty="0"/>
              <a:t>Moral</a:t>
            </a:r>
          </a:p>
        </p:txBody>
      </p:sp>
      <p:sp>
        <p:nvSpPr>
          <p:cNvPr id="36" name="Freeform: Shape 35">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8" name="Image 7" descr="Une image contenant texte, capture d’écran, Police, ligne&#10;&#10;Description générée automatiquement">
            <a:extLst>
              <a:ext uri="{FF2B5EF4-FFF2-40B4-BE49-F238E27FC236}">
                <a16:creationId xmlns:a16="http://schemas.microsoft.com/office/drawing/2014/main" id="{7F83BEA2-8346-551F-D64E-F9776CA0A109}"/>
              </a:ext>
            </a:extLst>
          </p:cNvPr>
          <p:cNvPicPr>
            <a:picLocks noChangeAspect="1"/>
          </p:cNvPicPr>
          <p:nvPr/>
        </p:nvPicPr>
        <p:blipFill>
          <a:blip r:embed="rId2"/>
          <a:stretch>
            <a:fillRect/>
          </a:stretch>
        </p:blipFill>
        <p:spPr>
          <a:xfrm>
            <a:off x="2668865" y="4924379"/>
            <a:ext cx="9517311" cy="1284837"/>
          </a:xfrm>
          <a:prstGeom prst="rect">
            <a:avLst/>
          </a:prstGeom>
        </p:spPr>
      </p:pic>
      <p:sp>
        <p:nvSpPr>
          <p:cNvPr id="6" name="Espace réservé du contenu 5">
            <a:extLst>
              <a:ext uri="{FF2B5EF4-FFF2-40B4-BE49-F238E27FC236}">
                <a16:creationId xmlns:a16="http://schemas.microsoft.com/office/drawing/2014/main" id="{38293F75-D5E8-E4E0-476C-92B8C476990E}"/>
              </a:ext>
            </a:extLst>
          </p:cNvPr>
          <p:cNvSpPr>
            <a:spLocks noGrp="1"/>
          </p:cNvSpPr>
          <p:nvPr>
            <p:ph idx="1"/>
          </p:nvPr>
        </p:nvSpPr>
        <p:spPr>
          <a:xfrm>
            <a:off x="5823" y="12733"/>
            <a:ext cx="12180353" cy="5529966"/>
          </a:xfrm>
        </p:spPr>
        <p:txBody>
          <a:bodyPr anchor="t">
            <a:normAutofit/>
          </a:bodyPr>
          <a:lstStyle/>
          <a:p>
            <a:pPr>
              <a:lnSpc>
                <a:spcPct val="110000"/>
              </a:lnSpc>
            </a:pPr>
            <a:r>
              <a:rPr lang="fr-FR" sz="1700" b="1" dirty="0">
                <a:solidFill>
                  <a:schemeClr val="bg2">
                    <a:lumMod val="90000"/>
                    <a:lumOff val="10000"/>
                  </a:schemeClr>
                </a:solidFill>
              </a:rPr>
              <a:t>Le suicide est la première cause de mortalité maternelle </a:t>
            </a:r>
            <a:r>
              <a:rPr lang="fr-FR" sz="1700" dirty="0">
                <a:solidFill>
                  <a:schemeClr val="bg2">
                    <a:lumMod val="90000"/>
                    <a:lumOff val="10000"/>
                  </a:schemeClr>
                </a:solidFill>
              </a:rPr>
              <a:t>dans les pays à ressources élevées selon Santé Publique France. </a:t>
            </a:r>
          </a:p>
          <a:p>
            <a:pPr>
              <a:lnSpc>
                <a:spcPct val="110000"/>
              </a:lnSpc>
            </a:pPr>
            <a:r>
              <a:rPr lang="fr-FR" sz="1700" dirty="0">
                <a:solidFill>
                  <a:schemeClr val="bg2">
                    <a:lumMod val="90000"/>
                    <a:lumOff val="10000"/>
                  </a:schemeClr>
                </a:solidFill>
              </a:rPr>
              <a:t>Questions extraites du score de repérage de la dépression postnatale EPDS (Edinburgh post-natal </a:t>
            </a:r>
            <a:r>
              <a:rPr lang="fr-FR" sz="1700" dirty="0" err="1">
                <a:solidFill>
                  <a:schemeClr val="bg2">
                    <a:lumMod val="90000"/>
                    <a:lumOff val="10000"/>
                  </a:schemeClr>
                </a:solidFill>
              </a:rPr>
              <a:t>Depression</a:t>
            </a:r>
            <a:r>
              <a:rPr lang="fr-FR" sz="1700" dirty="0">
                <a:solidFill>
                  <a:schemeClr val="bg2">
                    <a:lumMod val="90000"/>
                    <a:lumOff val="10000"/>
                  </a:schemeClr>
                </a:solidFill>
              </a:rPr>
              <a:t> </a:t>
            </a:r>
            <a:r>
              <a:rPr lang="fr-FR" sz="1700" dirty="0" err="1">
                <a:solidFill>
                  <a:schemeClr val="bg2">
                    <a:lumMod val="90000"/>
                    <a:lumOff val="10000"/>
                  </a:schemeClr>
                </a:solidFill>
              </a:rPr>
              <a:t>Scale</a:t>
            </a:r>
            <a:r>
              <a:rPr lang="fr-FR" sz="1700" dirty="0">
                <a:solidFill>
                  <a:schemeClr val="bg2">
                    <a:lumMod val="90000"/>
                    <a:lumOff val="10000"/>
                  </a:schemeClr>
                </a:solidFill>
              </a:rPr>
              <a:t>). </a:t>
            </a:r>
          </a:p>
          <a:p>
            <a:pPr>
              <a:lnSpc>
                <a:spcPct val="110000"/>
              </a:lnSpc>
            </a:pPr>
            <a:r>
              <a:rPr lang="fr-FR" sz="1700" b="1" dirty="0">
                <a:solidFill>
                  <a:schemeClr val="bg2">
                    <a:lumMod val="90000"/>
                    <a:lumOff val="10000"/>
                  </a:schemeClr>
                </a:solidFill>
              </a:rPr>
              <a:t>Le risque est croissant avec le nombre de « oui ». </a:t>
            </a:r>
          </a:p>
          <a:p>
            <a:pPr>
              <a:lnSpc>
                <a:spcPct val="110000"/>
              </a:lnSpc>
            </a:pPr>
            <a:r>
              <a:rPr lang="fr-FR" sz="1700" dirty="0">
                <a:solidFill>
                  <a:schemeClr val="bg2">
                    <a:lumMod val="90000"/>
                    <a:lumOff val="10000"/>
                  </a:schemeClr>
                </a:solidFill>
              </a:rPr>
              <a:t>Le repérage et la prévention de la dépression pendant la grossesse et/ou du post partum nécessite de prendre en compte les émotions de la patiente, les </a:t>
            </a:r>
            <a:r>
              <a:rPr lang="fr-FR" sz="1700" b="1" dirty="0">
                <a:solidFill>
                  <a:schemeClr val="bg2">
                    <a:lumMod val="90000"/>
                    <a:lumOff val="10000"/>
                  </a:schemeClr>
                </a:solidFill>
              </a:rPr>
              <a:t>valider. </a:t>
            </a:r>
            <a:r>
              <a:rPr lang="fr-FR" sz="1700" dirty="0">
                <a:solidFill>
                  <a:schemeClr val="bg2">
                    <a:lumMod val="90000"/>
                    <a:lumOff val="10000"/>
                  </a:schemeClr>
                </a:solidFill>
              </a:rPr>
              <a:t>« </a:t>
            </a:r>
            <a:r>
              <a:rPr lang="fr-FR" sz="1700" i="1" dirty="0">
                <a:solidFill>
                  <a:schemeClr val="bg2">
                    <a:lumMod val="90000"/>
                    <a:lumOff val="10000"/>
                  </a:schemeClr>
                </a:solidFill>
              </a:rPr>
              <a:t>Je vois que vous ne sentez pas très bien en ce moment, vous seriez d’accord pour qu’on en parle </a:t>
            </a:r>
            <a:r>
              <a:rPr lang="fr-FR" sz="1700" dirty="0">
                <a:solidFill>
                  <a:schemeClr val="bg2">
                    <a:lumMod val="90000"/>
                    <a:lumOff val="10000"/>
                  </a:schemeClr>
                </a:solidFill>
              </a:rPr>
              <a:t>? » </a:t>
            </a:r>
          </a:p>
          <a:p>
            <a:pPr>
              <a:lnSpc>
                <a:spcPct val="110000"/>
              </a:lnSpc>
            </a:pPr>
            <a:r>
              <a:rPr lang="fr-FR" sz="1700" dirty="0">
                <a:solidFill>
                  <a:schemeClr val="bg2">
                    <a:lumMod val="90000"/>
                    <a:lumOff val="10000"/>
                  </a:schemeClr>
                </a:solidFill>
              </a:rPr>
              <a:t>Proposer une aide le plus tôt possible : un soutien psychologique, une sage-femme de proximité (libérale ou PMI), son médecin généraliste.... </a:t>
            </a:r>
          </a:p>
          <a:p>
            <a:pPr>
              <a:lnSpc>
                <a:spcPct val="110000"/>
              </a:lnSpc>
            </a:pPr>
            <a:r>
              <a:rPr lang="fr-FR" sz="1700" dirty="0">
                <a:solidFill>
                  <a:schemeClr val="bg2">
                    <a:lumMod val="90000"/>
                    <a:lumOff val="10000"/>
                  </a:schemeClr>
                </a:solidFill>
              </a:rPr>
              <a:t>De nombreuses patientes peuvent utiliser comme stratégie pour faire face à ces symptômes des consommations de produits ou de médicaments. On peut l’expliciter aux parents : « </a:t>
            </a:r>
            <a:r>
              <a:rPr lang="fr-FR" sz="1700" i="1" dirty="0">
                <a:solidFill>
                  <a:schemeClr val="bg2">
                    <a:lumMod val="90000"/>
                    <a:lumOff val="10000"/>
                  </a:schemeClr>
                </a:solidFill>
              </a:rPr>
              <a:t>Comment faites-vous quand vous n’allez pas bien pour tenir le coup ? </a:t>
            </a:r>
            <a:r>
              <a:rPr lang="fr-FR" sz="1700" dirty="0">
                <a:solidFill>
                  <a:schemeClr val="bg2">
                    <a:lumMod val="90000"/>
                    <a:lumOff val="10000"/>
                  </a:schemeClr>
                </a:solidFill>
              </a:rPr>
              <a:t>» « </a:t>
            </a:r>
            <a:r>
              <a:rPr lang="fr-FR" sz="1700" i="1" dirty="0">
                <a:solidFill>
                  <a:schemeClr val="bg2">
                    <a:lumMod val="90000"/>
                    <a:lumOff val="10000"/>
                  </a:schemeClr>
                </a:solidFill>
              </a:rPr>
              <a:t>Certaines de mes patientes prennent parfois des médicaments, un verre de boisson alcoolisée ou un joint quand ça va pas. Est-ce que ça vous arrive ? </a:t>
            </a:r>
            <a:r>
              <a:rPr lang="fr-FR" sz="1700" dirty="0">
                <a:solidFill>
                  <a:schemeClr val="bg2">
                    <a:lumMod val="90000"/>
                    <a:lumOff val="10000"/>
                  </a:schemeClr>
                </a:solidFill>
              </a:rPr>
              <a:t>»</a:t>
            </a:r>
          </a:p>
        </p:txBody>
      </p:sp>
    </p:spTree>
    <p:extLst>
      <p:ext uri="{BB962C8B-B14F-4D97-AF65-F5344CB8AC3E}">
        <p14:creationId xmlns:p14="http://schemas.microsoft.com/office/powerpoint/2010/main" val="112973146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4"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5"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9"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0"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1"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3"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4"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5"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6"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7"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8"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0"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1"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2" name="Titre 1">
            <a:extLst>
              <a:ext uri="{FF2B5EF4-FFF2-40B4-BE49-F238E27FC236}">
                <a16:creationId xmlns:a16="http://schemas.microsoft.com/office/drawing/2014/main" id="{74D51B6F-53D7-B306-A12D-C4D239C3AB7E}"/>
              </a:ext>
            </a:extLst>
          </p:cNvPr>
          <p:cNvSpPr>
            <a:spLocks noGrp="1"/>
          </p:cNvSpPr>
          <p:nvPr>
            <p:ph type="title"/>
          </p:nvPr>
        </p:nvSpPr>
        <p:spPr>
          <a:xfrm>
            <a:off x="163490" y="4767661"/>
            <a:ext cx="3947420" cy="1777829"/>
          </a:xfrm>
        </p:spPr>
        <p:txBody>
          <a:bodyPr>
            <a:noAutofit/>
          </a:bodyPr>
          <a:lstStyle/>
          <a:p>
            <a:pPr algn="l"/>
            <a:r>
              <a:rPr lang="fr-FR" b="1" dirty="0"/>
              <a:t>Troubles du Comportement Alimentaire</a:t>
            </a:r>
          </a:p>
        </p:txBody>
      </p:sp>
      <p:sp>
        <p:nvSpPr>
          <p:cNvPr id="33" name="Freeform: Shape 32">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5" name="Image 4">
            <a:extLst>
              <a:ext uri="{FF2B5EF4-FFF2-40B4-BE49-F238E27FC236}">
                <a16:creationId xmlns:a16="http://schemas.microsoft.com/office/drawing/2014/main" id="{4A76928E-981A-1118-1E95-CBA3E50ED36E}"/>
              </a:ext>
            </a:extLst>
          </p:cNvPr>
          <p:cNvPicPr>
            <a:picLocks noChangeAspect="1"/>
          </p:cNvPicPr>
          <p:nvPr/>
        </p:nvPicPr>
        <p:blipFill>
          <a:blip r:embed="rId2"/>
          <a:stretch>
            <a:fillRect/>
          </a:stretch>
        </p:blipFill>
        <p:spPr>
          <a:xfrm>
            <a:off x="3420203" y="5169993"/>
            <a:ext cx="8771797" cy="1008758"/>
          </a:xfrm>
          <a:prstGeom prst="rect">
            <a:avLst/>
          </a:prstGeom>
        </p:spPr>
      </p:pic>
      <p:sp>
        <p:nvSpPr>
          <p:cNvPr id="3" name="Espace réservé du contenu 2">
            <a:extLst>
              <a:ext uri="{FF2B5EF4-FFF2-40B4-BE49-F238E27FC236}">
                <a16:creationId xmlns:a16="http://schemas.microsoft.com/office/drawing/2014/main" id="{14980679-11DC-CF5A-53F6-55B79184FB69}"/>
              </a:ext>
            </a:extLst>
          </p:cNvPr>
          <p:cNvSpPr>
            <a:spLocks noGrp="1"/>
          </p:cNvSpPr>
          <p:nvPr>
            <p:ph idx="1"/>
          </p:nvPr>
        </p:nvSpPr>
        <p:spPr>
          <a:xfrm>
            <a:off x="5823" y="0"/>
            <a:ext cx="12186177" cy="4646428"/>
          </a:xfrm>
        </p:spPr>
        <p:txBody>
          <a:bodyPr>
            <a:normAutofit/>
          </a:bodyPr>
          <a:lstStyle/>
          <a:p>
            <a:pPr>
              <a:lnSpc>
                <a:spcPct val="110000"/>
              </a:lnSpc>
            </a:pPr>
            <a:r>
              <a:rPr lang="fr-FR" sz="2400" dirty="0">
                <a:solidFill>
                  <a:schemeClr val="bg2">
                    <a:lumMod val="90000"/>
                    <a:lumOff val="10000"/>
                  </a:schemeClr>
                </a:solidFill>
              </a:rPr>
              <a:t>Si oui, pour pouvez dire : « </a:t>
            </a:r>
            <a:r>
              <a:rPr lang="fr-FR" sz="2400" i="1" dirty="0">
                <a:solidFill>
                  <a:schemeClr val="bg2">
                    <a:lumMod val="90000"/>
                    <a:lumOff val="10000"/>
                  </a:schemeClr>
                </a:solidFill>
              </a:rPr>
              <a:t>Certaines personnes qui ont eu des comportements alimentaires qui varient en fonction du stress peuvent avoir plus de difficultés pendant la grossesse et être préoccupée par les changements corporels ou autre </a:t>
            </a:r>
            <a:r>
              <a:rPr lang="fr-FR" sz="2400" dirty="0">
                <a:solidFill>
                  <a:schemeClr val="bg2">
                    <a:lumMod val="90000"/>
                    <a:lumOff val="10000"/>
                  </a:schemeClr>
                </a:solidFill>
              </a:rPr>
              <a:t>» « </a:t>
            </a:r>
            <a:r>
              <a:rPr lang="fr-FR" sz="2400" i="1" dirty="0">
                <a:solidFill>
                  <a:schemeClr val="bg2">
                    <a:lumMod val="90000"/>
                    <a:lumOff val="10000"/>
                  </a:schemeClr>
                </a:solidFill>
              </a:rPr>
              <a:t>Quelquefois la nourriture aide à gérer le stress…</a:t>
            </a:r>
            <a:r>
              <a:rPr lang="fr-FR" sz="2400" dirty="0">
                <a:solidFill>
                  <a:schemeClr val="bg2">
                    <a:lumMod val="90000"/>
                    <a:lumOff val="10000"/>
                  </a:schemeClr>
                </a:solidFill>
              </a:rPr>
              <a:t> » </a:t>
            </a:r>
          </a:p>
          <a:p>
            <a:pPr>
              <a:lnSpc>
                <a:spcPct val="110000"/>
              </a:lnSpc>
            </a:pPr>
            <a:r>
              <a:rPr lang="fr-FR" sz="2400" dirty="0">
                <a:solidFill>
                  <a:schemeClr val="bg2">
                    <a:lumMod val="90000"/>
                    <a:lumOff val="10000"/>
                  </a:schemeClr>
                </a:solidFill>
              </a:rPr>
              <a:t>Proposer un relai pour accompagner cela : sage-femme pour prépa à la naissance plutôt corporelle, kiné pour accompagnement corporel, psychomotricienne, psychologue, équipes d’addictologie/de psychiatrie ou spécialisées en TCA… en fonction du réseau local et de l’intensité des difficultés</a:t>
            </a:r>
          </a:p>
        </p:txBody>
      </p:sp>
    </p:spTree>
    <p:extLst>
      <p:ext uri="{BB962C8B-B14F-4D97-AF65-F5344CB8AC3E}">
        <p14:creationId xmlns:p14="http://schemas.microsoft.com/office/powerpoint/2010/main" val="27987970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4"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5"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9"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0"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1"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3"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4"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5"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6"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7"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8"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0"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1"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2" name="Titre 1">
            <a:extLst>
              <a:ext uri="{FF2B5EF4-FFF2-40B4-BE49-F238E27FC236}">
                <a16:creationId xmlns:a16="http://schemas.microsoft.com/office/drawing/2014/main" id="{DD9CA3DB-DCF0-9222-F1EC-13606B6F724F}"/>
              </a:ext>
            </a:extLst>
          </p:cNvPr>
          <p:cNvSpPr>
            <a:spLocks noGrp="1"/>
          </p:cNvSpPr>
          <p:nvPr>
            <p:ph type="title"/>
          </p:nvPr>
        </p:nvSpPr>
        <p:spPr>
          <a:xfrm>
            <a:off x="12537" y="4750362"/>
            <a:ext cx="3947420" cy="1777829"/>
          </a:xfrm>
        </p:spPr>
        <p:txBody>
          <a:bodyPr>
            <a:normAutofit/>
          </a:bodyPr>
          <a:lstStyle/>
          <a:p>
            <a:pPr algn="l"/>
            <a:r>
              <a:rPr lang="fr-FR"/>
              <a:t>Consommations d’alcool</a:t>
            </a:r>
            <a:endParaRPr lang="fr-FR" dirty="0"/>
          </a:p>
        </p:txBody>
      </p:sp>
      <p:sp>
        <p:nvSpPr>
          <p:cNvPr id="33" name="Freeform: Shape 32">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5" name="Image 4">
            <a:extLst>
              <a:ext uri="{FF2B5EF4-FFF2-40B4-BE49-F238E27FC236}">
                <a16:creationId xmlns:a16="http://schemas.microsoft.com/office/drawing/2014/main" id="{D713ECFB-BBFF-C360-388C-1EBAE68356B6}"/>
              </a:ext>
            </a:extLst>
          </p:cNvPr>
          <p:cNvPicPr>
            <a:picLocks noChangeAspect="1"/>
          </p:cNvPicPr>
          <p:nvPr/>
        </p:nvPicPr>
        <p:blipFill>
          <a:blip r:embed="rId2"/>
          <a:stretch>
            <a:fillRect/>
          </a:stretch>
        </p:blipFill>
        <p:spPr>
          <a:xfrm>
            <a:off x="3451308" y="5216159"/>
            <a:ext cx="8489341" cy="1188507"/>
          </a:xfrm>
          <a:prstGeom prst="rect">
            <a:avLst/>
          </a:prstGeom>
        </p:spPr>
      </p:pic>
      <p:sp>
        <p:nvSpPr>
          <p:cNvPr id="3" name="Espace réservé du contenu 2">
            <a:extLst>
              <a:ext uri="{FF2B5EF4-FFF2-40B4-BE49-F238E27FC236}">
                <a16:creationId xmlns:a16="http://schemas.microsoft.com/office/drawing/2014/main" id="{E5AFAF18-F13D-A6F8-F21F-0E77C599BE61}"/>
              </a:ext>
            </a:extLst>
          </p:cNvPr>
          <p:cNvSpPr>
            <a:spLocks noGrp="1"/>
          </p:cNvSpPr>
          <p:nvPr>
            <p:ph idx="1"/>
          </p:nvPr>
        </p:nvSpPr>
        <p:spPr>
          <a:xfrm>
            <a:off x="324" y="-6059"/>
            <a:ext cx="5967616" cy="4781615"/>
          </a:xfrm>
        </p:spPr>
        <p:txBody>
          <a:bodyPr anchor="t">
            <a:normAutofit/>
          </a:bodyPr>
          <a:lstStyle/>
          <a:p>
            <a:pPr>
              <a:lnSpc>
                <a:spcPct val="110000"/>
              </a:lnSpc>
            </a:pPr>
            <a:r>
              <a:rPr lang="fr-FR" sz="2000" b="1" dirty="0">
                <a:solidFill>
                  <a:schemeClr val="bg2">
                    <a:lumMod val="90000"/>
                    <a:lumOff val="10000"/>
                  </a:schemeClr>
                </a:solidFill>
              </a:rPr>
              <a:t>Demander des précisions sur les quantités à chaque conso, par jour, par semaine.</a:t>
            </a:r>
          </a:p>
          <a:p>
            <a:pPr>
              <a:lnSpc>
                <a:spcPct val="110000"/>
              </a:lnSpc>
            </a:pPr>
            <a:r>
              <a:rPr lang="fr-FR" sz="2000" dirty="0">
                <a:solidFill>
                  <a:schemeClr val="bg2">
                    <a:lumMod val="90000"/>
                    <a:lumOff val="10000"/>
                  </a:schemeClr>
                </a:solidFill>
              </a:rPr>
              <a:t> «  </a:t>
            </a:r>
            <a:r>
              <a:rPr lang="fr-FR" sz="2000" i="1" dirty="0">
                <a:solidFill>
                  <a:schemeClr val="bg2">
                    <a:lumMod val="90000"/>
                    <a:lumOff val="10000"/>
                  </a:schemeClr>
                </a:solidFill>
              </a:rPr>
              <a:t>Que connaissez-vous des recommandations concernant les consommations d’alcool ? </a:t>
            </a:r>
          </a:p>
          <a:p>
            <a:pPr>
              <a:lnSpc>
                <a:spcPct val="110000"/>
              </a:lnSpc>
            </a:pPr>
            <a:r>
              <a:rPr lang="fr-FR" sz="2000" i="1" dirty="0">
                <a:solidFill>
                  <a:schemeClr val="bg2">
                    <a:lumMod val="90000"/>
                    <a:lumOff val="10000"/>
                  </a:schemeClr>
                </a:solidFill>
              </a:rPr>
              <a:t> l’OMS et Santé Publique France recommandent, pour les hommes et les femmes, en dehors de la grossesse, pas plus de 2 verres par jour et pas tous les jours (au moins 2 jours d’abstinence), max 4 verres par occasion, max 10 verres par semaine. </a:t>
            </a:r>
            <a:r>
              <a:rPr lang="fr-FR" sz="2000" dirty="0">
                <a:solidFill>
                  <a:schemeClr val="bg2">
                    <a:lumMod val="90000"/>
                    <a:lumOff val="10000"/>
                  </a:schemeClr>
                </a:solidFill>
              </a:rPr>
              <a:t>»</a:t>
            </a:r>
          </a:p>
        </p:txBody>
      </p:sp>
      <p:pic>
        <p:nvPicPr>
          <p:cNvPr id="11" name="Image 10">
            <a:extLst>
              <a:ext uri="{FF2B5EF4-FFF2-40B4-BE49-F238E27FC236}">
                <a16:creationId xmlns:a16="http://schemas.microsoft.com/office/drawing/2014/main" id="{A051DB75-06DD-8137-FBAD-700439638851}"/>
              </a:ext>
            </a:extLst>
          </p:cNvPr>
          <p:cNvPicPr>
            <a:picLocks noChangeAspect="1"/>
          </p:cNvPicPr>
          <p:nvPr/>
        </p:nvPicPr>
        <p:blipFill>
          <a:blip r:embed="rId3"/>
          <a:stretch>
            <a:fillRect/>
          </a:stretch>
        </p:blipFill>
        <p:spPr>
          <a:xfrm>
            <a:off x="6626752" y="80756"/>
            <a:ext cx="5408085" cy="4113294"/>
          </a:xfrm>
          <a:prstGeom prst="rect">
            <a:avLst/>
          </a:prstGeom>
        </p:spPr>
      </p:pic>
    </p:spTree>
    <p:extLst>
      <p:ext uri="{BB962C8B-B14F-4D97-AF65-F5344CB8AC3E}">
        <p14:creationId xmlns:p14="http://schemas.microsoft.com/office/powerpoint/2010/main" val="3683654498"/>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101AAF-3237-25EC-9806-0D4B76D7291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4"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5"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9"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0"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1"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3"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4"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5"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6"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7"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8"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0"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1"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2" name="Titre 1">
            <a:extLst>
              <a:ext uri="{FF2B5EF4-FFF2-40B4-BE49-F238E27FC236}">
                <a16:creationId xmlns:a16="http://schemas.microsoft.com/office/drawing/2014/main" id="{E11BB65E-D0F9-1037-C091-F09AD4717F26}"/>
              </a:ext>
            </a:extLst>
          </p:cNvPr>
          <p:cNvSpPr>
            <a:spLocks noGrp="1"/>
          </p:cNvSpPr>
          <p:nvPr>
            <p:ph type="title"/>
          </p:nvPr>
        </p:nvSpPr>
        <p:spPr>
          <a:xfrm>
            <a:off x="65306" y="4750362"/>
            <a:ext cx="3947420" cy="1777829"/>
          </a:xfrm>
        </p:spPr>
        <p:txBody>
          <a:bodyPr>
            <a:normAutofit/>
          </a:bodyPr>
          <a:lstStyle/>
          <a:p>
            <a:pPr algn="l"/>
            <a:r>
              <a:rPr lang="fr-FR" dirty="0"/>
              <a:t>Consommations d’alcool</a:t>
            </a:r>
          </a:p>
        </p:txBody>
      </p:sp>
      <p:sp>
        <p:nvSpPr>
          <p:cNvPr id="33" name="Freeform: Shape 32">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5" name="Image 4" descr="Une image contenant texte, capture d’écran, Police, ligne&#10;&#10;Description générée automatiquement">
            <a:extLst>
              <a:ext uri="{FF2B5EF4-FFF2-40B4-BE49-F238E27FC236}">
                <a16:creationId xmlns:a16="http://schemas.microsoft.com/office/drawing/2014/main" id="{4BEB0AB3-75B0-9FF5-95EF-5D896EC6F69D}"/>
              </a:ext>
            </a:extLst>
          </p:cNvPr>
          <p:cNvPicPr>
            <a:picLocks noChangeAspect="1"/>
          </p:cNvPicPr>
          <p:nvPr/>
        </p:nvPicPr>
        <p:blipFill>
          <a:blip r:embed="rId2"/>
          <a:stretch>
            <a:fillRect/>
          </a:stretch>
        </p:blipFill>
        <p:spPr>
          <a:xfrm>
            <a:off x="3466214" y="5112571"/>
            <a:ext cx="8563593" cy="1198903"/>
          </a:xfrm>
          <a:prstGeom prst="rect">
            <a:avLst/>
          </a:prstGeom>
        </p:spPr>
      </p:pic>
      <p:sp>
        <p:nvSpPr>
          <p:cNvPr id="3" name="Espace réservé du contenu 2">
            <a:extLst>
              <a:ext uri="{FF2B5EF4-FFF2-40B4-BE49-F238E27FC236}">
                <a16:creationId xmlns:a16="http://schemas.microsoft.com/office/drawing/2014/main" id="{F899F5DF-3091-2DCC-7CEA-A7E26465E812}"/>
              </a:ext>
            </a:extLst>
          </p:cNvPr>
          <p:cNvSpPr>
            <a:spLocks noGrp="1"/>
          </p:cNvSpPr>
          <p:nvPr>
            <p:ph idx="1"/>
          </p:nvPr>
        </p:nvSpPr>
        <p:spPr>
          <a:xfrm>
            <a:off x="5822" y="-12733"/>
            <a:ext cx="12180353" cy="4216569"/>
          </a:xfrm>
        </p:spPr>
        <p:txBody>
          <a:bodyPr>
            <a:normAutofit fontScale="85000" lnSpcReduction="10000"/>
          </a:bodyPr>
          <a:lstStyle/>
          <a:p>
            <a:pPr>
              <a:lnSpc>
                <a:spcPct val="110000"/>
              </a:lnSpc>
            </a:pPr>
            <a:r>
              <a:rPr lang="fr-FR" sz="2400" dirty="0">
                <a:solidFill>
                  <a:schemeClr val="bg2">
                    <a:lumMod val="90000"/>
                    <a:lumOff val="10000"/>
                  </a:schemeClr>
                </a:solidFill>
              </a:rPr>
              <a:t>Est-il difficile de passer une soirée avec des amis sans boire de l’alcool ? Et depuis que vous êtes enceinte ? Vous arrive-t-il d'éviter de sortir pour ne pas boire d’alcool ?  </a:t>
            </a:r>
          </a:p>
          <a:p>
            <a:pPr>
              <a:lnSpc>
                <a:spcPct val="110000"/>
              </a:lnSpc>
            </a:pPr>
            <a:r>
              <a:rPr lang="fr-FR" sz="2400" dirty="0">
                <a:solidFill>
                  <a:schemeClr val="bg2">
                    <a:lumMod val="90000"/>
                    <a:lumOff val="10000"/>
                  </a:schemeClr>
                </a:solidFill>
              </a:rPr>
              <a:t>Votre entourage a-t-il déjà été inquiet de votre consommation d’alcool ? Dans quelles circonstances ? </a:t>
            </a:r>
          </a:p>
          <a:p>
            <a:pPr>
              <a:lnSpc>
                <a:spcPct val="110000"/>
              </a:lnSpc>
            </a:pPr>
            <a:r>
              <a:rPr lang="fr-FR" sz="2400" dirty="0">
                <a:solidFill>
                  <a:schemeClr val="bg2">
                    <a:lumMod val="90000"/>
                    <a:lumOff val="10000"/>
                  </a:schemeClr>
                </a:solidFill>
              </a:rPr>
              <a:t>Comment a évolué votre consommation d'alcool ? (bière, cidre, vin, alcool fort…) depuis que vous savez que vous êtes enceinte? </a:t>
            </a:r>
          </a:p>
          <a:p>
            <a:pPr>
              <a:lnSpc>
                <a:spcPct val="110000"/>
              </a:lnSpc>
            </a:pPr>
            <a:r>
              <a:rPr lang="fr-FR" sz="2400" dirty="0">
                <a:solidFill>
                  <a:schemeClr val="bg2">
                    <a:lumMod val="90000"/>
                    <a:lumOff val="10000"/>
                  </a:schemeClr>
                </a:solidFill>
              </a:rPr>
              <a:t>0 alcool pendant la grossesse ; est-ce que c’est compliqué pour vous ? Est-ce que vous en avez déjà parlé a quelqu’un ? Si oui, que vous a-t-il proposé ? </a:t>
            </a:r>
          </a:p>
          <a:p>
            <a:pPr>
              <a:lnSpc>
                <a:spcPct val="110000"/>
              </a:lnSpc>
            </a:pPr>
            <a:r>
              <a:rPr lang="fr-FR" sz="2400" dirty="0">
                <a:solidFill>
                  <a:schemeClr val="bg2">
                    <a:lumMod val="90000"/>
                    <a:lumOff val="10000"/>
                  </a:schemeClr>
                </a:solidFill>
              </a:rPr>
              <a:t>Dans le cadre de votre suivi de grossesse, je vous adresse à un spécialiste pour faire le point. </a:t>
            </a:r>
          </a:p>
          <a:p>
            <a:pPr>
              <a:lnSpc>
                <a:spcPct val="110000"/>
              </a:lnSpc>
            </a:pPr>
            <a:r>
              <a:rPr lang="fr-FR" sz="2400" b="1" u="sng" dirty="0">
                <a:solidFill>
                  <a:schemeClr val="bg2">
                    <a:lumMod val="90000"/>
                    <a:lumOff val="10000"/>
                  </a:schemeClr>
                </a:solidFill>
              </a:rPr>
              <a:t>À tout moment de la grossesse ou du post partum, valoriser les efforts et la diminution avant de proposer une aide.</a:t>
            </a:r>
          </a:p>
        </p:txBody>
      </p:sp>
    </p:spTree>
    <p:extLst>
      <p:ext uri="{BB962C8B-B14F-4D97-AF65-F5344CB8AC3E}">
        <p14:creationId xmlns:p14="http://schemas.microsoft.com/office/powerpoint/2010/main" val="284634804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4"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5"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9"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0"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1"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3"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4"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5"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6"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7"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8"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0"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1"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2" name="Titre 1">
            <a:extLst>
              <a:ext uri="{FF2B5EF4-FFF2-40B4-BE49-F238E27FC236}">
                <a16:creationId xmlns:a16="http://schemas.microsoft.com/office/drawing/2014/main" id="{4F132575-2CEB-D66D-2241-8B85F74E98B2}"/>
              </a:ext>
            </a:extLst>
          </p:cNvPr>
          <p:cNvSpPr>
            <a:spLocks noGrp="1"/>
          </p:cNvSpPr>
          <p:nvPr>
            <p:ph type="title"/>
          </p:nvPr>
        </p:nvSpPr>
        <p:spPr>
          <a:xfrm>
            <a:off x="888631" y="4760132"/>
            <a:ext cx="3947420" cy="1777829"/>
          </a:xfrm>
        </p:spPr>
        <p:txBody>
          <a:bodyPr>
            <a:normAutofit/>
          </a:bodyPr>
          <a:lstStyle/>
          <a:p>
            <a:pPr algn="l"/>
            <a:r>
              <a:rPr lang="fr-FR" dirty="0"/>
              <a:t>Consommations d’alcool</a:t>
            </a:r>
          </a:p>
        </p:txBody>
      </p:sp>
      <p:sp>
        <p:nvSpPr>
          <p:cNvPr id="33" name="Freeform: Shape 32">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5" name="Image 4" descr="Une image contenant texte, capture d’écran, Police, ligne&#10;&#10;Description générée automatiquement">
            <a:extLst>
              <a:ext uri="{FF2B5EF4-FFF2-40B4-BE49-F238E27FC236}">
                <a16:creationId xmlns:a16="http://schemas.microsoft.com/office/drawing/2014/main" id="{6A1F865C-A24C-CC0E-DA7F-0873424640A0}"/>
              </a:ext>
            </a:extLst>
          </p:cNvPr>
          <p:cNvPicPr>
            <a:picLocks noChangeAspect="1"/>
          </p:cNvPicPr>
          <p:nvPr/>
        </p:nvPicPr>
        <p:blipFill>
          <a:blip r:embed="rId2"/>
          <a:stretch>
            <a:fillRect/>
          </a:stretch>
        </p:blipFill>
        <p:spPr>
          <a:xfrm>
            <a:off x="772847" y="1539553"/>
            <a:ext cx="10914060" cy="2264665"/>
          </a:xfrm>
          <a:prstGeom prst="rect">
            <a:avLst/>
          </a:prstGeom>
        </p:spPr>
      </p:pic>
      <p:sp>
        <p:nvSpPr>
          <p:cNvPr id="3" name="Espace réservé du contenu 2">
            <a:extLst>
              <a:ext uri="{FF2B5EF4-FFF2-40B4-BE49-F238E27FC236}">
                <a16:creationId xmlns:a16="http://schemas.microsoft.com/office/drawing/2014/main" id="{9D49D915-8FC3-9EB8-FB2E-45235F8EE76D}"/>
              </a:ext>
            </a:extLst>
          </p:cNvPr>
          <p:cNvSpPr>
            <a:spLocks noGrp="1"/>
          </p:cNvSpPr>
          <p:nvPr>
            <p:ph idx="1"/>
          </p:nvPr>
        </p:nvSpPr>
        <p:spPr>
          <a:xfrm>
            <a:off x="745064" y="111715"/>
            <a:ext cx="10734675" cy="1770300"/>
          </a:xfrm>
        </p:spPr>
        <p:txBody>
          <a:bodyPr>
            <a:normAutofit/>
          </a:bodyPr>
          <a:lstStyle/>
          <a:p>
            <a:r>
              <a:rPr lang="fr-FR" dirty="0">
                <a:solidFill>
                  <a:schemeClr val="bg2">
                    <a:lumMod val="90000"/>
                    <a:lumOff val="10000"/>
                  </a:schemeClr>
                </a:solidFill>
              </a:rPr>
              <a:t>Pour repérer un usage à risque de l’alcool, vous pouvez utiliser le T-ACE, </a:t>
            </a:r>
            <a:r>
              <a:rPr lang="fr-FR" b="1" dirty="0">
                <a:solidFill>
                  <a:schemeClr val="bg2">
                    <a:lumMod val="90000"/>
                    <a:lumOff val="10000"/>
                  </a:schemeClr>
                </a:solidFill>
              </a:rPr>
              <a:t>questionnaire validé chez les femmes enceintes :</a:t>
            </a:r>
          </a:p>
          <a:p>
            <a:r>
              <a:rPr lang="fr-FR" dirty="0">
                <a:solidFill>
                  <a:schemeClr val="bg2">
                    <a:lumMod val="90000"/>
                    <a:lumOff val="10000"/>
                  </a:schemeClr>
                </a:solidFill>
              </a:rPr>
              <a:t>Usage à risque si 1 réponse positive à une de ces questions:</a:t>
            </a:r>
            <a:endParaRPr lang="fr-FR" b="1" dirty="0">
              <a:solidFill>
                <a:schemeClr val="bg2">
                  <a:lumMod val="90000"/>
                  <a:lumOff val="10000"/>
                </a:schemeClr>
              </a:solidFill>
            </a:endParaRPr>
          </a:p>
          <a:p>
            <a:endParaRPr lang="fr-FR" dirty="0">
              <a:solidFill>
                <a:schemeClr val="bg2">
                  <a:lumMod val="90000"/>
                  <a:lumOff val="10000"/>
                </a:schemeClr>
              </a:solidFill>
            </a:endParaRPr>
          </a:p>
        </p:txBody>
      </p:sp>
    </p:spTree>
    <p:extLst>
      <p:ext uri="{BB962C8B-B14F-4D97-AF65-F5344CB8AC3E}">
        <p14:creationId xmlns:p14="http://schemas.microsoft.com/office/powerpoint/2010/main" val="305772131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4"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5"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9"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0"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1"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3"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4"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5"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6"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7"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8"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0"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1"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2" name="Titre 1">
            <a:extLst>
              <a:ext uri="{FF2B5EF4-FFF2-40B4-BE49-F238E27FC236}">
                <a16:creationId xmlns:a16="http://schemas.microsoft.com/office/drawing/2014/main" id="{EA83918E-EE98-6003-052E-72BFE24BDCBF}"/>
              </a:ext>
            </a:extLst>
          </p:cNvPr>
          <p:cNvSpPr>
            <a:spLocks noGrp="1"/>
          </p:cNvSpPr>
          <p:nvPr>
            <p:ph type="title"/>
          </p:nvPr>
        </p:nvSpPr>
        <p:spPr>
          <a:xfrm>
            <a:off x="888631" y="4760132"/>
            <a:ext cx="3947420" cy="1777829"/>
          </a:xfrm>
        </p:spPr>
        <p:txBody>
          <a:bodyPr>
            <a:normAutofit/>
          </a:bodyPr>
          <a:lstStyle/>
          <a:p>
            <a:pPr algn="l"/>
            <a:r>
              <a:rPr lang="fr-FR" dirty="0"/>
              <a:t>Tabac</a:t>
            </a:r>
            <a:endParaRPr lang="fr-FR"/>
          </a:p>
        </p:txBody>
      </p:sp>
      <p:sp>
        <p:nvSpPr>
          <p:cNvPr id="33" name="Freeform: Shape 32">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5" name="Image 4" descr="Une image contenant texte, capture d’écran, Police, ligne&#10;&#10;Description générée automatiquement">
            <a:extLst>
              <a:ext uri="{FF2B5EF4-FFF2-40B4-BE49-F238E27FC236}">
                <a16:creationId xmlns:a16="http://schemas.microsoft.com/office/drawing/2014/main" id="{68C2FF89-A98F-FDED-650D-63F89E6AC431}"/>
              </a:ext>
            </a:extLst>
          </p:cNvPr>
          <p:cNvPicPr>
            <a:picLocks noChangeAspect="1"/>
          </p:cNvPicPr>
          <p:nvPr/>
        </p:nvPicPr>
        <p:blipFill>
          <a:blip r:embed="rId2"/>
          <a:stretch>
            <a:fillRect/>
          </a:stretch>
        </p:blipFill>
        <p:spPr>
          <a:xfrm>
            <a:off x="2339162" y="4979471"/>
            <a:ext cx="9765941" cy="1367231"/>
          </a:xfrm>
          <a:prstGeom prst="rect">
            <a:avLst/>
          </a:prstGeom>
        </p:spPr>
      </p:pic>
      <p:sp>
        <p:nvSpPr>
          <p:cNvPr id="3" name="Espace réservé du contenu 2">
            <a:extLst>
              <a:ext uri="{FF2B5EF4-FFF2-40B4-BE49-F238E27FC236}">
                <a16:creationId xmlns:a16="http://schemas.microsoft.com/office/drawing/2014/main" id="{BCE9E301-DB88-B355-B548-4AC711927132}"/>
              </a:ext>
            </a:extLst>
          </p:cNvPr>
          <p:cNvSpPr>
            <a:spLocks noGrp="1"/>
          </p:cNvSpPr>
          <p:nvPr>
            <p:ph idx="1"/>
          </p:nvPr>
        </p:nvSpPr>
        <p:spPr>
          <a:xfrm>
            <a:off x="5822" y="1"/>
            <a:ext cx="12180353" cy="4440092"/>
          </a:xfrm>
        </p:spPr>
        <p:txBody>
          <a:bodyPr anchor="t">
            <a:normAutofit fontScale="25000" lnSpcReduction="20000"/>
          </a:bodyPr>
          <a:lstStyle/>
          <a:p>
            <a:pPr>
              <a:lnSpc>
                <a:spcPct val="110000"/>
              </a:lnSpc>
            </a:pPr>
            <a:r>
              <a:rPr lang="fr-FR" sz="6000" dirty="0">
                <a:solidFill>
                  <a:schemeClr val="accent1"/>
                </a:solidFill>
              </a:rPr>
              <a:t>Vous pouvez demander : </a:t>
            </a:r>
          </a:p>
          <a:p>
            <a:pPr marL="0" indent="0">
              <a:lnSpc>
                <a:spcPct val="110000"/>
              </a:lnSpc>
              <a:buNone/>
            </a:pPr>
            <a:r>
              <a:rPr lang="fr-FR" sz="6000" dirty="0">
                <a:solidFill>
                  <a:schemeClr val="accent1"/>
                </a:solidFill>
              </a:rPr>
              <a:t>-Que fumez-vous ? tabac à rouler, chicha, joints, bang, autres… </a:t>
            </a:r>
          </a:p>
          <a:p>
            <a:pPr marL="0" indent="0">
              <a:lnSpc>
                <a:spcPct val="110000"/>
              </a:lnSpc>
              <a:buNone/>
            </a:pPr>
            <a:r>
              <a:rPr lang="fr-FR" sz="6000" dirty="0">
                <a:solidFill>
                  <a:schemeClr val="accent1"/>
                </a:solidFill>
              </a:rPr>
              <a:t>-Avez-vous modifié votre consommation depuis l’annonce de votre grossesse ? </a:t>
            </a:r>
          </a:p>
          <a:p>
            <a:pPr>
              <a:lnSpc>
                <a:spcPct val="110000"/>
              </a:lnSpc>
            </a:pPr>
            <a:endParaRPr lang="fr-FR" sz="6000" dirty="0">
              <a:solidFill>
                <a:schemeClr val="accent1"/>
              </a:solidFill>
            </a:endParaRPr>
          </a:p>
          <a:p>
            <a:pPr>
              <a:lnSpc>
                <a:spcPct val="110000"/>
              </a:lnSpc>
            </a:pPr>
            <a:r>
              <a:rPr lang="fr-FR" sz="6000" dirty="0">
                <a:solidFill>
                  <a:schemeClr val="accent1"/>
                </a:solidFill>
              </a:rPr>
              <a:t>Pour évaluer la dépendance à</a:t>
            </a:r>
          </a:p>
          <a:p>
            <a:pPr marL="0" indent="0">
              <a:lnSpc>
                <a:spcPct val="110000"/>
              </a:lnSpc>
              <a:buNone/>
            </a:pPr>
            <a:r>
              <a:rPr lang="fr-FR" sz="6000" dirty="0">
                <a:solidFill>
                  <a:schemeClr val="accent1"/>
                </a:solidFill>
              </a:rPr>
              <a:t> la nicotine vous pouvez poser </a:t>
            </a:r>
          </a:p>
          <a:p>
            <a:pPr marL="0" indent="0">
              <a:lnSpc>
                <a:spcPct val="110000"/>
              </a:lnSpc>
              <a:buNone/>
            </a:pPr>
            <a:r>
              <a:rPr lang="fr-FR" sz="6000" dirty="0">
                <a:solidFill>
                  <a:schemeClr val="accent1"/>
                </a:solidFill>
              </a:rPr>
              <a:t>ces 2 questions du </a:t>
            </a:r>
            <a:r>
              <a:rPr lang="fr-FR" sz="6000" dirty="0" err="1">
                <a:solidFill>
                  <a:schemeClr val="accent1"/>
                </a:solidFill>
              </a:rPr>
              <a:t>Fageström</a:t>
            </a:r>
            <a:r>
              <a:rPr lang="fr-FR" sz="6000" dirty="0">
                <a:solidFill>
                  <a:schemeClr val="accent1"/>
                </a:solidFill>
              </a:rPr>
              <a:t> </a:t>
            </a:r>
          </a:p>
          <a:p>
            <a:pPr marL="0" indent="0">
              <a:lnSpc>
                <a:spcPct val="110000"/>
              </a:lnSpc>
              <a:buNone/>
            </a:pPr>
            <a:r>
              <a:rPr lang="fr-FR" sz="6000" dirty="0">
                <a:solidFill>
                  <a:schemeClr val="accent1"/>
                </a:solidFill>
              </a:rPr>
              <a:t>simplifié </a:t>
            </a:r>
            <a:endParaRPr lang="fr-FR" sz="6000" b="1" dirty="0">
              <a:solidFill>
                <a:schemeClr val="accent1"/>
              </a:solidFill>
            </a:endParaRPr>
          </a:p>
          <a:p>
            <a:pPr>
              <a:lnSpc>
                <a:spcPct val="110000"/>
              </a:lnSpc>
            </a:pPr>
            <a:r>
              <a:rPr lang="fr-FR" sz="6000" b="1" dirty="0">
                <a:solidFill>
                  <a:schemeClr val="accent1"/>
                </a:solidFill>
              </a:rPr>
              <a:t>Propositions possibles : </a:t>
            </a:r>
          </a:p>
          <a:p>
            <a:pPr marL="0" indent="0">
              <a:lnSpc>
                <a:spcPct val="110000"/>
              </a:lnSpc>
              <a:buNone/>
            </a:pPr>
            <a:r>
              <a:rPr lang="fr-FR" sz="6000" dirty="0">
                <a:solidFill>
                  <a:schemeClr val="accent1"/>
                </a:solidFill>
              </a:rPr>
              <a:t>« </a:t>
            </a:r>
            <a:r>
              <a:rPr lang="fr-FR" sz="6000" i="1" dirty="0">
                <a:solidFill>
                  <a:schemeClr val="accent1"/>
                </a:solidFill>
              </a:rPr>
              <a:t>Il existe des aides possibles </a:t>
            </a:r>
            <a:r>
              <a:rPr lang="fr-FR" sz="6000" dirty="0">
                <a:solidFill>
                  <a:schemeClr val="accent1"/>
                </a:solidFill>
              </a:rPr>
              <a:t>» « </a:t>
            </a:r>
            <a:r>
              <a:rPr lang="fr-FR" sz="6000" i="1" dirty="0">
                <a:solidFill>
                  <a:schemeClr val="accent1"/>
                </a:solidFill>
              </a:rPr>
              <a:t>Les patchs peuvent être utilisés pendant la grossesse (https://www.lecrat.fr/3169/), y compris si vous continuez à fumer quelque temps. » « Pour toutes les patientes enceintes qui fument, il est recommandé de se faire aider, voire de rencontrer un tabacologue pour un arrêt ou une diminution plus confortable. » « Voici les coordonnées d’une personne qui peut vous aider. » </a:t>
            </a:r>
          </a:p>
          <a:p>
            <a:pPr>
              <a:lnSpc>
                <a:spcPct val="110000"/>
              </a:lnSpc>
            </a:pPr>
            <a:r>
              <a:rPr lang="fr-FR" sz="6000" dirty="0">
                <a:solidFill>
                  <a:schemeClr val="accent1"/>
                </a:solidFill>
              </a:rPr>
              <a:t>Actuellement il n’y a pas de véritable consensus concernant l’utilisation de la vapoteuse pendant la grossesse.</a:t>
            </a:r>
            <a:endParaRPr lang="fr-FR" sz="6000" b="1" dirty="0">
              <a:solidFill>
                <a:schemeClr val="accent1"/>
              </a:solidFill>
            </a:endParaRPr>
          </a:p>
          <a:p>
            <a:pPr>
              <a:lnSpc>
                <a:spcPct val="110000"/>
              </a:lnSpc>
            </a:pPr>
            <a:r>
              <a:rPr lang="fr-FR" sz="6000" b="1" dirty="0">
                <a:solidFill>
                  <a:schemeClr val="accent1"/>
                </a:solidFill>
              </a:rPr>
              <a:t>À tout moment de la grossesse ou du post partum, valoriser les efforts et la diminution avant de proposer une aide.</a:t>
            </a:r>
          </a:p>
          <a:p>
            <a:pPr>
              <a:lnSpc>
                <a:spcPct val="110000"/>
              </a:lnSpc>
            </a:pPr>
            <a:endParaRPr lang="fr-FR" sz="1300" b="1" dirty="0">
              <a:solidFill>
                <a:schemeClr val="accent1"/>
              </a:solidFill>
            </a:endParaRPr>
          </a:p>
        </p:txBody>
      </p:sp>
      <p:sp>
        <p:nvSpPr>
          <p:cNvPr id="9" name="Rectangle 8">
            <a:extLst>
              <a:ext uri="{FF2B5EF4-FFF2-40B4-BE49-F238E27FC236}">
                <a16:creationId xmlns:a16="http://schemas.microsoft.com/office/drawing/2014/main" id="{2CC29069-B64F-7212-F198-5629D745839B}"/>
              </a:ext>
            </a:extLst>
          </p:cNvPr>
          <p:cNvSpPr/>
          <p:nvPr/>
        </p:nvSpPr>
        <p:spPr>
          <a:xfrm>
            <a:off x="3033979" y="1294898"/>
            <a:ext cx="9071124" cy="1315969"/>
          </a:xfrm>
          <a:prstGeom prst="rect">
            <a:avLst/>
          </a:prstGeom>
          <a:solidFill>
            <a:schemeClr val="bg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969AFC29-F391-5219-4D43-E1BF70451017}"/>
              </a:ext>
            </a:extLst>
          </p:cNvPr>
          <p:cNvPicPr>
            <a:picLocks noChangeAspect="1"/>
          </p:cNvPicPr>
          <p:nvPr/>
        </p:nvPicPr>
        <p:blipFill>
          <a:blip r:embed="rId3"/>
          <a:stretch>
            <a:fillRect/>
          </a:stretch>
        </p:blipFill>
        <p:spPr>
          <a:xfrm>
            <a:off x="3110417" y="1369117"/>
            <a:ext cx="5915068" cy="1133483"/>
          </a:xfrm>
          <a:prstGeom prst="rect">
            <a:avLst/>
          </a:prstGeom>
        </p:spPr>
      </p:pic>
      <p:sp>
        <p:nvSpPr>
          <p:cNvPr id="11" name="Rectangle 10">
            <a:extLst>
              <a:ext uri="{FF2B5EF4-FFF2-40B4-BE49-F238E27FC236}">
                <a16:creationId xmlns:a16="http://schemas.microsoft.com/office/drawing/2014/main" id="{0CC252A8-8DB5-F70D-5B55-DAEB094166FC}"/>
              </a:ext>
            </a:extLst>
          </p:cNvPr>
          <p:cNvSpPr/>
          <p:nvPr/>
        </p:nvSpPr>
        <p:spPr>
          <a:xfrm>
            <a:off x="9025485" y="352735"/>
            <a:ext cx="3079618" cy="2149865"/>
          </a:xfrm>
          <a:prstGeom prst="rect">
            <a:avLst/>
          </a:prstGeom>
          <a:solidFill>
            <a:schemeClr val="bg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contenu 2">
            <a:extLst>
              <a:ext uri="{FF2B5EF4-FFF2-40B4-BE49-F238E27FC236}">
                <a16:creationId xmlns:a16="http://schemas.microsoft.com/office/drawing/2014/main" id="{24EF4662-3783-69D6-1E93-0FD806BCCB39}"/>
              </a:ext>
            </a:extLst>
          </p:cNvPr>
          <p:cNvSpPr txBox="1">
            <a:spLocks/>
          </p:cNvSpPr>
          <p:nvPr/>
        </p:nvSpPr>
        <p:spPr>
          <a:xfrm>
            <a:off x="9025485" y="542347"/>
            <a:ext cx="3205674" cy="2164288"/>
          </a:xfrm>
          <a:prstGeom prst="rect">
            <a:avLst/>
          </a:prstGeom>
        </p:spPr>
        <p:txBody>
          <a:bodyPr vert="horz" lIns="91440" tIns="45720" rIns="91440" bIns="45720" rtlCol="0" anchor="ctr">
            <a:normAutofit fontScale="775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a:lnSpc>
                <a:spcPct val="110000"/>
              </a:lnSpc>
            </a:pPr>
            <a:r>
              <a:rPr lang="fr-FR" dirty="0">
                <a:solidFill>
                  <a:schemeClr val="accent1"/>
                </a:solidFill>
              </a:rPr>
              <a:t>Plus le délai est court entre le lever et la 1ere cigarette, et plus le nombre de cigarettes est élevé, plus la dépendance est forte et plus la patiente aura besoin d’aide pour diminuer ou arrêter de fumer. </a:t>
            </a:r>
          </a:p>
          <a:p>
            <a:pPr marL="0" indent="0">
              <a:lnSpc>
                <a:spcPct val="110000"/>
              </a:lnSpc>
              <a:buNone/>
            </a:pPr>
            <a:r>
              <a:rPr lang="fr-FR" dirty="0">
                <a:solidFill>
                  <a:schemeClr val="accent1"/>
                </a:solidFill>
              </a:rPr>
              <a:t>      Si le score ≥ 2 : Dépendance physique (indication possible de substitution nicotinique) </a:t>
            </a:r>
          </a:p>
          <a:p>
            <a:endParaRPr lang="fr-FR" dirty="0"/>
          </a:p>
        </p:txBody>
      </p:sp>
    </p:spTree>
    <p:extLst>
      <p:ext uri="{BB962C8B-B14F-4D97-AF65-F5344CB8AC3E}">
        <p14:creationId xmlns:p14="http://schemas.microsoft.com/office/powerpoint/2010/main" val="238454976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3A1C54-90AA-A05B-82D6-34D1C7BA2EC0}"/>
              </a:ext>
            </a:extLst>
          </p:cNvPr>
          <p:cNvSpPr>
            <a:spLocks noGrp="1"/>
          </p:cNvSpPr>
          <p:nvPr>
            <p:ph type="title"/>
          </p:nvPr>
        </p:nvSpPr>
        <p:spPr/>
        <p:txBody>
          <a:bodyPr/>
          <a:lstStyle/>
          <a:p>
            <a:r>
              <a:rPr lang="fr-FR" dirty="0"/>
              <a:t>La démarche</a:t>
            </a:r>
          </a:p>
        </p:txBody>
      </p:sp>
      <p:sp>
        <p:nvSpPr>
          <p:cNvPr id="3" name="Espace réservé du contenu 2">
            <a:extLst>
              <a:ext uri="{FF2B5EF4-FFF2-40B4-BE49-F238E27FC236}">
                <a16:creationId xmlns:a16="http://schemas.microsoft.com/office/drawing/2014/main" id="{D25154AD-0AB4-2604-64BB-37B03603568B}"/>
              </a:ext>
            </a:extLst>
          </p:cNvPr>
          <p:cNvSpPr>
            <a:spLocks noGrp="1"/>
          </p:cNvSpPr>
          <p:nvPr>
            <p:ph idx="1"/>
          </p:nvPr>
        </p:nvSpPr>
        <p:spPr/>
        <p:txBody>
          <a:bodyPr>
            <a:noAutofit/>
          </a:bodyPr>
          <a:lstStyle/>
          <a:p>
            <a:pPr>
              <a:buFont typeface="Wingdings" panose="05000000000000000000" pitchFamily="2" charset="2"/>
              <a:buChar char="Ø"/>
            </a:pPr>
            <a:r>
              <a:rPr lang="fr-FR" sz="1800" dirty="0"/>
              <a:t>Un groupe de travail</a:t>
            </a:r>
          </a:p>
          <a:p>
            <a:pPr marL="560070" lvl="1" indent="-285750">
              <a:buFont typeface="Wingdings" panose="05000000000000000000" pitchFamily="2" charset="2"/>
              <a:buChar char="ü"/>
            </a:pPr>
            <a:r>
              <a:rPr lang="fr-FR" dirty="0"/>
              <a:t>Pluridisciplinaire</a:t>
            </a:r>
          </a:p>
          <a:p>
            <a:pPr marL="560070" lvl="1" indent="-285750">
              <a:buFont typeface="Wingdings" panose="05000000000000000000" pitchFamily="2" charset="2"/>
              <a:buChar char="ü"/>
            </a:pPr>
            <a:r>
              <a:rPr lang="fr-FR" dirty="0"/>
              <a:t>pluriprofessionnel</a:t>
            </a:r>
          </a:p>
          <a:p>
            <a:pPr marL="560070" lvl="1" indent="-285750">
              <a:buFont typeface="Wingdings" panose="05000000000000000000" pitchFamily="2" charset="2"/>
              <a:buChar char="ü"/>
            </a:pPr>
            <a:r>
              <a:rPr lang="fr-FR" dirty="0"/>
              <a:t>plurirégional</a:t>
            </a:r>
          </a:p>
          <a:p>
            <a:endParaRPr lang="fr-FR" sz="1800" dirty="0"/>
          </a:p>
          <a:p>
            <a:pPr>
              <a:buFont typeface="Wingdings" panose="05000000000000000000" pitchFamily="2" charset="2"/>
              <a:buChar char="Ø"/>
            </a:pPr>
            <a:r>
              <a:rPr lang="fr-FR" sz="1800" dirty="0"/>
              <a:t>Réactualiser l’auto-questionnaire au vu </a:t>
            </a:r>
          </a:p>
          <a:p>
            <a:pPr lvl="2">
              <a:buFont typeface="Wingdings" panose="05000000000000000000" pitchFamily="2" charset="2"/>
              <a:buChar char="ü"/>
            </a:pPr>
            <a:r>
              <a:rPr lang="fr-FR" sz="1800" dirty="0"/>
              <a:t>Des nouveaux produits</a:t>
            </a:r>
          </a:p>
          <a:p>
            <a:pPr lvl="2">
              <a:buFont typeface="Wingdings" panose="05000000000000000000" pitchFamily="2" charset="2"/>
              <a:buChar char="ü"/>
            </a:pPr>
            <a:r>
              <a:rPr lang="fr-FR" sz="1800" dirty="0"/>
              <a:t>Des nouvelles thématiques</a:t>
            </a:r>
          </a:p>
          <a:p>
            <a:pPr lvl="2">
              <a:buFont typeface="Wingdings" panose="05000000000000000000" pitchFamily="2" charset="2"/>
              <a:buChar char="ü"/>
            </a:pPr>
            <a:r>
              <a:rPr lang="fr-FR" sz="1800" dirty="0"/>
              <a:t>De nouvelles pratiques</a:t>
            </a:r>
          </a:p>
          <a:p>
            <a:pPr marL="320040" lvl="2" indent="0">
              <a:buNone/>
            </a:pPr>
            <a:endParaRPr lang="fr-FR" sz="1800" dirty="0"/>
          </a:p>
          <a:p>
            <a:pPr>
              <a:buFont typeface="Wingdings" panose="05000000000000000000" pitchFamily="2" charset="2"/>
              <a:buChar char="Ø"/>
            </a:pPr>
            <a:r>
              <a:rPr lang="fr-FR" sz="1800" dirty="0"/>
              <a:t>Un questionnaire mis en ligne à adapter aux différentes pratiques</a:t>
            </a:r>
          </a:p>
        </p:txBody>
      </p:sp>
    </p:spTree>
    <p:extLst>
      <p:ext uri="{BB962C8B-B14F-4D97-AF65-F5344CB8AC3E}">
        <p14:creationId xmlns:p14="http://schemas.microsoft.com/office/powerpoint/2010/main" val="3970437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4"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5"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9"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0"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1"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3"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4"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5"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6"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7"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8"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0"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1"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2" name="Titre 1">
            <a:extLst>
              <a:ext uri="{FF2B5EF4-FFF2-40B4-BE49-F238E27FC236}">
                <a16:creationId xmlns:a16="http://schemas.microsoft.com/office/drawing/2014/main" id="{E765F2C6-D0CF-1221-F4F8-970FFC16E5D2}"/>
              </a:ext>
            </a:extLst>
          </p:cNvPr>
          <p:cNvSpPr>
            <a:spLocks noGrp="1"/>
          </p:cNvSpPr>
          <p:nvPr>
            <p:ph type="title"/>
          </p:nvPr>
        </p:nvSpPr>
        <p:spPr>
          <a:xfrm>
            <a:off x="22751" y="4760132"/>
            <a:ext cx="3632695" cy="1777829"/>
          </a:xfrm>
        </p:spPr>
        <p:txBody>
          <a:bodyPr>
            <a:normAutofit/>
          </a:bodyPr>
          <a:lstStyle/>
          <a:p>
            <a:pPr algn="l"/>
            <a:r>
              <a:rPr lang="fr-FR" sz="3100" dirty="0"/>
              <a:t>Autres SPA (Substances </a:t>
            </a:r>
            <a:r>
              <a:rPr lang="fr-FR" sz="3100" dirty="0" err="1"/>
              <a:t>Psycho-Actives</a:t>
            </a:r>
            <a:r>
              <a:rPr lang="fr-FR" sz="3100" dirty="0"/>
              <a:t>) </a:t>
            </a:r>
          </a:p>
        </p:txBody>
      </p:sp>
      <p:sp>
        <p:nvSpPr>
          <p:cNvPr id="33" name="Freeform: Shape 32">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5" name="Image 4">
            <a:extLst>
              <a:ext uri="{FF2B5EF4-FFF2-40B4-BE49-F238E27FC236}">
                <a16:creationId xmlns:a16="http://schemas.microsoft.com/office/drawing/2014/main" id="{C82B5AEA-E3CB-33C6-2626-2168A62AB8DD}"/>
              </a:ext>
            </a:extLst>
          </p:cNvPr>
          <p:cNvPicPr>
            <a:picLocks noChangeAspect="1"/>
          </p:cNvPicPr>
          <p:nvPr/>
        </p:nvPicPr>
        <p:blipFill>
          <a:blip r:embed="rId2"/>
          <a:stretch>
            <a:fillRect/>
          </a:stretch>
        </p:blipFill>
        <p:spPr>
          <a:xfrm>
            <a:off x="3222552" y="5216159"/>
            <a:ext cx="8654062" cy="1125028"/>
          </a:xfrm>
          <a:prstGeom prst="rect">
            <a:avLst/>
          </a:prstGeom>
        </p:spPr>
      </p:pic>
      <p:sp>
        <p:nvSpPr>
          <p:cNvPr id="3" name="Espace réservé du contenu 2">
            <a:extLst>
              <a:ext uri="{FF2B5EF4-FFF2-40B4-BE49-F238E27FC236}">
                <a16:creationId xmlns:a16="http://schemas.microsoft.com/office/drawing/2014/main" id="{48403D43-483E-140C-8236-5CF07D945FCF}"/>
              </a:ext>
            </a:extLst>
          </p:cNvPr>
          <p:cNvSpPr>
            <a:spLocks noGrp="1"/>
          </p:cNvSpPr>
          <p:nvPr>
            <p:ph idx="1"/>
          </p:nvPr>
        </p:nvSpPr>
        <p:spPr>
          <a:xfrm>
            <a:off x="22751" y="12732"/>
            <a:ext cx="12163425" cy="4243319"/>
          </a:xfrm>
        </p:spPr>
        <p:txBody>
          <a:bodyPr>
            <a:normAutofit/>
          </a:bodyPr>
          <a:lstStyle/>
          <a:p>
            <a:r>
              <a:rPr lang="fr-FR" dirty="0">
                <a:solidFill>
                  <a:schemeClr val="accent1"/>
                </a:solidFill>
              </a:rPr>
              <a:t>Si oui à la question 11 : « Lesquelles avez-vous essayé ? Quand ? Dans quelles circonstances ? » Porter une attention particulière aux consommations dans l’année précédant la grossesse. Si oui à la question 12 : Que savez-vous des effets sur la grossesse ? Laisser parler les parents…. « Est-ce que vous voulez que je vous donne quelques informations complémentaires »</a:t>
            </a:r>
          </a:p>
          <a:p>
            <a:r>
              <a:rPr lang="fr-FR" b="1" dirty="0">
                <a:solidFill>
                  <a:schemeClr val="accent1"/>
                </a:solidFill>
              </a:rPr>
              <a:t>À tout moment de la grossesse ou du post partum, valoriser les efforts et la diminution avant de proposer une aide. </a:t>
            </a:r>
          </a:p>
          <a:p>
            <a:r>
              <a:rPr lang="fr-FR" dirty="0">
                <a:solidFill>
                  <a:schemeClr val="accent1"/>
                </a:solidFill>
              </a:rPr>
              <a:t>Actuellement tous ces produits sont déconseillés pendant la grossesse y compris le CBD. « </a:t>
            </a:r>
            <a:r>
              <a:rPr lang="fr-FR" i="1" dirty="0">
                <a:solidFill>
                  <a:schemeClr val="accent1"/>
                </a:solidFill>
              </a:rPr>
              <a:t>Il existe des structures pour parler de ses consommations sans jugement, anonymement, gratuitement. Les professionnels peuvent vous donner des conseils, cela fait partie des soins de la grossesse pour vous et votre bébé</a:t>
            </a:r>
            <a:r>
              <a:rPr lang="fr-FR" dirty="0">
                <a:solidFill>
                  <a:schemeClr val="accent1"/>
                </a:solidFill>
              </a:rPr>
              <a:t>. » </a:t>
            </a:r>
          </a:p>
          <a:p>
            <a:r>
              <a:rPr lang="fr-FR" b="1" dirty="0">
                <a:solidFill>
                  <a:schemeClr val="accent1"/>
                </a:solidFill>
              </a:rPr>
              <a:t>La consommation active d’opiacé et/ou d’alcool sont des urgences de prise en charge.</a:t>
            </a:r>
          </a:p>
        </p:txBody>
      </p:sp>
    </p:spTree>
    <p:extLst>
      <p:ext uri="{BB962C8B-B14F-4D97-AF65-F5344CB8AC3E}">
        <p14:creationId xmlns:p14="http://schemas.microsoft.com/office/powerpoint/2010/main" val="1548581688"/>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4"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5"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9"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0"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1"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3"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4"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5"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6"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7"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8"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0"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1"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2" name="Titre 1">
            <a:extLst>
              <a:ext uri="{FF2B5EF4-FFF2-40B4-BE49-F238E27FC236}">
                <a16:creationId xmlns:a16="http://schemas.microsoft.com/office/drawing/2014/main" id="{74A6BAF3-2D8B-B6D2-41D2-96EE2A5E5C2E}"/>
              </a:ext>
            </a:extLst>
          </p:cNvPr>
          <p:cNvSpPr>
            <a:spLocks noGrp="1"/>
          </p:cNvSpPr>
          <p:nvPr>
            <p:ph type="title"/>
          </p:nvPr>
        </p:nvSpPr>
        <p:spPr>
          <a:xfrm>
            <a:off x="0" y="4767660"/>
            <a:ext cx="3947420" cy="1777829"/>
          </a:xfrm>
        </p:spPr>
        <p:txBody>
          <a:bodyPr>
            <a:normAutofit/>
          </a:bodyPr>
          <a:lstStyle/>
          <a:p>
            <a:pPr algn="l"/>
            <a:r>
              <a:rPr lang="fr-FR" dirty="0"/>
              <a:t>Médicaments psychotropes </a:t>
            </a:r>
          </a:p>
        </p:txBody>
      </p:sp>
      <p:sp>
        <p:nvSpPr>
          <p:cNvPr id="33" name="Freeform: Shape 32">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5" name="Image 4">
            <a:extLst>
              <a:ext uri="{FF2B5EF4-FFF2-40B4-BE49-F238E27FC236}">
                <a16:creationId xmlns:a16="http://schemas.microsoft.com/office/drawing/2014/main" id="{63CF95E9-4711-B7D6-71E1-FED183936A8E}"/>
              </a:ext>
            </a:extLst>
          </p:cNvPr>
          <p:cNvPicPr>
            <a:picLocks noChangeAspect="1"/>
          </p:cNvPicPr>
          <p:nvPr/>
        </p:nvPicPr>
        <p:blipFill>
          <a:blip r:embed="rId2"/>
          <a:stretch>
            <a:fillRect/>
          </a:stretch>
        </p:blipFill>
        <p:spPr>
          <a:xfrm>
            <a:off x="2928205" y="5131358"/>
            <a:ext cx="9198163" cy="1011800"/>
          </a:xfrm>
          <a:prstGeom prst="rect">
            <a:avLst/>
          </a:prstGeom>
        </p:spPr>
      </p:pic>
      <p:sp>
        <p:nvSpPr>
          <p:cNvPr id="3" name="Espace réservé du contenu 2">
            <a:extLst>
              <a:ext uri="{FF2B5EF4-FFF2-40B4-BE49-F238E27FC236}">
                <a16:creationId xmlns:a16="http://schemas.microsoft.com/office/drawing/2014/main" id="{0F7E022C-301A-62ED-34E5-221FD59D9F5F}"/>
              </a:ext>
            </a:extLst>
          </p:cNvPr>
          <p:cNvSpPr>
            <a:spLocks noGrp="1"/>
          </p:cNvSpPr>
          <p:nvPr>
            <p:ph idx="1"/>
          </p:nvPr>
        </p:nvSpPr>
        <p:spPr>
          <a:xfrm>
            <a:off x="22751" y="12732"/>
            <a:ext cx="12192000" cy="4577764"/>
          </a:xfrm>
        </p:spPr>
        <p:txBody>
          <a:bodyPr>
            <a:normAutofit/>
          </a:bodyPr>
          <a:lstStyle/>
          <a:p>
            <a:pPr>
              <a:lnSpc>
                <a:spcPct val="110000"/>
              </a:lnSpc>
            </a:pPr>
            <a:r>
              <a:rPr lang="fr-FR" dirty="0">
                <a:solidFill>
                  <a:schemeClr val="accent1"/>
                </a:solidFill>
              </a:rPr>
              <a:t>- Combien ? Qui les prescrit ? pourquoi ? Depuis quand ? Comment les prenez-vous ? </a:t>
            </a:r>
          </a:p>
          <a:p>
            <a:pPr>
              <a:lnSpc>
                <a:spcPct val="110000"/>
              </a:lnSpc>
            </a:pPr>
            <a:r>
              <a:rPr lang="fr-FR" b="1" dirty="0">
                <a:solidFill>
                  <a:schemeClr val="accent1"/>
                </a:solidFill>
              </a:rPr>
              <a:t>Ces prises de médicaments nécessitent de contacter le médecin prescripteur, d’adapter le traitement, de préparer la prise en charge du nouveau-né et la possibilité d’allaiter ou non. </a:t>
            </a:r>
            <a:r>
              <a:rPr lang="fr-FR" dirty="0">
                <a:solidFill>
                  <a:schemeClr val="accent1"/>
                </a:solidFill>
              </a:rPr>
              <a:t>https://www.lecrat.fr/ </a:t>
            </a:r>
          </a:p>
          <a:p>
            <a:pPr>
              <a:lnSpc>
                <a:spcPct val="110000"/>
              </a:lnSpc>
              <a:buFont typeface="Wingdings" panose="05000000000000000000" pitchFamily="2" charset="2"/>
              <a:buChar char="Ø"/>
            </a:pPr>
            <a:r>
              <a:rPr lang="fr-FR" dirty="0">
                <a:solidFill>
                  <a:schemeClr val="accent1"/>
                </a:solidFill>
              </a:rPr>
              <a:t>Si prescrit : Rechercher un mésusage : « Est-ce que vous avez besoin de plus ou de moins que les doses prescrites ? » https://www.ofma.fr/echelles/echelle-pomi/ </a:t>
            </a:r>
          </a:p>
          <a:p>
            <a:pPr marL="0" indent="0">
              <a:lnSpc>
                <a:spcPct val="110000"/>
              </a:lnSpc>
              <a:buNone/>
            </a:pPr>
            <a:r>
              <a:rPr lang="fr-FR" dirty="0">
                <a:solidFill>
                  <a:schemeClr val="accent1"/>
                </a:solidFill>
              </a:rPr>
              <a:t>« </a:t>
            </a:r>
            <a:r>
              <a:rPr lang="fr-FR" i="1" dirty="0">
                <a:solidFill>
                  <a:schemeClr val="accent1"/>
                </a:solidFill>
              </a:rPr>
              <a:t>M’autorisez-vous à me mettre en lien avec le prescripteur </a:t>
            </a:r>
            <a:r>
              <a:rPr lang="fr-FR" dirty="0">
                <a:solidFill>
                  <a:schemeClr val="accent1"/>
                </a:solidFill>
              </a:rPr>
              <a:t>? »</a:t>
            </a:r>
          </a:p>
          <a:p>
            <a:pPr>
              <a:lnSpc>
                <a:spcPct val="110000"/>
              </a:lnSpc>
              <a:buFont typeface="Wingdings" panose="05000000000000000000" pitchFamily="2" charset="2"/>
              <a:buChar char="Ø"/>
            </a:pPr>
            <a:r>
              <a:rPr lang="fr-FR" dirty="0">
                <a:solidFill>
                  <a:schemeClr val="accent1"/>
                </a:solidFill>
              </a:rPr>
              <a:t> Si non prescrit : « </a:t>
            </a:r>
            <a:r>
              <a:rPr lang="fr-FR" i="1" dirty="0">
                <a:solidFill>
                  <a:schemeClr val="accent1"/>
                </a:solidFill>
              </a:rPr>
              <a:t>Il est important que vos traitements soient supervisés par un médecin pendant la grossesse, cela permet aussi d’avoir gratuitement votre traitement ou de l’adapter pour un traitement compatible avec votre grossesse si celui-ci ne l’est pas </a:t>
            </a:r>
            <a:r>
              <a:rPr lang="fr-FR" dirty="0">
                <a:solidFill>
                  <a:schemeClr val="accent1"/>
                </a:solidFill>
              </a:rPr>
              <a:t>» </a:t>
            </a:r>
          </a:p>
          <a:p>
            <a:pPr marL="0" indent="0">
              <a:lnSpc>
                <a:spcPct val="110000"/>
              </a:lnSpc>
              <a:buNone/>
            </a:pPr>
            <a:r>
              <a:rPr lang="fr-FR" dirty="0">
                <a:solidFill>
                  <a:schemeClr val="accent1"/>
                </a:solidFill>
              </a:rPr>
              <a:t>« </a:t>
            </a:r>
            <a:r>
              <a:rPr lang="fr-FR" i="1" dirty="0">
                <a:solidFill>
                  <a:schemeClr val="accent1"/>
                </a:solidFill>
              </a:rPr>
              <a:t>je vous propose de vous mettre en lien avec un médecin qui a l’habitude de ces médicaments pendant la grossesse. »</a:t>
            </a:r>
          </a:p>
        </p:txBody>
      </p:sp>
    </p:spTree>
    <p:extLst>
      <p:ext uri="{BB962C8B-B14F-4D97-AF65-F5344CB8AC3E}">
        <p14:creationId xmlns:p14="http://schemas.microsoft.com/office/powerpoint/2010/main" val="2052290130"/>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09AAD3-F3BF-977F-9FE8-238A83316F7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solidFill>
                  <a:schemeClr val="accent1"/>
                </a:solidFill>
              </a:endParaRPr>
            </a:p>
          </p:txBody>
        </p:sp>
        <p:sp>
          <p:nvSpPr>
            <p:cNvPr id="14"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solidFill>
                  <a:schemeClr val="accent1"/>
                </a:solidFill>
              </a:endParaRPr>
            </a:p>
          </p:txBody>
        </p:sp>
        <p:sp>
          <p:nvSpPr>
            <p:cNvPr id="15"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solidFill>
                  <a:schemeClr val="accent1"/>
                </a:solidFill>
              </a:endParaRPr>
            </a:p>
          </p:txBody>
        </p:sp>
        <p:sp>
          <p:nvSpPr>
            <p:cNvPr id="16"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solidFill>
                  <a:schemeClr val="accent1"/>
                </a:solidFill>
              </a:endParaRPr>
            </a:p>
          </p:txBody>
        </p:sp>
        <p:sp>
          <p:nvSpPr>
            <p:cNvPr id="17"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solidFill>
                  <a:schemeClr val="accent1"/>
                </a:solidFill>
              </a:endParaRPr>
            </a:p>
          </p:txBody>
        </p:sp>
        <p:sp>
          <p:nvSpPr>
            <p:cNvPr id="18"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solidFill>
                  <a:schemeClr val="accent1"/>
                </a:solidFill>
              </a:endParaRPr>
            </a:p>
          </p:txBody>
        </p:sp>
        <p:sp>
          <p:nvSpPr>
            <p:cNvPr id="19"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solidFill>
                  <a:schemeClr val="accent1"/>
                </a:solidFill>
              </a:endParaRPr>
            </a:p>
          </p:txBody>
        </p:sp>
        <p:sp>
          <p:nvSpPr>
            <p:cNvPr id="20"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solidFill>
                  <a:schemeClr val="accent1"/>
                </a:solidFill>
              </a:endParaRPr>
            </a:p>
          </p:txBody>
        </p:sp>
        <p:sp>
          <p:nvSpPr>
            <p:cNvPr id="21"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solidFill>
                  <a:schemeClr val="accent1"/>
                </a:solidFill>
              </a:endParaRPr>
            </a:p>
          </p:txBody>
        </p:sp>
        <p:sp>
          <p:nvSpPr>
            <p:cNvPr id="22"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solidFill>
                  <a:schemeClr val="accent1"/>
                </a:solidFill>
              </a:endParaRPr>
            </a:p>
          </p:txBody>
        </p:sp>
        <p:sp>
          <p:nvSpPr>
            <p:cNvPr id="23"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solidFill>
                  <a:schemeClr val="accent1"/>
                </a:solidFill>
              </a:endParaRPr>
            </a:p>
          </p:txBody>
        </p:sp>
        <p:sp>
          <p:nvSpPr>
            <p:cNvPr id="24"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solidFill>
                  <a:schemeClr val="accent1"/>
                </a:solidFill>
              </a:endParaRPr>
            </a:p>
          </p:txBody>
        </p:sp>
        <p:sp>
          <p:nvSpPr>
            <p:cNvPr id="25"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solidFill>
                  <a:schemeClr val="accent1"/>
                </a:solidFill>
              </a:endParaRPr>
            </a:p>
          </p:txBody>
        </p:sp>
        <p:sp>
          <p:nvSpPr>
            <p:cNvPr id="26"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solidFill>
                  <a:schemeClr val="accent1"/>
                </a:solidFill>
              </a:endParaRPr>
            </a:p>
          </p:txBody>
        </p:sp>
        <p:sp>
          <p:nvSpPr>
            <p:cNvPr id="27"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solidFill>
                  <a:schemeClr val="accent1"/>
                </a:solidFill>
              </a:endParaRPr>
            </a:p>
          </p:txBody>
        </p:sp>
        <p:sp>
          <p:nvSpPr>
            <p:cNvPr id="28"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solidFill>
                  <a:schemeClr val="accent1"/>
                </a:solidFill>
              </a:endParaRPr>
            </a:p>
          </p:txBody>
        </p:sp>
        <p:sp>
          <p:nvSpPr>
            <p:cNvPr id="29"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solidFill>
                  <a:schemeClr val="accent1"/>
                </a:solidFill>
              </a:endParaRPr>
            </a:p>
          </p:txBody>
        </p:sp>
        <p:sp>
          <p:nvSpPr>
            <p:cNvPr id="30"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solidFill>
                  <a:schemeClr val="accent1"/>
                </a:solidFill>
              </a:endParaRPr>
            </a:p>
          </p:txBody>
        </p:sp>
        <p:sp>
          <p:nvSpPr>
            <p:cNvPr id="31"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solidFill>
                  <a:schemeClr val="accent1"/>
                </a:solidFill>
              </a:endParaRPr>
            </a:p>
          </p:txBody>
        </p:sp>
      </p:grpSp>
      <p:sp>
        <p:nvSpPr>
          <p:cNvPr id="2" name="Titre 1">
            <a:extLst>
              <a:ext uri="{FF2B5EF4-FFF2-40B4-BE49-F238E27FC236}">
                <a16:creationId xmlns:a16="http://schemas.microsoft.com/office/drawing/2014/main" id="{72AA285A-755D-4254-9E67-AA3424932BEB}"/>
              </a:ext>
            </a:extLst>
          </p:cNvPr>
          <p:cNvSpPr>
            <a:spLocks noGrp="1"/>
          </p:cNvSpPr>
          <p:nvPr>
            <p:ph type="title"/>
          </p:nvPr>
        </p:nvSpPr>
        <p:spPr>
          <a:xfrm>
            <a:off x="22751" y="4760132"/>
            <a:ext cx="4813300" cy="1777829"/>
          </a:xfrm>
        </p:spPr>
        <p:txBody>
          <a:bodyPr>
            <a:normAutofit/>
          </a:bodyPr>
          <a:lstStyle/>
          <a:p>
            <a:pPr algn="l"/>
            <a:r>
              <a:rPr lang="fr-FR" sz="3200" b="1" dirty="0">
                <a:solidFill>
                  <a:schemeClr val="tx1"/>
                </a:solidFill>
              </a:rPr>
              <a:t>Entourage</a:t>
            </a:r>
            <a:endParaRPr lang="fr-FR" sz="3100" b="1" dirty="0">
              <a:solidFill>
                <a:schemeClr val="tx1"/>
              </a:solidFill>
            </a:endParaRPr>
          </a:p>
        </p:txBody>
      </p:sp>
      <p:sp>
        <p:nvSpPr>
          <p:cNvPr id="33" name="Freeform: Shape 32">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0756DCA2-DE12-B48D-A8CC-01FA9CC497EA}"/>
              </a:ext>
            </a:extLst>
          </p:cNvPr>
          <p:cNvSpPr>
            <a:spLocks noGrp="1"/>
          </p:cNvSpPr>
          <p:nvPr>
            <p:ph idx="1"/>
          </p:nvPr>
        </p:nvSpPr>
        <p:spPr>
          <a:xfrm>
            <a:off x="70376" y="12732"/>
            <a:ext cx="12115800" cy="4186391"/>
          </a:xfrm>
        </p:spPr>
        <p:txBody>
          <a:bodyPr>
            <a:noAutofit/>
          </a:bodyPr>
          <a:lstStyle/>
          <a:p>
            <a:pPr>
              <a:lnSpc>
                <a:spcPct val="110000"/>
              </a:lnSpc>
            </a:pPr>
            <a:r>
              <a:rPr lang="fr-FR" sz="2400" dirty="0">
                <a:solidFill>
                  <a:schemeClr val="accent1"/>
                </a:solidFill>
              </a:rPr>
              <a:t>Cette question est une façon indirecte de rechercher les vulnérabilités du conjoint et de l’entourage susceptibles d’avoir un impact sur la grossesse et l’arrivée de l’enfant : consommations de produits, violences, troubles psychiques… </a:t>
            </a:r>
          </a:p>
          <a:p>
            <a:pPr>
              <a:lnSpc>
                <a:spcPct val="110000"/>
              </a:lnSpc>
            </a:pPr>
            <a:endParaRPr lang="fr-FR" sz="2400" dirty="0">
              <a:solidFill>
                <a:schemeClr val="accent1"/>
              </a:solidFill>
            </a:endParaRPr>
          </a:p>
          <a:p>
            <a:pPr>
              <a:lnSpc>
                <a:spcPct val="110000"/>
              </a:lnSpc>
            </a:pPr>
            <a:r>
              <a:rPr lang="fr-FR" sz="2400" dirty="0">
                <a:solidFill>
                  <a:schemeClr val="accent1"/>
                </a:solidFill>
              </a:rPr>
              <a:t>Rappelez que vous êtes soumis au secret professionnel et que ceci ne sera pas noté dans votre dossier. </a:t>
            </a:r>
            <a:endParaRPr lang="fr-FR" sz="2400" b="1" dirty="0">
              <a:solidFill>
                <a:schemeClr val="accent1"/>
              </a:solidFill>
            </a:endParaRPr>
          </a:p>
        </p:txBody>
      </p:sp>
      <p:pic>
        <p:nvPicPr>
          <p:cNvPr id="4" name="Image 3">
            <a:extLst>
              <a:ext uri="{FF2B5EF4-FFF2-40B4-BE49-F238E27FC236}">
                <a16:creationId xmlns:a16="http://schemas.microsoft.com/office/drawing/2014/main" id="{D168684C-6C75-4547-8DE3-31F9B109F8F6}"/>
              </a:ext>
            </a:extLst>
          </p:cNvPr>
          <p:cNvPicPr>
            <a:picLocks noChangeAspect="1"/>
          </p:cNvPicPr>
          <p:nvPr/>
        </p:nvPicPr>
        <p:blipFill>
          <a:blip r:embed="rId2"/>
          <a:stretch>
            <a:fillRect/>
          </a:stretch>
        </p:blipFill>
        <p:spPr>
          <a:xfrm>
            <a:off x="2211478" y="5352798"/>
            <a:ext cx="9207937" cy="690228"/>
          </a:xfrm>
          <a:prstGeom prst="rect">
            <a:avLst/>
          </a:prstGeom>
        </p:spPr>
      </p:pic>
    </p:spTree>
    <p:extLst>
      <p:ext uri="{BB962C8B-B14F-4D97-AF65-F5344CB8AC3E}">
        <p14:creationId xmlns:p14="http://schemas.microsoft.com/office/powerpoint/2010/main" val="3388638187"/>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ADC60C-3F46-5FDE-6A90-164644D076D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4"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5"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9"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0"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1"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3"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4"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5"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6"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7"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8"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0"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1"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2" name="Titre 1">
            <a:extLst>
              <a:ext uri="{FF2B5EF4-FFF2-40B4-BE49-F238E27FC236}">
                <a16:creationId xmlns:a16="http://schemas.microsoft.com/office/drawing/2014/main" id="{A9A3E976-B360-C4F3-DC3F-5271945FC1F8}"/>
              </a:ext>
            </a:extLst>
          </p:cNvPr>
          <p:cNvSpPr>
            <a:spLocks noGrp="1"/>
          </p:cNvSpPr>
          <p:nvPr>
            <p:ph type="title"/>
          </p:nvPr>
        </p:nvSpPr>
        <p:spPr>
          <a:xfrm>
            <a:off x="22751" y="4760132"/>
            <a:ext cx="4813300" cy="1777829"/>
          </a:xfrm>
        </p:spPr>
        <p:txBody>
          <a:bodyPr>
            <a:normAutofit/>
          </a:bodyPr>
          <a:lstStyle/>
          <a:p>
            <a:pPr algn="l"/>
            <a:r>
              <a:rPr lang="fr-FR" sz="5400" dirty="0"/>
              <a:t>Violences</a:t>
            </a:r>
          </a:p>
        </p:txBody>
      </p:sp>
      <p:sp>
        <p:nvSpPr>
          <p:cNvPr id="33" name="Freeform: Shape 32">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006ACB1F-3A4F-FACD-0A1A-48834C974C60}"/>
              </a:ext>
            </a:extLst>
          </p:cNvPr>
          <p:cNvSpPr>
            <a:spLocks noGrp="1"/>
          </p:cNvSpPr>
          <p:nvPr>
            <p:ph idx="1"/>
          </p:nvPr>
        </p:nvSpPr>
        <p:spPr>
          <a:xfrm>
            <a:off x="5823" y="12733"/>
            <a:ext cx="9562565" cy="4368344"/>
          </a:xfrm>
        </p:spPr>
        <p:txBody>
          <a:bodyPr anchor="t">
            <a:normAutofit fontScale="92500" lnSpcReduction="20000"/>
          </a:bodyPr>
          <a:lstStyle/>
          <a:p>
            <a:pPr>
              <a:lnSpc>
                <a:spcPct val="110000"/>
              </a:lnSpc>
            </a:pPr>
            <a:r>
              <a:rPr lang="fr-FR" sz="2400" dirty="0">
                <a:solidFill>
                  <a:schemeClr val="bg2">
                    <a:lumMod val="90000"/>
                    <a:lumOff val="10000"/>
                  </a:schemeClr>
                </a:solidFill>
              </a:rPr>
              <a:t>Les violences économiques : s’assurer que la personne a bien compris ce qu’on entendait derrière cela. </a:t>
            </a:r>
          </a:p>
          <a:p>
            <a:pPr>
              <a:lnSpc>
                <a:spcPct val="110000"/>
              </a:lnSpc>
            </a:pPr>
            <a:r>
              <a:rPr lang="fr-FR" sz="2400" dirty="0">
                <a:solidFill>
                  <a:schemeClr val="bg2">
                    <a:lumMod val="90000"/>
                    <a:lumOff val="10000"/>
                  </a:schemeClr>
                </a:solidFill>
              </a:rPr>
              <a:t>- Quand est-ce que cela vous est arrivé pour la dernière fois ? </a:t>
            </a:r>
          </a:p>
          <a:p>
            <a:pPr marL="0" indent="0">
              <a:lnSpc>
                <a:spcPct val="110000"/>
              </a:lnSpc>
              <a:buNone/>
            </a:pPr>
            <a:r>
              <a:rPr lang="fr-FR" sz="2400" dirty="0">
                <a:solidFill>
                  <a:schemeClr val="bg2">
                    <a:lumMod val="90000"/>
                    <a:lumOff val="10000"/>
                  </a:schemeClr>
                </a:solidFill>
              </a:rPr>
              <a:t>A qui avez-vous pu en parler ?</a:t>
            </a:r>
          </a:p>
          <a:p>
            <a:pPr>
              <a:lnSpc>
                <a:spcPct val="110000"/>
              </a:lnSpc>
            </a:pPr>
            <a:r>
              <a:rPr lang="fr-FR" sz="2400" dirty="0">
                <a:solidFill>
                  <a:schemeClr val="bg2">
                    <a:lumMod val="90000"/>
                    <a:lumOff val="10000"/>
                  </a:schemeClr>
                </a:solidFill>
              </a:rPr>
              <a:t>La question « </a:t>
            </a:r>
            <a:r>
              <a:rPr lang="fr-FR" sz="2400" i="1" dirty="0">
                <a:solidFill>
                  <a:schemeClr val="bg2">
                    <a:lumMod val="90000"/>
                    <a:lumOff val="10000"/>
                  </a:schemeClr>
                </a:solidFill>
              </a:rPr>
              <a:t>Comment faites-vous pour tenir </a:t>
            </a:r>
            <a:r>
              <a:rPr lang="fr-FR" sz="2400" dirty="0">
                <a:solidFill>
                  <a:schemeClr val="bg2">
                    <a:lumMod val="90000"/>
                    <a:lumOff val="10000"/>
                  </a:schemeClr>
                </a:solidFill>
              </a:rPr>
              <a:t>? » ouvre quelquefois sur une annonce de consommation de médicaments psychotropes, d’alcool ou de drogues.</a:t>
            </a:r>
          </a:p>
          <a:p>
            <a:pPr>
              <a:lnSpc>
                <a:spcPct val="110000"/>
              </a:lnSpc>
            </a:pPr>
            <a:r>
              <a:rPr lang="fr-FR" sz="2400" dirty="0">
                <a:solidFill>
                  <a:schemeClr val="bg2">
                    <a:lumMod val="90000"/>
                    <a:lumOff val="10000"/>
                  </a:schemeClr>
                </a:solidFill>
              </a:rPr>
              <a:t> « </a:t>
            </a:r>
            <a:r>
              <a:rPr lang="fr-FR" sz="2400" i="1" dirty="0">
                <a:solidFill>
                  <a:schemeClr val="bg2">
                    <a:lumMod val="90000"/>
                    <a:lumOff val="10000"/>
                  </a:schemeClr>
                </a:solidFill>
              </a:rPr>
              <a:t>De nombreuses femmes qui vivent où ont vécu des violences </a:t>
            </a:r>
          </a:p>
          <a:p>
            <a:pPr marL="0" indent="0">
              <a:lnSpc>
                <a:spcPct val="110000"/>
              </a:lnSpc>
              <a:buNone/>
            </a:pPr>
            <a:r>
              <a:rPr lang="fr-FR" sz="2400" i="1" dirty="0">
                <a:solidFill>
                  <a:schemeClr val="bg2">
                    <a:lumMod val="90000"/>
                    <a:lumOff val="10000"/>
                  </a:schemeClr>
                </a:solidFill>
              </a:rPr>
              <a:t>prennent de l’alcool, des produits ou des médicaments pour les aider, </a:t>
            </a:r>
          </a:p>
          <a:p>
            <a:pPr marL="0" indent="0">
              <a:lnSpc>
                <a:spcPct val="110000"/>
              </a:lnSpc>
              <a:buNone/>
            </a:pPr>
            <a:r>
              <a:rPr lang="fr-FR" sz="2400" i="1" dirty="0">
                <a:solidFill>
                  <a:schemeClr val="bg2">
                    <a:lumMod val="90000"/>
                    <a:lumOff val="10000"/>
                  </a:schemeClr>
                </a:solidFill>
              </a:rPr>
              <a:t>on sait qu’un accompagnement peut aider à trouver la meilleure stratégie adaptée pour cela en prenant en compte la maman et le bébé </a:t>
            </a:r>
            <a:r>
              <a:rPr lang="fr-FR" sz="2400" dirty="0">
                <a:solidFill>
                  <a:schemeClr val="bg2">
                    <a:lumMod val="90000"/>
                    <a:lumOff val="10000"/>
                  </a:schemeClr>
                </a:solidFill>
              </a:rPr>
              <a:t>» </a:t>
            </a:r>
            <a:endParaRPr lang="fr-FR" sz="2400" b="1" dirty="0">
              <a:solidFill>
                <a:schemeClr val="bg2">
                  <a:lumMod val="90000"/>
                  <a:lumOff val="10000"/>
                </a:schemeClr>
              </a:solidFill>
            </a:endParaRPr>
          </a:p>
        </p:txBody>
      </p:sp>
      <p:pic>
        <p:nvPicPr>
          <p:cNvPr id="7" name="Image 6">
            <a:extLst>
              <a:ext uri="{FF2B5EF4-FFF2-40B4-BE49-F238E27FC236}">
                <a16:creationId xmlns:a16="http://schemas.microsoft.com/office/drawing/2014/main" id="{1294DADF-481C-4980-7227-37A2A2B81B3D}"/>
              </a:ext>
            </a:extLst>
          </p:cNvPr>
          <p:cNvPicPr>
            <a:picLocks noChangeAspect="1"/>
          </p:cNvPicPr>
          <p:nvPr/>
        </p:nvPicPr>
        <p:blipFill>
          <a:blip r:embed="rId2"/>
          <a:stretch>
            <a:fillRect/>
          </a:stretch>
        </p:blipFill>
        <p:spPr>
          <a:xfrm>
            <a:off x="9250375" y="6116"/>
            <a:ext cx="2907227" cy="3902366"/>
          </a:xfrm>
          <a:prstGeom prst="rect">
            <a:avLst/>
          </a:prstGeom>
        </p:spPr>
      </p:pic>
      <p:pic>
        <p:nvPicPr>
          <p:cNvPr id="6" name="Image 5">
            <a:extLst>
              <a:ext uri="{FF2B5EF4-FFF2-40B4-BE49-F238E27FC236}">
                <a16:creationId xmlns:a16="http://schemas.microsoft.com/office/drawing/2014/main" id="{974D5BBD-B6CB-12B3-1036-AB3A755B5D5B}"/>
              </a:ext>
            </a:extLst>
          </p:cNvPr>
          <p:cNvPicPr>
            <a:picLocks noChangeAspect="1"/>
          </p:cNvPicPr>
          <p:nvPr/>
        </p:nvPicPr>
        <p:blipFill>
          <a:blip r:embed="rId3"/>
          <a:stretch>
            <a:fillRect/>
          </a:stretch>
        </p:blipFill>
        <p:spPr>
          <a:xfrm>
            <a:off x="3258879" y="5303312"/>
            <a:ext cx="8859917" cy="927367"/>
          </a:xfrm>
          <a:prstGeom prst="rect">
            <a:avLst/>
          </a:prstGeom>
        </p:spPr>
      </p:pic>
    </p:spTree>
    <p:extLst>
      <p:ext uri="{BB962C8B-B14F-4D97-AF65-F5344CB8AC3E}">
        <p14:creationId xmlns:p14="http://schemas.microsoft.com/office/powerpoint/2010/main" val="315392746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620911-2F02-8A64-0B7B-E85D045BC6A0}"/>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4"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5"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9"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0"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1"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3"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4"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5"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6"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7"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8"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0"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1"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2"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2" name="Titre 1">
            <a:extLst>
              <a:ext uri="{FF2B5EF4-FFF2-40B4-BE49-F238E27FC236}">
                <a16:creationId xmlns:a16="http://schemas.microsoft.com/office/drawing/2014/main" id="{2FEC2545-8D1B-BD86-16F7-872B35D12480}"/>
              </a:ext>
            </a:extLst>
          </p:cNvPr>
          <p:cNvSpPr>
            <a:spLocks noGrp="1"/>
          </p:cNvSpPr>
          <p:nvPr>
            <p:ph type="title"/>
          </p:nvPr>
        </p:nvSpPr>
        <p:spPr>
          <a:xfrm>
            <a:off x="0" y="4760132"/>
            <a:ext cx="3668233" cy="1777829"/>
          </a:xfrm>
        </p:spPr>
        <p:txBody>
          <a:bodyPr>
            <a:normAutofit/>
          </a:bodyPr>
          <a:lstStyle/>
          <a:p>
            <a:pPr algn="l"/>
            <a:r>
              <a:rPr lang="fr-FR" dirty="0"/>
              <a:t>Isolement social</a:t>
            </a:r>
          </a:p>
        </p:txBody>
      </p:sp>
      <p:sp>
        <p:nvSpPr>
          <p:cNvPr id="34" name="Freeform: Shape 33">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7916278C-65BD-6C7D-0424-0431A9747476}"/>
              </a:ext>
            </a:extLst>
          </p:cNvPr>
          <p:cNvSpPr>
            <a:spLocks noGrp="1"/>
          </p:cNvSpPr>
          <p:nvPr>
            <p:ph idx="1"/>
          </p:nvPr>
        </p:nvSpPr>
        <p:spPr>
          <a:xfrm>
            <a:off x="5824" y="160760"/>
            <a:ext cx="12120610" cy="4490165"/>
          </a:xfrm>
        </p:spPr>
        <p:txBody>
          <a:bodyPr anchor="t">
            <a:normAutofit/>
          </a:bodyPr>
          <a:lstStyle/>
          <a:p>
            <a:pPr>
              <a:lnSpc>
                <a:spcPct val="110000"/>
              </a:lnSpc>
            </a:pPr>
            <a:r>
              <a:rPr lang="fr-FR" sz="2000" dirty="0">
                <a:solidFill>
                  <a:schemeClr val="bg2">
                    <a:lumMod val="90000"/>
                    <a:lumOff val="10000"/>
                  </a:schemeClr>
                </a:solidFill>
              </a:rPr>
              <a:t>Les questions 18, 19, 20 sont extraites du Score SSQ6 (Social Support Questionnaire), elles peuvent être reprises telle quelle et permettent d’ouvrir la discussion sur le sentiment d’isolement et les ressources des parents (famille, amis, professionnels…). </a:t>
            </a:r>
          </a:p>
          <a:p>
            <a:pPr>
              <a:lnSpc>
                <a:spcPct val="110000"/>
              </a:lnSpc>
            </a:pPr>
            <a:r>
              <a:rPr lang="fr-FR" sz="2000" dirty="0">
                <a:solidFill>
                  <a:schemeClr val="bg2">
                    <a:lumMod val="90000"/>
                    <a:lumOff val="10000"/>
                  </a:schemeClr>
                </a:solidFill>
              </a:rPr>
              <a:t>Il est possible de proposer une aide de proximité : sage-femme de PMI, sage-femme libérale, assistante sociale de secteur, association, appeler son médecin généraliste…</a:t>
            </a:r>
            <a:endParaRPr lang="fr-FR" sz="2000" b="1" dirty="0">
              <a:solidFill>
                <a:schemeClr val="bg2">
                  <a:lumMod val="90000"/>
                  <a:lumOff val="10000"/>
                </a:schemeClr>
              </a:solidFill>
            </a:endParaRPr>
          </a:p>
        </p:txBody>
      </p:sp>
      <p:pic>
        <p:nvPicPr>
          <p:cNvPr id="5" name="Image 4">
            <a:extLst>
              <a:ext uri="{FF2B5EF4-FFF2-40B4-BE49-F238E27FC236}">
                <a16:creationId xmlns:a16="http://schemas.microsoft.com/office/drawing/2014/main" id="{6BF66B0A-7667-1E0A-8DD6-BE8C0220E7CD}"/>
              </a:ext>
            </a:extLst>
          </p:cNvPr>
          <p:cNvPicPr>
            <a:picLocks noChangeAspect="1"/>
          </p:cNvPicPr>
          <p:nvPr/>
        </p:nvPicPr>
        <p:blipFill>
          <a:blip r:embed="rId2"/>
          <a:stretch>
            <a:fillRect/>
          </a:stretch>
        </p:blipFill>
        <p:spPr>
          <a:xfrm>
            <a:off x="3573418" y="4970964"/>
            <a:ext cx="8456389" cy="1566998"/>
          </a:xfrm>
          <a:prstGeom prst="rect">
            <a:avLst/>
          </a:prstGeom>
        </p:spPr>
      </p:pic>
    </p:spTree>
    <p:extLst>
      <p:ext uri="{BB962C8B-B14F-4D97-AF65-F5344CB8AC3E}">
        <p14:creationId xmlns:p14="http://schemas.microsoft.com/office/powerpoint/2010/main" val="558800350"/>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BCA04E-627C-C793-211C-850A0E6FCA1D}"/>
              </a:ext>
            </a:extLst>
          </p:cNvPr>
          <p:cNvSpPr>
            <a:spLocks noGrp="1"/>
          </p:cNvSpPr>
          <p:nvPr>
            <p:ph type="title"/>
          </p:nvPr>
        </p:nvSpPr>
        <p:spPr/>
        <p:txBody>
          <a:bodyPr/>
          <a:lstStyle/>
          <a:p>
            <a:r>
              <a:rPr lang="fr-FR" dirty="0"/>
              <a:t>Le site internet</a:t>
            </a:r>
          </a:p>
        </p:txBody>
      </p:sp>
      <p:sp>
        <p:nvSpPr>
          <p:cNvPr id="3" name="Espace réservé du contenu 2">
            <a:extLst>
              <a:ext uri="{FF2B5EF4-FFF2-40B4-BE49-F238E27FC236}">
                <a16:creationId xmlns:a16="http://schemas.microsoft.com/office/drawing/2014/main" id="{FAB0C481-D5AB-56CF-FC0D-8A6C67A3B9F7}"/>
              </a:ext>
            </a:extLst>
          </p:cNvPr>
          <p:cNvSpPr>
            <a:spLocks noGrp="1"/>
          </p:cNvSpPr>
          <p:nvPr>
            <p:ph idx="1"/>
          </p:nvPr>
        </p:nvSpPr>
        <p:spPr/>
        <p:txBody>
          <a:bodyPr/>
          <a:lstStyle/>
          <a:p>
            <a:r>
              <a:rPr lang="fr-FR"/>
              <a:t>http://www.asso-gega.org/auto-questionnaire22.htm</a:t>
            </a:r>
          </a:p>
        </p:txBody>
      </p:sp>
    </p:spTree>
    <p:extLst>
      <p:ext uri="{BB962C8B-B14F-4D97-AF65-F5344CB8AC3E}">
        <p14:creationId xmlns:p14="http://schemas.microsoft.com/office/powerpoint/2010/main" val="2364978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64">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66"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95"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68"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96"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70"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97"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72"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98"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74"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99"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76"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00"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78"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01"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0"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02"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2"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03"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4"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2" name="Titre 1">
            <a:extLst>
              <a:ext uri="{FF2B5EF4-FFF2-40B4-BE49-F238E27FC236}">
                <a16:creationId xmlns:a16="http://schemas.microsoft.com/office/drawing/2014/main" id="{4D2D6F73-A30F-3A21-6825-7DAC16F2D765}"/>
              </a:ext>
            </a:extLst>
          </p:cNvPr>
          <p:cNvSpPr>
            <a:spLocks noGrp="1"/>
          </p:cNvSpPr>
          <p:nvPr>
            <p:ph type="ctrTitle"/>
          </p:nvPr>
        </p:nvSpPr>
        <p:spPr>
          <a:xfrm>
            <a:off x="1378425" y="5199797"/>
            <a:ext cx="9435152" cy="789673"/>
          </a:xfrm>
        </p:spPr>
        <p:txBody>
          <a:bodyPr anchor="ctr">
            <a:normAutofit fontScale="90000"/>
          </a:bodyPr>
          <a:lstStyle/>
          <a:p>
            <a:r>
              <a:rPr lang="fr-FR" sz="6000" b="1" dirty="0">
                <a:solidFill>
                  <a:schemeClr val="bg1"/>
                </a:solidFill>
              </a:rPr>
              <a:t>C’est à vous!</a:t>
            </a:r>
            <a:br>
              <a:rPr lang="fr-FR" sz="2200" dirty="0">
                <a:solidFill>
                  <a:schemeClr val="bg1"/>
                </a:solidFill>
              </a:rPr>
            </a:br>
            <a:endParaRPr lang="fr-FR" sz="2200" dirty="0">
              <a:solidFill>
                <a:schemeClr val="bg1"/>
              </a:solidFill>
            </a:endParaRPr>
          </a:p>
        </p:txBody>
      </p:sp>
      <p:sp>
        <p:nvSpPr>
          <p:cNvPr id="86" name="Freeform: Shape 85">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3" name="Sous-titre 2">
            <a:extLst>
              <a:ext uri="{FF2B5EF4-FFF2-40B4-BE49-F238E27FC236}">
                <a16:creationId xmlns:a16="http://schemas.microsoft.com/office/drawing/2014/main" id="{D85B0FBB-BF2E-E90C-7512-102C109CF3F0}"/>
              </a:ext>
            </a:extLst>
          </p:cNvPr>
          <p:cNvSpPr>
            <a:spLocks noGrp="1"/>
          </p:cNvSpPr>
          <p:nvPr>
            <p:ph type="subTitle" idx="1"/>
          </p:nvPr>
        </p:nvSpPr>
        <p:spPr>
          <a:xfrm>
            <a:off x="1759237" y="6003836"/>
            <a:ext cx="8673427" cy="405405"/>
          </a:xfrm>
        </p:spPr>
        <p:txBody>
          <a:bodyPr>
            <a:normAutofit/>
          </a:bodyPr>
          <a:lstStyle/>
          <a:p>
            <a:endParaRPr lang="fr-FR" sz="1600">
              <a:solidFill>
                <a:schemeClr val="bg1"/>
              </a:solidFill>
            </a:endParaRPr>
          </a:p>
        </p:txBody>
      </p:sp>
      <p:pic>
        <p:nvPicPr>
          <p:cNvPr id="58" name="Picture 4" descr="Point d’interrogation jaune">
            <a:extLst>
              <a:ext uri="{FF2B5EF4-FFF2-40B4-BE49-F238E27FC236}">
                <a16:creationId xmlns:a16="http://schemas.microsoft.com/office/drawing/2014/main" id="{F6B99B8A-E24A-EF3A-7E33-6FFAABD168C1}"/>
              </a:ext>
            </a:extLst>
          </p:cNvPr>
          <p:cNvPicPr>
            <a:picLocks noChangeAspect="1"/>
          </p:cNvPicPr>
          <p:nvPr/>
        </p:nvPicPr>
        <p:blipFill rotWithShape="1">
          <a:blip r:embed="rId2"/>
          <a:srcRect t="7014" b="23829"/>
          <a:stretch/>
        </p:blipFill>
        <p:spPr>
          <a:xfrm>
            <a:off x="1443765" y="626940"/>
            <a:ext cx="9313463" cy="3864547"/>
          </a:xfrm>
          <a:prstGeom prst="rect">
            <a:avLst/>
          </a:prstGeom>
        </p:spPr>
      </p:pic>
    </p:spTree>
    <p:extLst>
      <p:ext uri="{BB962C8B-B14F-4D97-AF65-F5344CB8AC3E}">
        <p14:creationId xmlns:p14="http://schemas.microsoft.com/office/powerpoint/2010/main" val="227931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7C4610E-9C18-467B-BF10-BE6A974CC3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296DF307-344E-4E9B-A7AA-8139E450D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2" name="Freeform 6">
              <a:extLst>
                <a:ext uri="{FF2B5EF4-FFF2-40B4-BE49-F238E27FC236}">
                  <a16:creationId xmlns:a16="http://schemas.microsoft.com/office/drawing/2014/main" id="{E263CC2D-ACFB-4EB3-ADF9-CD82BC842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3" name="Freeform 7">
              <a:extLst>
                <a:ext uri="{FF2B5EF4-FFF2-40B4-BE49-F238E27FC236}">
                  <a16:creationId xmlns:a16="http://schemas.microsoft.com/office/drawing/2014/main" id="{C5366E2F-9BA0-485A-B1CA-A5E6E2E37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4" name="Freeform 8">
              <a:extLst>
                <a:ext uri="{FF2B5EF4-FFF2-40B4-BE49-F238E27FC236}">
                  <a16:creationId xmlns:a16="http://schemas.microsoft.com/office/drawing/2014/main" id="{1803051E-7C26-4F53-8293-B4EAED421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5" name="Freeform 9">
              <a:extLst>
                <a:ext uri="{FF2B5EF4-FFF2-40B4-BE49-F238E27FC236}">
                  <a16:creationId xmlns:a16="http://schemas.microsoft.com/office/drawing/2014/main" id="{D10888CD-E496-4116-9C45-CF4F17ADE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 name="Freeform 10">
              <a:extLst>
                <a:ext uri="{FF2B5EF4-FFF2-40B4-BE49-F238E27FC236}">
                  <a16:creationId xmlns:a16="http://schemas.microsoft.com/office/drawing/2014/main" id="{0A42DA8F-DA3D-43E9-A184-E0F6C133A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 name="Freeform 11">
              <a:extLst>
                <a:ext uri="{FF2B5EF4-FFF2-40B4-BE49-F238E27FC236}">
                  <a16:creationId xmlns:a16="http://schemas.microsoft.com/office/drawing/2014/main" id="{473EAD31-7AA3-49B7-ADD6-C13FF0F14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 name="Freeform 12">
              <a:extLst>
                <a:ext uri="{FF2B5EF4-FFF2-40B4-BE49-F238E27FC236}">
                  <a16:creationId xmlns:a16="http://schemas.microsoft.com/office/drawing/2014/main" id="{2BBB7CDF-BA2E-451F-9201-CF2B6FEAE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9" name="Freeform 13">
              <a:extLst>
                <a:ext uri="{FF2B5EF4-FFF2-40B4-BE49-F238E27FC236}">
                  <a16:creationId xmlns:a16="http://schemas.microsoft.com/office/drawing/2014/main" id="{84809EF2-CD0D-4BC3-ABC7-E7E312A1D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0" name="Freeform 14">
              <a:extLst>
                <a:ext uri="{FF2B5EF4-FFF2-40B4-BE49-F238E27FC236}">
                  <a16:creationId xmlns:a16="http://schemas.microsoft.com/office/drawing/2014/main" id="{11D2D6C5-637B-4AFE-97F4-D4E48A613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1" name="Freeform 15">
              <a:extLst>
                <a:ext uri="{FF2B5EF4-FFF2-40B4-BE49-F238E27FC236}">
                  <a16:creationId xmlns:a16="http://schemas.microsoft.com/office/drawing/2014/main" id="{F841B2C5-57F5-4FE6-B4D4-EBB3F3088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 name="Freeform 16">
              <a:extLst>
                <a:ext uri="{FF2B5EF4-FFF2-40B4-BE49-F238E27FC236}">
                  <a16:creationId xmlns:a16="http://schemas.microsoft.com/office/drawing/2014/main" id="{B4822A39-2A52-4B2C-9319-BEFC526DB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3" name="Freeform 17">
              <a:extLst>
                <a:ext uri="{FF2B5EF4-FFF2-40B4-BE49-F238E27FC236}">
                  <a16:creationId xmlns:a16="http://schemas.microsoft.com/office/drawing/2014/main" id="{4E469692-E783-4950-8DEC-3A1FD3978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4" name="Freeform 18">
              <a:extLst>
                <a:ext uri="{FF2B5EF4-FFF2-40B4-BE49-F238E27FC236}">
                  <a16:creationId xmlns:a16="http://schemas.microsoft.com/office/drawing/2014/main" id="{012909CD-3254-41E5-B8BB-0F2D7CE0D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5" name="Freeform 19">
              <a:extLst>
                <a:ext uri="{FF2B5EF4-FFF2-40B4-BE49-F238E27FC236}">
                  <a16:creationId xmlns:a16="http://schemas.microsoft.com/office/drawing/2014/main" id="{93E7648E-861E-4503-AEDC-56C4EC50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6" name="Freeform 20">
              <a:extLst>
                <a:ext uri="{FF2B5EF4-FFF2-40B4-BE49-F238E27FC236}">
                  <a16:creationId xmlns:a16="http://schemas.microsoft.com/office/drawing/2014/main" id="{F9C72257-EBD0-4D1C-A32C-D84644687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7" name="Freeform 21">
              <a:extLst>
                <a:ext uri="{FF2B5EF4-FFF2-40B4-BE49-F238E27FC236}">
                  <a16:creationId xmlns:a16="http://schemas.microsoft.com/office/drawing/2014/main" id="{87BB2CBB-9C22-4E28-AB86-DC92AEE2D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8" name="Freeform 22">
              <a:extLst>
                <a:ext uri="{FF2B5EF4-FFF2-40B4-BE49-F238E27FC236}">
                  <a16:creationId xmlns:a16="http://schemas.microsoft.com/office/drawing/2014/main" id="{F85B3053-8D9F-410A-80C2-7960DDEA6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 name="Freeform 23">
              <a:extLst>
                <a:ext uri="{FF2B5EF4-FFF2-40B4-BE49-F238E27FC236}">
                  <a16:creationId xmlns:a16="http://schemas.microsoft.com/office/drawing/2014/main" id="{E8FF5DA7-6E72-41F1-A54C-EAF440A27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31" name="Group 30">
            <a:extLst>
              <a:ext uri="{FF2B5EF4-FFF2-40B4-BE49-F238E27FC236}">
                <a16:creationId xmlns:a16="http://schemas.microsoft.com/office/drawing/2014/main" id="{A899734C-500F-4274-9854-8BFA14A1D7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2" name="Rectangle 31">
              <a:extLst>
                <a:ext uri="{FF2B5EF4-FFF2-40B4-BE49-F238E27FC236}">
                  <a16:creationId xmlns:a16="http://schemas.microsoft.com/office/drawing/2014/main" id="{FF07BF51-2934-47AD-A415-7400882F1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3" name="Isosceles Triangle 32">
              <a:extLst>
                <a:ext uri="{FF2B5EF4-FFF2-40B4-BE49-F238E27FC236}">
                  <a16:creationId xmlns:a16="http://schemas.microsoft.com/office/drawing/2014/main" id="{DD6E3DF0-EDC0-458B-9C5B-911814F0A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4" name="Rectangle 33">
              <a:extLst>
                <a:ext uri="{FF2B5EF4-FFF2-40B4-BE49-F238E27FC236}">
                  <a16:creationId xmlns:a16="http://schemas.microsoft.com/office/drawing/2014/main" id="{5D0824B1-47C9-4504-99FB-CB150519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grpSp>
      <p:sp useBgFill="1">
        <p:nvSpPr>
          <p:cNvPr id="36" name="Rectangle 35">
            <a:extLst>
              <a:ext uri="{FF2B5EF4-FFF2-40B4-BE49-F238E27FC236}">
                <a16:creationId xmlns:a16="http://schemas.microsoft.com/office/drawing/2014/main" id="{34DD805B-2A7B-4ADA-9C4D-E0C9F192DB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C664A566-6D08-4E84-9708-4916A20016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9" name="Freeform 5">
              <a:extLst>
                <a:ext uri="{FF2B5EF4-FFF2-40B4-BE49-F238E27FC236}">
                  <a16:creationId xmlns:a16="http://schemas.microsoft.com/office/drawing/2014/main" id="{871B622B-6E58-4933-88EC-99F28705F7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6">
              <a:extLst>
                <a:ext uri="{FF2B5EF4-FFF2-40B4-BE49-F238E27FC236}">
                  <a16:creationId xmlns:a16="http://schemas.microsoft.com/office/drawing/2014/main" id="{EE9A4681-AC1B-4ABC-9A1C-C7E7F08A00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7">
              <a:extLst>
                <a:ext uri="{FF2B5EF4-FFF2-40B4-BE49-F238E27FC236}">
                  <a16:creationId xmlns:a16="http://schemas.microsoft.com/office/drawing/2014/main" id="{F1EEAF4B-DA1A-4CC9-9CE4-587A9E2E17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8">
              <a:extLst>
                <a:ext uri="{FF2B5EF4-FFF2-40B4-BE49-F238E27FC236}">
                  <a16:creationId xmlns:a16="http://schemas.microsoft.com/office/drawing/2014/main" id="{4591EF24-12A6-499B-8074-7E3DFBE6E3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
              <a:extLst>
                <a:ext uri="{FF2B5EF4-FFF2-40B4-BE49-F238E27FC236}">
                  <a16:creationId xmlns:a16="http://schemas.microsoft.com/office/drawing/2014/main" id="{66866784-2E4F-4C28-BE67-875B71B7C1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0">
              <a:extLst>
                <a:ext uri="{FF2B5EF4-FFF2-40B4-BE49-F238E27FC236}">
                  <a16:creationId xmlns:a16="http://schemas.microsoft.com/office/drawing/2014/main" id="{752279D8-59CC-4821-B591-79994164FF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1">
              <a:extLst>
                <a:ext uri="{FF2B5EF4-FFF2-40B4-BE49-F238E27FC236}">
                  <a16:creationId xmlns:a16="http://schemas.microsoft.com/office/drawing/2014/main" id="{FB4FBA9C-1D3E-4B35-8A79-25478153F5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2">
              <a:extLst>
                <a:ext uri="{FF2B5EF4-FFF2-40B4-BE49-F238E27FC236}">
                  <a16:creationId xmlns:a16="http://schemas.microsoft.com/office/drawing/2014/main" id="{9428A193-740A-43D2-B875-80CB90AD91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3">
              <a:extLst>
                <a:ext uri="{FF2B5EF4-FFF2-40B4-BE49-F238E27FC236}">
                  <a16:creationId xmlns:a16="http://schemas.microsoft.com/office/drawing/2014/main" id="{92B2EFF8-5790-427A-ABED-1680FD133D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4">
              <a:extLst>
                <a:ext uri="{FF2B5EF4-FFF2-40B4-BE49-F238E27FC236}">
                  <a16:creationId xmlns:a16="http://schemas.microsoft.com/office/drawing/2014/main" id="{782C5932-1596-43AA-BD7E-0F94FB8A96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5">
              <a:extLst>
                <a:ext uri="{FF2B5EF4-FFF2-40B4-BE49-F238E27FC236}">
                  <a16:creationId xmlns:a16="http://schemas.microsoft.com/office/drawing/2014/main" id="{EFC81310-1590-4DBE-BF0B-DADBCF9F88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6">
              <a:extLst>
                <a:ext uri="{FF2B5EF4-FFF2-40B4-BE49-F238E27FC236}">
                  <a16:creationId xmlns:a16="http://schemas.microsoft.com/office/drawing/2014/main" id="{968BA84E-DD0E-4FCD-8EDA-76DF8E09FB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7">
              <a:extLst>
                <a:ext uri="{FF2B5EF4-FFF2-40B4-BE49-F238E27FC236}">
                  <a16:creationId xmlns:a16="http://schemas.microsoft.com/office/drawing/2014/main" id="{1D3D7541-A0D9-4993-B691-D2D5B8B3EF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8">
              <a:extLst>
                <a:ext uri="{FF2B5EF4-FFF2-40B4-BE49-F238E27FC236}">
                  <a16:creationId xmlns:a16="http://schemas.microsoft.com/office/drawing/2014/main" id="{9FB31D01-8168-4494-8C2F-727E555AAF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9">
              <a:extLst>
                <a:ext uri="{FF2B5EF4-FFF2-40B4-BE49-F238E27FC236}">
                  <a16:creationId xmlns:a16="http://schemas.microsoft.com/office/drawing/2014/main" id="{8C455EEB-FD40-414D-A542-FB35DEB73C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0">
              <a:extLst>
                <a:ext uri="{FF2B5EF4-FFF2-40B4-BE49-F238E27FC236}">
                  <a16:creationId xmlns:a16="http://schemas.microsoft.com/office/drawing/2014/main" id="{F08F1FC1-956F-4494-BAFD-D504E93070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1">
              <a:extLst>
                <a:ext uri="{FF2B5EF4-FFF2-40B4-BE49-F238E27FC236}">
                  <a16:creationId xmlns:a16="http://schemas.microsoft.com/office/drawing/2014/main" id="{BEEDE1AA-8DCD-43D3-BC15-5748403148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2">
              <a:extLst>
                <a:ext uri="{FF2B5EF4-FFF2-40B4-BE49-F238E27FC236}">
                  <a16:creationId xmlns:a16="http://schemas.microsoft.com/office/drawing/2014/main" id="{E36CDA69-ED79-4DCF-9761-0B6134FA63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3">
              <a:extLst>
                <a:ext uri="{FF2B5EF4-FFF2-40B4-BE49-F238E27FC236}">
                  <a16:creationId xmlns:a16="http://schemas.microsoft.com/office/drawing/2014/main" id="{5F812C02-CFCB-47F4-B493-7753519FCA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Group 58">
            <a:extLst>
              <a:ext uri="{FF2B5EF4-FFF2-40B4-BE49-F238E27FC236}">
                <a16:creationId xmlns:a16="http://schemas.microsoft.com/office/drawing/2014/main" id="{B83678BA-0A50-4D51-9E9E-08BB66F83C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60" name="Rectangle 59">
              <a:extLst>
                <a:ext uri="{FF2B5EF4-FFF2-40B4-BE49-F238E27FC236}">
                  <a16:creationId xmlns:a16="http://schemas.microsoft.com/office/drawing/2014/main" id="{F1A8F65D-5E8F-4CA5-9240-1357120F9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39">
              <a:extLst>
                <a:ext uri="{FF2B5EF4-FFF2-40B4-BE49-F238E27FC236}">
                  <a16:creationId xmlns:a16="http://schemas.microsoft.com/office/drawing/2014/main" id="{2A4731E5-DE5F-4215-9525-99426B3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3478866D-C5E9-4968-BEF7-B1F030808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re 1">
            <a:extLst>
              <a:ext uri="{FF2B5EF4-FFF2-40B4-BE49-F238E27FC236}">
                <a16:creationId xmlns:a16="http://schemas.microsoft.com/office/drawing/2014/main" id="{C5087C70-041B-3C42-2115-D4B277FAAB5A}"/>
              </a:ext>
            </a:extLst>
          </p:cNvPr>
          <p:cNvSpPr>
            <a:spLocks noGrp="1"/>
          </p:cNvSpPr>
          <p:nvPr>
            <p:ph type="title"/>
          </p:nvPr>
        </p:nvSpPr>
        <p:spPr>
          <a:xfrm>
            <a:off x="895415" y="2075504"/>
            <a:ext cx="3654569" cy="2042725"/>
          </a:xfrm>
        </p:spPr>
        <p:txBody>
          <a:bodyPr vert="horz" lIns="228600" tIns="228600" rIns="228600" bIns="0" rtlCol="0" anchor="b">
            <a:normAutofit/>
          </a:bodyPr>
          <a:lstStyle/>
          <a:p>
            <a:pPr>
              <a:lnSpc>
                <a:spcPct val="80000"/>
              </a:lnSpc>
            </a:pPr>
            <a:r>
              <a:rPr lang="en-US" sz="4600"/>
              <a:t>Le questionnaire</a:t>
            </a:r>
          </a:p>
        </p:txBody>
      </p:sp>
      <p:sp>
        <p:nvSpPr>
          <p:cNvPr id="64" name="Rectangle 63">
            <a:extLst>
              <a:ext uri="{FF2B5EF4-FFF2-40B4-BE49-F238E27FC236}">
                <a16:creationId xmlns:a16="http://schemas.microsoft.com/office/drawing/2014/main" id="{9BF6EDB4-B4ED-4900-9E38-A7AE0EEEE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0150" y="-6706"/>
            <a:ext cx="6751849"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a:extLst>
              <a:ext uri="{FF2B5EF4-FFF2-40B4-BE49-F238E27FC236}">
                <a16:creationId xmlns:a16="http://schemas.microsoft.com/office/drawing/2014/main" id="{F8D07CF2-E640-7690-B29B-2113EB26DDB5}"/>
              </a:ext>
            </a:extLst>
          </p:cNvPr>
          <p:cNvPicPr>
            <a:picLocks noGrp="1" noChangeAspect="1"/>
          </p:cNvPicPr>
          <p:nvPr>
            <p:ph idx="1"/>
          </p:nvPr>
        </p:nvPicPr>
        <p:blipFill>
          <a:blip r:embed="rId2"/>
          <a:stretch>
            <a:fillRect/>
          </a:stretch>
        </p:blipFill>
        <p:spPr>
          <a:xfrm>
            <a:off x="6622380" y="189857"/>
            <a:ext cx="4481859" cy="6357247"/>
          </a:xfrm>
          <a:prstGeom prst="rect">
            <a:avLst/>
          </a:prstGeom>
          <a:ln w="9525">
            <a:noFill/>
          </a:ln>
        </p:spPr>
      </p:pic>
    </p:spTree>
    <p:extLst>
      <p:ext uri="{BB962C8B-B14F-4D97-AF65-F5344CB8AC3E}">
        <p14:creationId xmlns:p14="http://schemas.microsoft.com/office/powerpoint/2010/main" val="1229150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 name="Group 9">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11"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8"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9"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0"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1"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2"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3"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4"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5"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6"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7"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9"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0"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1"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2"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4"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6"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7"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58" name="Rectangle 57">
            <a:extLst>
              <a:ext uri="{FF2B5EF4-FFF2-40B4-BE49-F238E27FC236}">
                <a16:creationId xmlns:a16="http://schemas.microsoft.com/office/drawing/2014/main" id="{4C61BD32-7542-4D52-BA5A-3ADE869BF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980" y="733341"/>
            <a:ext cx="5120640" cy="540410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Image 4" descr="Une image contenant texte, capture d’écran, Police, nombre&#10;&#10;Description générée automatiquement">
            <a:extLst>
              <a:ext uri="{FF2B5EF4-FFF2-40B4-BE49-F238E27FC236}">
                <a16:creationId xmlns:a16="http://schemas.microsoft.com/office/drawing/2014/main" id="{7F4CC98C-43FD-9AAD-FEB4-A6D8048A02FA}"/>
              </a:ext>
            </a:extLst>
          </p:cNvPr>
          <p:cNvPicPr>
            <a:picLocks noChangeAspect="1"/>
          </p:cNvPicPr>
          <p:nvPr/>
        </p:nvPicPr>
        <p:blipFill>
          <a:blip r:embed="rId2"/>
          <a:stretch>
            <a:fillRect/>
          </a:stretch>
        </p:blipFill>
        <p:spPr>
          <a:xfrm>
            <a:off x="1057072" y="1816037"/>
            <a:ext cx="4464462" cy="3214412"/>
          </a:xfrm>
          <a:prstGeom prst="rect">
            <a:avLst/>
          </a:prstGeom>
        </p:spPr>
      </p:pic>
      <p:sp>
        <p:nvSpPr>
          <p:cNvPr id="59" name="Rectangle 58">
            <a:extLst>
              <a:ext uri="{FF2B5EF4-FFF2-40B4-BE49-F238E27FC236}">
                <a16:creationId xmlns:a16="http://schemas.microsoft.com/office/drawing/2014/main" id="{AF13771F-7EF1-4B2A-841C-5AFF05B90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7482" y="720125"/>
            <a:ext cx="5120640" cy="540410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Image 2" descr="Une image contenant texte, capture d’écran, Police, nombre&#10;&#10;Description générée automatiquement">
            <a:extLst>
              <a:ext uri="{FF2B5EF4-FFF2-40B4-BE49-F238E27FC236}">
                <a16:creationId xmlns:a16="http://schemas.microsoft.com/office/drawing/2014/main" id="{F40B91B1-62EE-1089-EA33-39A8F9956A9F}"/>
              </a:ext>
            </a:extLst>
          </p:cNvPr>
          <p:cNvPicPr>
            <a:picLocks noChangeAspect="1"/>
          </p:cNvPicPr>
          <p:nvPr/>
        </p:nvPicPr>
        <p:blipFill>
          <a:blip r:embed="rId3"/>
          <a:stretch>
            <a:fillRect/>
          </a:stretch>
        </p:blipFill>
        <p:spPr>
          <a:xfrm>
            <a:off x="6506812" y="1766752"/>
            <a:ext cx="4462186" cy="3302016"/>
          </a:xfrm>
          <a:prstGeom prst="rect">
            <a:avLst/>
          </a:prstGeom>
        </p:spPr>
      </p:pic>
    </p:spTree>
    <p:extLst>
      <p:ext uri="{BB962C8B-B14F-4D97-AF65-F5344CB8AC3E}">
        <p14:creationId xmlns:p14="http://schemas.microsoft.com/office/powerpoint/2010/main" val="4262373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4DB7353-7D7A-431B-A5B6-A3845E6F2B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 name="Freeform 5">
              <a:extLst>
                <a:ext uri="{FF2B5EF4-FFF2-40B4-BE49-F238E27FC236}">
                  <a16:creationId xmlns:a16="http://schemas.microsoft.com/office/drawing/2014/main" id="{9E8D15D6-6183-4BE1-A315-C7EC9C1A5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0" name="Freeform 6">
              <a:extLst>
                <a:ext uri="{FF2B5EF4-FFF2-40B4-BE49-F238E27FC236}">
                  <a16:creationId xmlns:a16="http://schemas.microsoft.com/office/drawing/2014/main" id="{82A253FA-4E60-4B4D-94B0-93ECFCF30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1" name="Freeform 7">
              <a:extLst>
                <a:ext uri="{FF2B5EF4-FFF2-40B4-BE49-F238E27FC236}">
                  <a16:creationId xmlns:a16="http://schemas.microsoft.com/office/drawing/2014/main" id="{E1B39AD1-11BD-457B-822C-A873607F4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2" name="Freeform 8">
              <a:extLst>
                <a:ext uri="{FF2B5EF4-FFF2-40B4-BE49-F238E27FC236}">
                  <a16:creationId xmlns:a16="http://schemas.microsoft.com/office/drawing/2014/main" id="{CC286005-78D5-4BE4-AA8B-75CDC07E7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3" name="Freeform 9">
              <a:extLst>
                <a:ext uri="{FF2B5EF4-FFF2-40B4-BE49-F238E27FC236}">
                  <a16:creationId xmlns:a16="http://schemas.microsoft.com/office/drawing/2014/main" id="{09E4A22D-7E83-4F24-97FE-931A93CAC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8" name="Freeform 10">
              <a:extLst>
                <a:ext uri="{FF2B5EF4-FFF2-40B4-BE49-F238E27FC236}">
                  <a16:creationId xmlns:a16="http://schemas.microsoft.com/office/drawing/2014/main" id="{4351E96B-8DD4-4D5E-A9F0-C47F5F337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3" name="Freeform 11">
              <a:extLst>
                <a:ext uri="{FF2B5EF4-FFF2-40B4-BE49-F238E27FC236}">
                  <a16:creationId xmlns:a16="http://schemas.microsoft.com/office/drawing/2014/main" id="{BFF78610-2475-4756-9EC8-5DA7D890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5" name="Freeform 12">
              <a:extLst>
                <a:ext uri="{FF2B5EF4-FFF2-40B4-BE49-F238E27FC236}">
                  <a16:creationId xmlns:a16="http://schemas.microsoft.com/office/drawing/2014/main" id="{C7ACAE44-681D-4CBC-B2AB-E5131DF5A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6" name="Freeform 13">
              <a:extLst>
                <a:ext uri="{FF2B5EF4-FFF2-40B4-BE49-F238E27FC236}">
                  <a16:creationId xmlns:a16="http://schemas.microsoft.com/office/drawing/2014/main" id="{CA22E4A0-73AA-4722-9C16-F3AF9A33E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8" name="Freeform 14">
              <a:extLst>
                <a:ext uri="{FF2B5EF4-FFF2-40B4-BE49-F238E27FC236}">
                  <a16:creationId xmlns:a16="http://schemas.microsoft.com/office/drawing/2014/main" id="{BB36E626-EBEB-41C0-B224-8DB049DB4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9" name="Freeform 15">
              <a:extLst>
                <a:ext uri="{FF2B5EF4-FFF2-40B4-BE49-F238E27FC236}">
                  <a16:creationId xmlns:a16="http://schemas.microsoft.com/office/drawing/2014/main" id="{D603DEC5-BED4-4DB6-A253-F61CC3674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0" name="Freeform 16">
              <a:extLst>
                <a:ext uri="{FF2B5EF4-FFF2-40B4-BE49-F238E27FC236}">
                  <a16:creationId xmlns:a16="http://schemas.microsoft.com/office/drawing/2014/main" id="{86AE9DE6-CA9A-479B-A0FB-0E1BAC7A6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1" name="Freeform 17">
              <a:extLst>
                <a:ext uri="{FF2B5EF4-FFF2-40B4-BE49-F238E27FC236}">
                  <a16:creationId xmlns:a16="http://schemas.microsoft.com/office/drawing/2014/main" id="{16CB8DC8-E75F-4574-A290-AAB7031BE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 name="Freeform 18">
              <a:extLst>
                <a:ext uri="{FF2B5EF4-FFF2-40B4-BE49-F238E27FC236}">
                  <a16:creationId xmlns:a16="http://schemas.microsoft.com/office/drawing/2014/main" id="{1CA657E1-3A52-4C23-AA47-EBB2D5C41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3" name="Freeform 19">
              <a:extLst>
                <a:ext uri="{FF2B5EF4-FFF2-40B4-BE49-F238E27FC236}">
                  <a16:creationId xmlns:a16="http://schemas.microsoft.com/office/drawing/2014/main" id="{ED4F701B-2A93-464F-A673-54EED5C4C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4" name="Freeform 20">
              <a:extLst>
                <a:ext uri="{FF2B5EF4-FFF2-40B4-BE49-F238E27FC236}">
                  <a16:creationId xmlns:a16="http://schemas.microsoft.com/office/drawing/2014/main" id="{9977C34F-F6C9-4749-B201-7B928802D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5" name="Freeform 21">
              <a:extLst>
                <a:ext uri="{FF2B5EF4-FFF2-40B4-BE49-F238E27FC236}">
                  <a16:creationId xmlns:a16="http://schemas.microsoft.com/office/drawing/2014/main" id="{3A913E6B-DBE9-4291-A34C-36069ECB8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6" name="Freeform 22">
              <a:extLst>
                <a:ext uri="{FF2B5EF4-FFF2-40B4-BE49-F238E27FC236}">
                  <a16:creationId xmlns:a16="http://schemas.microsoft.com/office/drawing/2014/main" id="{7D415C04-AB5C-4B76-9E49-EEBAEE64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7" name="Freeform 23">
              <a:extLst>
                <a:ext uri="{FF2B5EF4-FFF2-40B4-BE49-F238E27FC236}">
                  <a16:creationId xmlns:a16="http://schemas.microsoft.com/office/drawing/2014/main" id="{151FDC11-E872-4EAE-A597-822F9FE17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29" name="Group 28">
            <a:extLst>
              <a:ext uri="{FF2B5EF4-FFF2-40B4-BE49-F238E27FC236}">
                <a16:creationId xmlns:a16="http://schemas.microsoft.com/office/drawing/2014/main" id="{1B24766B-81CA-44C7-BF11-77A12BA4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0" name="Rectangle 29">
              <a:extLst>
                <a:ext uri="{FF2B5EF4-FFF2-40B4-BE49-F238E27FC236}">
                  <a16:creationId xmlns:a16="http://schemas.microsoft.com/office/drawing/2014/main" id="{1A2F9962-DEB8-461C-8B4C-C0ED0D8A7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1" name="Isosceles Triangle 30">
              <a:extLst>
                <a:ext uri="{FF2B5EF4-FFF2-40B4-BE49-F238E27FC236}">
                  <a16:creationId xmlns:a16="http://schemas.microsoft.com/office/drawing/2014/main" id="{C0672E08-EB09-4B8E-8522-24BBC2CFF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2" name="Rectangle 31">
              <a:extLst>
                <a:ext uri="{FF2B5EF4-FFF2-40B4-BE49-F238E27FC236}">
                  <a16:creationId xmlns:a16="http://schemas.microsoft.com/office/drawing/2014/main" id="{3447AB64-F3EC-4A1F-BFD4-F0F9DB3DA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grpSp>
      <p:sp useBgFill="1">
        <p:nvSpPr>
          <p:cNvPr id="34" name="Rectangle 33">
            <a:extLst>
              <a:ext uri="{FF2B5EF4-FFF2-40B4-BE49-F238E27FC236}">
                <a16:creationId xmlns:a16="http://schemas.microsoft.com/office/drawing/2014/main" id="{6BDBA639-2A71-4A60-A71A-FF1836F54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5E208A8B-5EBD-4532-BE72-26414FA7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7" name="Freeform 5">
              <a:extLst>
                <a:ext uri="{FF2B5EF4-FFF2-40B4-BE49-F238E27FC236}">
                  <a16:creationId xmlns:a16="http://schemas.microsoft.com/office/drawing/2014/main" id="{15D09196-B338-4AB5-A71B-CFD5FFCA62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8" name="Freeform 6">
              <a:extLst>
                <a:ext uri="{FF2B5EF4-FFF2-40B4-BE49-F238E27FC236}">
                  <a16:creationId xmlns:a16="http://schemas.microsoft.com/office/drawing/2014/main" id="{F50B4463-128A-4677-A285-C017E6C54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9" name="Freeform 7">
              <a:extLst>
                <a:ext uri="{FF2B5EF4-FFF2-40B4-BE49-F238E27FC236}">
                  <a16:creationId xmlns:a16="http://schemas.microsoft.com/office/drawing/2014/main" id="{1D9B95CD-F023-4DFA-9678-1E02713F7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0" name="Freeform 8">
              <a:extLst>
                <a:ext uri="{FF2B5EF4-FFF2-40B4-BE49-F238E27FC236}">
                  <a16:creationId xmlns:a16="http://schemas.microsoft.com/office/drawing/2014/main" id="{1DDF47A8-BE7B-43F3-A500-F5A4656D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1" name="Freeform 9">
              <a:extLst>
                <a:ext uri="{FF2B5EF4-FFF2-40B4-BE49-F238E27FC236}">
                  <a16:creationId xmlns:a16="http://schemas.microsoft.com/office/drawing/2014/main" id="{2DD394DE-76FB-42F8-85F2-FD436F423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2" name="Freeform 10">
              <a:extLst>
                <a:ext uri="{FF2B5EF4-FFF2-40B4-BE49-F238E27FC236}">
                  <a16:creationId xmlns:a16="http://schemas.microsoft.com/office/drawing/2014/main" id="{B95F2EFB-87E6-4400-AAF3-7EB8B4F15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3" name="Freeform 11">
              <a:extLst>
                <a:ext uri="{FF2B5EF4-FFF2-40B4-BE49-F238E27FC236}">
                  <a16:creationId xmlns:a16="http://schemas.microsoft.com/office/drawing/2014/main" id="{1D463476-2BC7-418C-9D6F-51444B11A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4" name="Freeform 12">
              <a:extLst>
                <a:ext uri="{FF2B5EF4-FFF2-40B4-BE49-F238E27FC236}">
                  <a16:creationId xmlns:a16="http://schemas.microsoft.com/office/drawing/2014/main" id="{24011122-2495-478A-81BF-ABBDEA1DA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5" name="Freeform 13">
              <a:extLst>
                <a:ext uri="{FF2B5EF4-FFF2-40B4-BE49-F238E27FC236}">
                  <a16:creationId xmlns:a16="http://schemas.microsoft.com/office/drawing/2014/main" id="{C79E87C5-E5B3-476B-B539-FC9CF4A33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6" name="Freeform 14">
              <a:extLst>
                <a:ext uri="{FF2B5EF4-FFF2-40B4-BE49-F238E27FC236}">
                  <a16:creationId xmlns:a16="http://schemas.microsoft.com/office/drawing/2014/main" id="{956029CA-2B38-434D-9044-5FF3A1ECD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7" name="Freeform 15">
              <a:extLst>
                <a:ext uri="{FF2B5EF4-FFF2-40B4-BE49-F238E27FC236}">
                  <a16:creationId xmlns:a16="http://schemas.microsoft.com/office/drawing/2014/main" id="{9514CFB6-E8DB-43DC-B1CD-9CC2D4B2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8" name="Freeform 16">
              <a:extLst>
                <a:ext uri="{FF2B5EF4-FFF2-40B4-BE49-F238E27FC236}">
                  <a16:creationId xmlns:a16="http://schemas.microsoft.com/office/drawing/2014/main" id="{BD8C1FC8-E550-45BE-9F30-822BAB378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9" name="Freeform 17">
              <a:extLst>
                <a:ext uri="{FF2B5EF4-FFF2-40B4-BE49-F238E27FC236}">
                  <a16:creationId xmlns:a16="http://schemas.microsoft.com/office/drawing/2014/main" id="{D1646B5D-A7B7-41EC-9591-0E0C0F4F9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0" name="Freeform 18">
              <a:extLst>
                <a:ext uri="{FF2B5EF4-FFF2-40B4-BE49-F238E27FC236}">
                  <a16:creationId xmlns:a16="http://schemas.microsoft.com/office/drawing/2014/main" id="{E2118E93-481E-4843-987E-378187AA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1" name="Freeform 19">
              <a:extLst>
                <a:ext uri="{FF2B5EF4-FFF2-40B4-BE49-F238E27FC236}">
                  <a16:creationId xmlns:a16="http://schemas.microsoft.com/office/drawing/2014/main" id="{77038464-F4E2-47EC-A87F-18469191E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2" name="Freeform 20">
              <a:extLst>
                <a:ext uri="{FF2B5EF4-FFF2-40B4-BE49-F238E27FC236}">
                  <a16:creationId xmlns:a16="http://schemas.microsoft.com/office/drawing/2014/main" id="{FB3BBEB1-E146-408F-95B7-EE2F269DE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3" name="Freeform 21">
              <a:extLst>
                <a:ext uri="{FF2B5EF4-FFF2-40B4-BE49-F238E27FC236}">
                  <a16:creationId xmlns:a16="http://schemas.microsoft.com/office/drawing/2014/main" id="{C765B285-56EC-47FC-B116-274EBBD61A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4" name="Freeform 22">
              <a:extLst>
                <a:ext uri="{FF2B5EF4-FFF2-40B4-BE49-F238E27FC236}">
                  <a16:creationId xmlns:a16="http://schemas.microsoft.com/office/drawing/2014/main" id="{CB4A6191-6913-42EA-905E-8A174AE2C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 name="Freeform 23">
              <a:extLst>
                <a:ext uri="{FF2B5EF4-FFF2-40B4-BE49-F238E27FC236}">
                  <a16:creationId xmlns:a16="http://schemas.microsoft.com/office/drawing/2014/main" id="{8ADEEF92-F481-475A-845C-5E940F0D5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57" name="Freeform: Shape 56">
            <a:extLst>
              <a:ext uri="{FF2B5EF4-FFF2-40B4-BE49-F238E27FC236}">
                <a16:creationId xmlns:a16="http://schemas.microsoft.com/office/drawing/2014/main" id="{D9C506D7-84CB-4057-A44A-465313E78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44861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Oval 32">
            <a:extLst>
              <a:ext uri="{FF2B5EF4-FFF2-40B4-BE49-F238E27FC236}">
                <a16:creationId xmlns:a16="http://schemas.microsoft.com/office/drawing/2014/main" id="{7842FC68-61FD-4700-8A22-BB8B07188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4579" y="691977"/>
            <a:ext cx="7761923" cy="5343064"/>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8CA7A3A-F8E6-856D-AF94-8870D62BDF2B}"/>
              </a:ext>
            </a:extLst>
          </p:cNvPr>
          <p:cNvSpPr>
            <a:spLocks noGrp="1"/>
          </p:cNvSpPr>
          <p:nvPr>
            <p:ph type="title"/>
          </p:nvPr>
        </p:nvSpPr>
        <p:spPr>
          <a:xfrm>
            <a:off x="2616277" y="2061838"/>
            <a:ext cx="6959446" cy="1662475"/>
          </a:xfrm>
        </p:spPr>
        <p:txBody>
          <a:bodyPr vert="horz" lIns="228600" tIns="228600" rIns="228600" bIns="0" rtlCol="0" anchor="b">
            <a:normAutofit/>
          </a:bodyPr>
          <a:lstStyle/>
          <a:p>
            <a:pPr>
              <a:lnSpc>
                <a:spcPct val="80000"/>
              </a:lnSpc>
            </a:pPr>
            <a:r>
              <a:rPr lang="en-US" sz="3700"/>
              <a:t>Conditions préalables à l’utilisation de l’auto-questionnaire GEGA </a:t>
            </a:r>
          </a:p>
        </p:txBody>
      </p:sp>
    </p:spTree>
    <p:extLst>
      <p:ext uri="{BB962C8B-B14F-4D97-AF65-F5344CB8AC3E}">
        <p14:creationId xmlns:p14="http://schemas.microsoft.com/office/powerpoint/2010/main" val="2380931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EA7842-8F24-666C-E764-8662C39CEE9E}"/>
              </a:ext>
            </a:extLst>
          </p:cNvPr>
          <p:cNvSpPr>
            <a:spLocks noGrp="1"/>
          </p:cNvSpPr>
          <p:nvPr>
            <p:ph type="title"/>
          </p:nvPr>
        </p:nvSpPr>
        <p:spPr/>
        <p:txBody>
          <a:bodyPr>
            <a:normAutofit fontScale="90000"/>
          </a:bodyPr>
          <a:lstStyle/>
          <a:p>
            <a:r>
              <a:rPr lang="fr-FR" dirty="0"/>
              <a:t>Préalable à la mise en place dans un établissement (1)</a:t>
            </a:r>
          </a:p>
        </p:txBody>
      </p:sp>
      <p:sp>
        <p:nvSpPr>
          <p:cNvPr id="3" name="Espace réservé du contenu 2">
            <a:extLst>
              <a:ext uri="{FF2B5EF4-FFF2-40B4-BE49-F238E27FC236}">
                <a16:creationId xmlns:a16="http://schemas.microsoft.com/office/drawing/2014/main" id="{7CA6A71F-BBF0-EA5C-CF89-8C2D66CEFD5C}"/>
              </a:ext>
            </a:extLst>
          </p:cNvPr>
          <p:cNvSpPr>
            <a:spLocks noGrp="1"/>
          </p:cNvSpPr>
          <p:nvPr>
            <p:ph idx="1"/>
          </p:nvPr>
        </p:nvSpPr>
        <p:spPr/>
        <p:txBody>
          <a:bodyPr>
            <a:noAutofit/>
          </a:bodyPr>
          <a:lstStyle/>
          <a:p>
            <a:pPr>
              <a:buFont typeface="Wingdings" panose="05000000000000000000" pitchFamily="2" charset="2"/>
              <a:buChar char="Ø"/>
            </a:pPr>
            <a:r>
              <a:rPr lang="fr-FR" sz="1600" b="1" kern="100" dirty="0">
                <a:latin typeface="Calibri" panose="020F0502020204030204" pitchFamily="34" charset="0"/>
                <a:ea typeface="Calibri" panose="020F0502020204030204" pitchFamily="34" charset="0"/>
                <a:cs typeface="Times New Roman" panose="02020603050405020304" pitchFamily="18" charset="0"/>
              </a:rPr>
              <a:t>Cellule de pilotage avec au moins:</a:t>
            </a:r>
          </a:p>
          <a:p>
            <a:pPr lvl="2">
              <a:buFont typeface="Wingdings" panose="05000000000000000000" pitchFamily="2" charset="2"/>
              <a:buChar char="ü"/>
            </a:pPr>
            <a:r>
              <a:rPr lang="fr-FR" sz="1600" kern="100" dirty="0">
                <a:effectLst/>
                <a:latin typeface="Calibri" panose="020F0502020204030204" pitchFamily="34" charset="0"/>
                <a:ea typeface="Calibri" panose="020F0502020204030204" pitchFamily="34" charset="0"/>
                <a:cs typeface="Times New Roman" panose="02020603050405020304" pitchFamily="18" charset="0"/>
              </a:rPr>
              <a:t>un professionnel du champ de la grossesse</a:t>
            </a:r>
          </a:p>
          <a:p>
            <a:pPr lvl="2">
              <a:buFont typeface="Wingdings" panose="05000000000000000000" pitchFamily="2" charset="2"/>
              <a:buChar char="ü"/>
            </a:pPr>
            <a:r>
              <a:rPr lang="fr-FR" sz="1600" kern="100" dirty="0">
                <a:effectLst/>
                <a:latin typeface="Calibri" panose="020F0502020204030204" pitchFamily="34" charset="0"/>
                <a:ea typeface="Calibri" panose="020F0502020204030204" pitchFamily="34" charset="0"/>
                <a:cs typeface="Times New Roman" panose="02020603050405020304" pitchFamily="18" charset="0"/>
              </a:rPr>
              <a:t> un du champ pédiatrique </a:t>
            </a:r>
          </a:p>
          <a:p>
            <a:pPr lvl="2">
              <a:buFont typeface="Wingdings" panose="05000000000000000000" pitchFamily="2" charset="2"/>
              <a:buChar char="ü"/>
            </a:pPr>
            <a:r>
              <a:rPr lang="fr-FR" sz="1600" kern="100" dirty="0">
                <a:effectLst/>
                <a:latin typeface="Calibri" panose="020F0502020204030204" pitchFamily="34" charset="0"/>
                <a:ea typeface="Calibri" panose="020F0502020204030204" pitchFamily="34" charset="0"/>
                <a:cs typeface="Times New Roman" panose="02020603050405020304" pitchFamily="18" charset="0"/>
              </a:rPr>
              <a:t>un du champ de l’addic</a:t>
            </a:r>
            <a:r>
              <a:rPr lang="fr-FR" sz="1600" kern="100" dirty="0">
                <a:latin typeface="Calibri" panose="020F0502020204030204" pitchFamily="34" charset="0"/>
                <a:ea typeface="Calibri" panose="020F0502020204030204" pitchFamily="34" charset="0"/>
                <a:cs typeface="Times New Roman" panose="02020603050405020304" pitchFamily="18" charset="0"/>
              </a:rPr>
              <a:t>t</a:t>
            </a:r>
            <a:r>
              <a:rPr lang="fr-FR" sz="1600" kern="100" dirty="0">
                <a:effectLst/>
                <a:latin typeface="Calibri" panose="020F0502020204030204" pitchFamily="34" charset="0"/>
                <a:ea typeface="Calibri" panose="020F0502020204030204" pitchFamily="34" charset="0"/>
                <a:cs typeface="Times New Roman" panose="02020603050405020304" pitchFamily="18" charset="0"/>
              </a:rPr>
              <a:t>ologie</a:t>
            </a:r>
          </a:p>
          <a:p>
            <a:pPr>
              <a:buFont typeface="Wingdings" panose="05000000000000000000" pitchFamily="2" charset="2"/>
              <a:buChar char="Ø"/>
            </a:pPr>
            <a:r>
              <a:rPr lang="fr-FR" sz="1600" b="1" kern="100" dirty="0">
                <a:latin typeface="Calibri" panose="020F0502020204030204" pitchFamily="34" charset="0"/>
                <a:ea typeface="Calibri" panose="020F0502020204030204" pitchFamily="34" charset="0"/>
                <a:cs typeface="Times New Roman" panose="02020603050405020304" pitchFamily="18" charset="0"/>
              </a:rPr>
              <a:t>P</a:t>
            </a:r>
            <a:r>
              <a:rPr lang="fr-FR" sz="1600" b="1" kern="100" dirty="0">
                <a:effectLst/>
                <a:latin typeface="Calibri" panose="020F0502020204030204" pitchFamily="34" charset="0"/>
                <a:ea typeface="Calibri" panose="020F0502020204030204" pitchFamily="34" charset="0"/>
                <a:cs typeface="Times New Roman" panose="02020603050405020304" pitchFamily="18" charset="0"/>
              </a:rPr>
              <a:t>our impulser un travail en réseau médico psychosocial optimal:</a:t>
            </a:r>
          </a:p>
          <a:p>
            <a:pPr marL="0" indent="0">
              <a:lnSpc>
                <a:spcPct val="100000"/>
              </a:lnSpc>
              <a:buNone/>
            </a:pPr>
            <a:r>
              <a:rPr lang="fr-FR" sz="1600" kern="100" dirty="0">
                <a:latin typeface="Calibri" panose="020F0502020204030204" pitchFamily="34" charset="0"/>
                <a:ea typeface="Calibri" panose="020F0502020204030204" pitchFamily="34" charset="0"/>
                <a:cs typeface="Times New Roman" panose="02020603050405020304" pitchFamily="18" charset="0"/>
              </a:rPr>
              <a:t>L</a:t>
            </a:r>
            <a:r>
              <a:rPr lang="fr-FR" sz="1600" kern="100" dirty="0">
                <a:effectLst/>
                <a:latin typeface="Calibri" panose="020F0502020204030204" pitchFamily="34" charset="0"/>
                <a:ea typeface="Calibri" panose="020F0502020204030204" pitchFamily="34" charset="0"/>
                <a:cs typeface="Times New Roman" panose="02020603050405020304" pitchFamily="18" charset="0"/>
              </a:rPr>
              <a:t>ister et si possible rencontrer les personnes ressources</a:t>
            </a:r>
          </a:p>
          <a:p>
            <a:pPr lvl="2">
              <a:buFont typeface="Wingdings" panose="05000000000000000000" pitchFamily="2" charset="2"/>
              <a:buChar char="ü"/>
            </a:pPr>
            <a:r>
              <a:rPr lang="fr-FR" sz="16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r-FR" sz="1600" kern="100" dirty="0">
                <a:effectLst/>
                <a:latin typeface="Calibri" panose="020F0502020204030204" pitchFamily="34" charset="0"/>
                <a:ea typeface="Calibri" panose="020F0502020204030204" pitchFamily="34" charset="0"/>
                <a:cs typeface="Times New Roman" panose="02020603050405020304" pitchFamily="18" charset="0"/>
              </a:rPr>
              <a:t>de l'établissement </a:t>
            </a:r>
            <a:endParaRPr lang="fr-FR" sz="1600" kern="100" dirty="0">
              <a:latin typeface="Calibri" panose="020F0502020204030204" pitchFamily="34" charset="0"/>
              <a:ea typeface="Calibri" panose="020F0502020204030204" pitchFamily="34" charset="0"/>
              <a:cs typeface="Times New Roman" panose="02020603050405020304" pitchFamily="18" charset="0"/>
            </a:endParaRPr>
          </a:p>
          <a:p>
            <a:pPr lvl="2">
              <a:buFont typeface="Wingdings" panose="05000000000000000000" pitchFamily="2" charset="2"/>
              <a:buChar char="ü"/>
            </a:pPr>
            <a:r>
              <a:rPr lang="fr-FR" sz="1600" kern="100" dirty="0">
                <a:effectLst/>
                <a:latin typeface="Calibri" panose="020F0502020204030204" pitchFamily="34" charset="0"/>
                <a:ea typeface="Calibri" panose="020F0502020204030204" pitchFamily="34" charset="0"/>
                <a:cs typeface="Times New Roman" panose="02020603050405020304" pitchFamily="18" charset="0"/>
              </a:rPr>
              <a:t>du bassin de naissance </a:t>
            </a:r>
          </a:p>
          <a:p>
            <a:pPr marL="0" indent="0">
              <a:buNone/>
            </a:pPr>
            <a:r>
              <a:rPr lang="fr-FR" sz="1600" kern="100" dirty="0">
                <a:latin typeface="Calibri" panose="020F0502020204030204" pitchFamily="34" charset="0"/>
                <a:ea typeface="Calibri" panose="020F0502020204030204" pitchFamily="34" charset="0"/>
                <a:cs typeface="Times New Roman" panose="02020603050405020304" pitchFamily="18" charset="0"/>
              </a:rPr>
              <a:t>L</a:t>
            </a:r>
            <a:r>
              <a:rPr lang="fr-FR" sz="1600" kern="100" dirty="0">
                <a:effectLst/>
                <a:latin typeface="Calibri" panose="020F0502020204030204" pitchFamily="34" charset="0"/>
                <a:ea typeface="Calibri" panose="020F0502020204030204" pitchFamily="34" charset="0"/>
                <a:cs typeface="Times New Roman" panose="02020603050405020304" pitchFamily="18" charset="0"/>
              </a:rPr>
              <a:t>es structures concernées doivent pouvoir recevoir rapidement les femmes enceintes circuit court</a:t>
            </a:r>
          </a:p>
          <a:p>
            <a:endParaRPr lang="fr-FR" sz="1600" dirty="0"/>
          </a:p>
        </p:txBody>
      </p:sp>
    </p:spTree>
    <p:extLst>
      <p:ext uri="{BB962C8B-B14F-4D97-AF65-F5344CB8AC3E}">
        <p14:creationId xmlns:p14="http://schemas.microsoft.com/office/powerpoint/2010/main" val="308233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EA7842-8F24-666C-E764-8662C39CEE9E}"/>
              </a:ext>
            </a:extLst>
          </p:cNvPr>
          <p:cNvSpPr>
            <a:spLocks noGrp="1"/>
          </p:cNvSpPr>
          <p:nvPr>
            <p:ph type="title"/>
          </p:nvPr>
        </p:nvSpPr>
        <p:spPr/>
        <p:txBody>
          <a:bodyPr>
            <a:normAutofit fontScale="90000"/>
          </a:bodyPr>
          <a:lstStyle/>
          <a:p>
            <a:r>
              <a:rPr lang="fr-FR" dirty="0"/>
              <a:t>Préalable à la mise en place dans un établissement (2)</a:t>
            </a:r>
          </a:p>
        </p:txBody>
      </p:sp>
      <p:sp>
        <p:nvSpPr>
          <p:cNvPr id="3" name="Espace réservé du contenu 2">
            <a:extLst>
              <a:ext uri="{FF2B5EF4-FFF2-40B4-BE49-F238E27FC236}">
                <a16:creationId xmlns:a16="http://schemas.microsoft.com/office/drawing/2014/main" id="{7CA6A71F-BBF0-EA5C-CF89-8C2D66CEFD5C}"/>
              </a:ext>
            </a:extLst>
          </p:cNvPr>
          <p:cNvSpPr>
            <a:spLocks noGrp="1"/>
          </p:cNvSpPr>
          <p:nvPr>
            <p:ph idx="1"/>
          </p:nvPr>
        </p:nvSpPr>
        <p:spPr/>
        <p:txBody>
          <a:bodyPr>
            <a:noAutofit/>
          </a:bodyPr>
          <a:lstStyle/>
          <a:p>
            <a:pPr>
              <a:buFont typeface="Wingdings" panose="05000000000000000000" pitchFamily="2" charset="2"/>
              <a:buChar char="Ø"/>
            </a:pPr>
            <a:r>
              <a:rPr lang="fr-FR" sz="1600" b="1" kern="100" dirty="0">
                <a:latin typeface="Calibri" panose="020F0502020204030204" pitchFamily="34" charset="0"/>
                <a:ea typeface="Calibri" panose="020F0502020204030204" pitchFamily="34" charset="0"/>
                <a:cs typeface="Times New Roman" panose="02020603050405020304" pitchFamily="18" charset="0"/>
              </a:rPr>
              <a:t>identifiez un référent « périnatalité et addiction » </a:t>
            </a:r>
            <a:r>
              <a:rPr lang="fr-FR" sz="1600" kern="100" dirty="0">
                <a:latin typeface="Calibri" panose="020F0502020204030204" pitchFamily="34" charset="0"/>
                <a:ea typeface="Calibri" panose="020F0502020204030204" pitchFamily="34" charset="0"/>
                <a:cs typeface="Times New Roman" panose="02020603050405020304" pitchFamily="18" charset="0"/>
              </a:rPr>
              <a:t>qui pourra recevoir les patientes en maternité pour faire le point sur les consos et leur donner des informations sur les effets et le suivi de la grossesse et en postnatal.</a:t>
            </a:r>
          </a:p>
          <a:p>
            <a:pPr>
              <a:buFont typeface="Wingdings" panose="05000000000000000000" pitchFamily="2" charset="2"/>
              <a:buChar char="Ø"/>
            </a:pPr>
            <a:endParaRPr lang="fr-FR" sz="1600" kern="100" dirty="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fr-FR" sz="1600" b="1" kern="100" dirty="0">
                <a:latin typeface="Calibri" panose="020F0502020204030204" pitchFamily="34" charset="0"/>
                <a:ea typeface="Calibri" panose="020F0502020204030204" pitchFamily="34" charset="0"/>
                <a:cs typeface="Times New Roman" panose="02020603050405020304" pitchFamily="18" charset="0"/>
              </a:rPr>
              <a:t>P</a:t>
            </a:r>
            <a:r>
              <a:rPr lang="fr-FR" sz="1600" b="1" kern="100" dirty="0">
                <a:effectLst/>
                <a:latin typeface="Calibri" panose="020F0502020204030204" pitchFamily="34" charset="0"/>
                <a:ea typeface="Calibri" panose="020F0502020204030204" pitchFamily="34" charset="0"/>
                <a:cs typeface="Times New Roman" panose="02020603050405020304" pitchFamily="18" charset="0"/>
              </a:rPr>
              <a:t>résenter l'auto-questionnaire et des outils à l'ensemble de l'équipe </a:t>
            </a:r>
            <a:r>
              <a:rPr lang="fr-FR" sz="1600" kern="100" dirty="0">
                <a:effectLst/>
                <a:latin typeface="Calibri" panose="020F0502020204030204" pitchFamily="34" charset="0"/>
                <a:ea typeface="Calibri" panose="020F0502020204030204" pitchFamily="34" charset="0"/>
                <a:cs typeface="Times New Roman" panose="02020603050405020304" pitchFamily="18" charset="0"/>
              </a:rPr>
              <a:t>y compris les agents d'accueil. </a:t>
            </a:r>
          </a:p>
          <a:p>
            <a:pPr marL="0" indent="0">
              <a:buNone/>
            </a:pPr>
            <a:r>
              <a:rPr lang="fr-FR" sz="1600" kern="100" dirty="0">
                <a:latin typeface="Calibri" panose="020F0502020204030204" pitchFamily="34" charset="0"/>
                <a:ea typeface="Calibri" panose="020F0502020204030204" pitchFamily="34" charset="0"/>
                <a:cs typeface="Times New Roman" panose="02020603050405020304" pitchFamily="18" charset="0"/>
              </a:rPr>
              <a:t>	L</a:t>
            </a:r>
            <a:r>
              <a:rPr lang="fr-FR" sz="1600" kern="100" dirty="0">
                <a:effectLst/>
                <a:latin typeface="Calibri" panose="020F0502020204030204" pitchFamily="34" charset="0"/>
                <a:ea typeface="Calibri" panose="020F0502020204030204" pitchFamily="34" charset="0"/>
                <a:cs typeface="Times New Roman" panose="02020603050405020304" pitchFamily="18" charset="0"/>
              </a:rPr>
              <a:t>eur proposer une sensibilisation/formation</a:t>
            </a:r>
          </a:p>
          <a:p>
            <a:pPr marL="0" indent="0">
              <a:buNone/>
            </a:pP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fr-FR" sz="1600" b="1" kern="100" dirty="0">
                <a:effectLst/>
                <a:latin typeface="Calibri" panose="020F0502020204030204" pitchFamily="34" charset="0"/>
                <a:ea typeface="Calibri" panose="020F0502020204030204" pitchFamily="34" charset="0"/>
                <a:cs typeface="Times New Roman" panose="02020603050405020304" pitchFamily="18" charset="0"/>
              </a:rPr>
              <a:t>favoriser les interventions des professionnels d'addictologie </a:t>
            </a:r>
            <a:r>
              <a:rPr lang="fr-FR" sz="1600" kern="100" dirty="0">
                <a:effectLst/>
                <a:latin typeface="Calibri" panose="020F0502020204030204" pitchFamily="34" charset="0"/>
                <a:ea typeface="Calibri" panose="020F0502020204030204" pitchFamily="34" charset="0"/>
                <a:cs typeface="Times New Roman" panose="02020603050405020304" pitchFamily="18" charset="0"/>
              </a:rPr>
              <a:t>en service de maternité en hospitalisation </a:t>
            </a:r>
            <a:r>
              <a:rPr lang="fr-FR" sz="1600" b="1" kern="100" dirty="0">
                <a:effectLst/>
                <a:latin typeface="Calibri" panose="020F0502020204030204" pitchFamily="34" charset="0"/>
                <a:ea typeface="Calibri" panose="020F0502020204030204" pitchFamily="34" charset="0"/>
                <a:cs typeface="Times New Roman" panose="02020603050405020304" pitchFamily="18" charset="0"/>
              </a:rPr>
              <a:t>et en consultation</a:t>
            </a:r>
            <a:r>
              <a:rPr lang="fr-FR" sz="160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fr-FR" sz="1600" dirty="0"/>
          </a:p>
        </p:txBody>
      </p:sp>
    </p:spTree>
    <p:extLst>
      <p:ext uri="{BB962C8B-B14F-4D97-AF65-F5344CB8AC3E}">
        <p14:creationId xmlns:p14="http://schemas.microsoft.com/office/powerpoint/2010/main" val="3284407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652569-067A-57EE-45B5-038CBDC47320}"/>
              </a:ext>
            </a:extLst>
          </p:cNvPr>
          <p:cNvSpPr>
            <a:spLocks noGrp="1"/>
          </p:cNvSpPr>
          <p:nvPr>
            <p:ph type="title"/>
          </p:nvPr>
        </p:nvSpPr>
        <p:spPr/>
        <p:txBody>
          <a:bodyPr>
            <a:normAutofit/>
          </a:bodyPr>
          <a:lstStyle/>
          <a:p>
            <a:r>
              <a:rPr lang="fr-FR" sz="2400" kern="100" dirty="0">
                <a:effectLst/>
                <a:latin typeface="Calibri" panose="020F0502020204030204" pitchFamily="34" charset="0"/>
                <a:ea typeface="Calibri" panose="020F0502020204030204" pitchFamily="34" charset="0"/>
                <a:cs typeface="Times New Roman" panose="02020603050405020304" pitchFamily="18" charset="0"/>
              </a:rPr>
              <a:t>Méthodologie de circulation de l'auto-questionnaire GEGA</a:t>
            </a:r>
            <a:endParaRPr lang="fr-FR" sz="2400" dirty="0"/>
          </a:p>
        </p:txBody>
      </p:sp>
      <p:pic>
        <p:nvPicPr>
          <p:cNvPr id="3076" name="Picture 4" descr="Index of /wp-content/uploads/2012/04">
            <a:extLst>
              <a:ext uri="{FF2B5EF4-FFF2-40B4-BE49-F238E27FC236}">
                <a16:creationId xmlns:a16="http://schemas.microsoft.com/office/drawing/2014/main" id="{F81AA01E-B2B8-DF80-1F53-42827C92679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0154456" y="654879"/>
            <a:ext cx="1924050" cy="2381250"/>
          </a:xfrm>
          <a:prstGeom prst="rect">
            <a:avLst/>
          </a:prstGeom>
          <a:noFill/>
          <a:extLst>
            <a:ext uri="{909E8E84-426E-40DD-AFC4-6F175D3DCCD1}">
              <a14:hiddenFill xmlns:a14="http://schemas.microsoft.com/office/drawing/2010/main">
                <a:solidFill>
                  <a:srgbClr val="FFFFFF"/>
                </a:solidFill>
              </a14:hiddenFill>
            </a:ext>
          </a:extLst>
        </p:spPr>
      </p:pic>
      <p:sp>
        <p:nvSpPr>
          <p:cNvPr id="10" name="Espace réservé du contenu 9">
            <a:extLst>
              <a:ext uri="{FF2B5EF4-FFF2-40B4-BE49-F238E27FC236}">
                <a16:creationId xmlns:a16="http://schemas.microsoft.com/office/drawing/2014/main" id="{AF012A82-CC8A-137D-FF9F-D6BA7C4F00C1}"/>
              </a:ext>
            </a:extLst>
          </p:cNvPr>
          <p:cNvSpPr>
            <a:spLocks noGrp="1"/>
          </p:cNvSpPr>
          <p:nvPr>
            <p:ph sz="half" idx="2"/>
          </p:nvPr>
        </p:nvSpPr>
        <p:spPr>
          <a:xfrm>
            <a:off x="4722081" y="2617491"/>
            <a:ext cx="6272022" cy="727539"/>
          </a:xfrm>
        </p:spPr>
        <p:txBody>
          <a:bodyPr>
            <a:noAutofit/>
          </a:bodyPr>
          <a:lstStyle/>
          <a:p>
            <a:endParaRPr lang="fr-FR" sz="1600" dirty="0"/>
          </a:p>
          <a:p>
            <a:pPr>
              <a:lnSpc>
                <a:spcPct val="107000"/>
              </a:lnSpc>
              <a:spcAft>
                <a:spcPts val="800"/>
              </a:spcAft>
              <a:buFont typeface="Wingdings" panose="05000000000000000000" pitchFamily="2" charset="2"/>
              <a:buChar char="Ø"/>
            </a:pPr>
            <a:r>
              <a:rPr lang="fr-FR" sz="2000" kern="100" dirty="0">
                <a:latin typeface="Calibri" panose="020F0502020204030204" pitchFamily="34" charset="0"/>
                <a:ea typeface="Calibri" panose="020F0502020204030204" pitchFamily="34" charset="0"/>
                <a:cs typeface="Times New Roman" panose="02020603050405020304" pitchFamily="18" charset="0"/>
              </a:rPr>
              <a:t>Il est rempli en salle d'attente puis rendu au consultant de la grossesse avec qui la patiente a rendez-vous.</a:t>
            </a:r>
          </a:p>
        </p:txBody>
      </p:sp>
      <p:sp>
        <p:nvSpPr>
          <p:cNvPr id="5" name="ZoneTexte 4">
            <a:extLst>
              <a:ext uri="{FF2B5EF4-FFF2-40B4-BE49-F238E27FC236}">
                <a16:creationId xmlns:a16="http://schemas.microsoft.com/office/drawing/2014/main" id="{3E0BD14B-CE69-5A27-017F-FF00C506F9B8}"/>
              </a:ext>
            </a:extLst>
          </p:cNvPr>
          <p:cNvSpPr txBox="1"/>
          <p:nvPr/>
        </p:nvSpPr>
        <p:spPr>
          <a:xfrm>
            <a:off x="5308261" y="849270"/>
            <a:ext cx="5346848" cy="1497589"/>
          </a:xfrm>
          <a:prstGeom prst="rect">
            <a:avLst/>
          </a:prstGeom>
          <a:noFill/>
        </p:spPr>
        <p:txBody>
          <a:bodyPr wrap="square">
            <a:spAutoFit/>
          </a:bodyPr>
          <a:lstStyle/>
          <a:p>
            <a:pPr>
              <a:lnSpc>
                <a:spcPct val="107000"/>
              </a:lnSpc>
              <a:spcAft>
                <a:spcPts val="800"/>
              </a:spcAft>
              <a:buFont typeface="Wingdings" panose="05000000000000000000" pitchFamily="2" charset="2"/>
              <a:buChar char="Ø"/>
            </a:pPr>
            <a:r>
              <a:rPr lang="fr-FR" sz="2000" kern="100" dirty="0">
                <a:latin typeface="Calibri" panose="020F0502020204030204" pitchFamily="34" charset="0"/>
                <a:ea typeface="Calibri" panose="020F0502020204030204" pitchFamily="34" charset="0"/>
                <a:cs typeface="Times New Roman" panose="02020603050405020304" pitchFamily="18" charset="0"/>
              </a:rPr>
              <a:t>Remis directement à toutes les femmes enceintes à la première consultation dans l'établissement </a:t>
            </a:r>
          </a:p>
          <a:p>
            <a:pPr>
              <a:lnSpc>
                <a:spcPct val="107000"/>
              </a:lnSpc>
              <a:spcAft>
                <a:spcPts val="800"/>
              </a:spcAft>
              <a:buFont typeface="Wingdings" panose="05000000000000000000" pitchFamily="2" charset="2"/>
              <a:buChar char="Ø"/>
            </a:pPr>
            <a:r>
              <a:rPr lang="fr-FR" sz="2000" kern="100" dirty="0">
                <a:latin typeface="Calibri" panose="020F0502020204030204" pitchFamily="34" charset="0"/>
                <a:ea typeface="Calibri" panose="020F0502020204030204" pitchFamily="34" charset="0"/>
                <a:cs typeface="Times New Roman" panose="02020603050405020304" pitchFamily="18" charset="0"/>
              </a:rPr>
              <a:t>Quel que soit le terme de grossesse</a:t>
            </a:r>
          </a:p>
        </p:txBody>
      </p:sp>
      <p:sp>
        <p:nvSpPr>
          <p:cNvPr id="6" name="Signe de multiplication 5">
            <a:extLst>
              <a:ext uri="{FF2B5EF4-FFF2-40B4-BE49-F238E27FC236}">
                <a16:creationId xmlns:a16="http://schemas.microsoft.com/office/drawing/2014/main" id="{15E49E64-30A3-4504-61F5-C5DC48C4A3DA}"/>
              </a:ext>
            </a:extLst>
          </p:cNvPr>
          <p:cNvSpPr/>
          <p:nvPr/>
        </p:nvSpPr>
        <p:spPr>
          <a:xfrm>
            <a:off x="9776075" y="1157191"/>
            <a:ext cx="2930427" cy="2312581"/>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8" name="Graphique 7" descr="Avertissement avec un remplissage uni">
            <a:extLst>
              <a:ext uri="{FF2B5EF4-FFF2-40B4-BE49-F238E27FC236}">
                <a16:creationId xmlns:a16="http://schemas.microsoft.com/office/drawing/2014/main" id="{B4EC1743-1701-51E8-BBD0-6E3136132C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03486" y="3740404"/>
            <a:ext cx="1355422" cy="1355422"/>
          </a:xfrm>
          <a:prstGeom prst="rect">
            <a:avLst/>
          </a:prstGeom>
        </p:spPr>
      </p:pic>
      <p:sp>
        <p:nvSpPr>
          <p:cNvPr id="9" name="ZoneTexte 8">
            <a:extLst>
              <a:ext uri="{FF2B5EF4-FFF2-40B4-BE49-F238E27FC236}">
                <a16:creationId xmlns:a16="http://schemas.microsoft.com/office/drawing/2014/main" id="{C5735764-8BAF-D8C6-6A3F-35C056859FF7}"/>
              </a:ext>
            </a:extLst>
          </p:cNvPr>
          <p:cNvSpPr txBox="1"/>
          <p:nvPr/>
        </p:nvSpPr>
        <p:spPr>
          <a:xfrm>
            <a:off x="9994746" y="3759334"/>
            <a:ext cx="2243470" cy="1015663"/>
          </a:xfrm>
          <a:prstGeom prst="rect">
            <a:avLst/>
          </a:prstGeom>
          <a:noFill/>
        </p:spPr>
        <p:txBody>
          <a:bodyPr wrap="square" rtlCol="0">
            <a:spAutoFit/>
          </a:bodyPr>
          <a:lstStyle/>
          <a:p>
            <a:r>
              <a:rPr lang="fr-FR" sz="2000" dirty="0">
                <a:solidFill>
                  <a:srgbClr val="FF0000"/>
                </a:solidFill>
              </a:rPr>
              <a:t>Prévoir des stylos et/ou des pupitres</a:t>
            </a:r>
          </a:p>
        </p:txBody>
      </p:sp>
      <p:sp>
        <p:nvSpPr>
          <p:cNvPr id="11" name="Espace réservé du contenu 7">
            <a:extLst>
              <a:ext uri="{FF2B5EF4-FFF2-40B4-BE49-F238E27FC236}">
                <a16:creationId xmlns:a16="http://schemas.microsoft.com/office/drawing/2014/main" id="{70418A26-6AE7-D3A3-64A4-B7B0B90376BE}"/>
              </a:ext>
            </a:extLst>
          </p:cNvPr>
          <p:cNvSpPr txBox="1">
            <a:spLocks/>
          </p:cNvSpPr>
          <p:nvPr/>
        </p:nvSpPr>
        <p:spPr>
          <a:xfrm>
            <a:off x="4722081" y="5117145"/>
            <a:ext cx="6912522" cy="765115"/>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a:buFont typeface="Wingdings" panose="05000000000000000000" pitchFamily="2" charset="2"/>
              <a:buChar char="Ø"/>
            </a:pPr>
            <a:r>
              <a:rPr lang="fr-FR" sz="2000" kern="100" dirty="0">
                <a:latin typeface="Calibri" panose="020F0502020204030204" pitchFamily="34" charset="0"/>
                <a:ea typeface="Calibri" panose="020F0502020204030204" pitchFamily="34" charset="0"/>
                <a:cs typeface="Times New Roman" panose="02020603050405020304" pitchFamily="18" charset="0"/>
              </a:rPr>
              <a:t>Le consultant reprend et développe les réponses avec elle et propose une adaptation du suivi.</a:t>
            </a:r>
          </a:p>
          <a:p>
            <a:pPr>
              <a:buFont typeface="Wingdings" panose="05000000000000000000" pitchFamily="2" charset="2"/>
              <a:buChar char="Ø"/>
            </a:pPr>
            <a:r>
              <a:rPr lang="fr-FR" sz="2000" kern="100" dirty="0">
                <a:latin typeface="Calibri" panose="020F0502020204030204" pitchFamily="34" charset="0"/>
                <a:ea typeface="Calibri" panose="020F0502020204030204" pitchFamily="34" charset="0"/>
                <a:cs typeface="Times New Roman" panose="02020603050405020304" pitchFamily="18" charset="0"/>
              </a:rPr>
              <a:t>Il note son nom en bas de âge : « discuté avec L…….. Le…..»</a:t>
            </a:r>
          </a:p>
          <a:p>
            <a:endParaRPr lang="fr-FR" sz="2400" dirty="0"/>
          </a:p>
        </p:txBody>
      </p:sp>
    </p:spTree>
    <p:extLst>
      <p:ext uri="{BB962C8B-B14F-4D97-AF65-F5344CB8AC3E}">
        <p14:creationId xmlns:p14="http://schemas.microsoft.com/office/powerpoint/2010/main" val="410238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5" grpId="0"/>
      <p:bldP spid="6" grpId="0" animBg="1"/>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C7BCD95-1D7F-F1B3-305E-58DB5D159C7A}"/>
              </a:ext>
            </a:extLst>
          </p:cNvPr>
          <p:cNvSpPr>
            <a:spLocks noGrp="1"/>
          </p:cNvSpPr>
          <p:nvPr>
            <p:ph type="title"/>
          </p:nvPr>
        </p:nvSpPr>
        <p:spPr/>
        <p:txBody>
          <a:bodyPr>
            <a:normAutofit fontScale="90000"/>
          </a:bodyPr>
          <a:lstStyle/>
          <a:p>
            <a:r>
              <a:rPr lang="fr-FR" sz="3600" kern="100" dirty="0">
                <a:effectLst/>
                <a:latin typeface="Calibri" panose="020F0502020204030204" pitchFamily="34" charset="0"/>
                <a:ea typeface="Calibri" panose="020F0502020204030204" pitchFamily="34" charset="0"/>
                <a:cs typeface="Times New Roman" panose="02020603050405020304" pitchFamily="18" charset="0"/>
              </a:rPr>
              <a:t>Méthodologie de circulation de l'auto-questionnaire GEGA</a:t>
            </a:r>
            <a:br>
              <a:rPr lang="fr-FR"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6" name="Espace réservé du contenu 5">
            <a:extLst>
              <a:ext uri="{FF2B5EF4-FFF2-40B4-BE49-F238E27FC236}">
                <a16:creationId xmlns:a16="http://schemas.microsoft.com/office/drawing/2014/main" id="{7B132B13-73E9-60F4-A8D1-162CC6A4B048}"/>
              </a:ext>
            </a:extLst>
          </p:cNvPr>
          <p:cNvSpPr>
            <a:spLocks noGrp="1"/>
          </p:cNvSpPr>
          <p:nvPr>
            <p:ph idx="1"/>
          </p:nvPr>
        </p:nvSpPr>
        <p:spPr/>
        <p:txBody>
          <a:bodyPr/>
          <a:lstStyle/>
          <a:p>
            <a:pPr>
              <a:buFont typeface="Wingdings" panose="05000000000000000000" pitchFamily="2" charset="2"/>
              <a:buChar char="Ø"/>
            </a:pPr>
            <a:r>
              <a:rPr lang="fr-FR" sz="2400" b="1" u="sng" kern="100" dirty="0">
                <a:effectLst/>
                <a:latin typeface="Calibri" panose="020F0502020204030204" pitchFamily="34" charset="0"/>
                <a:ea typeface="Calibri" panose="020F0502020204030204" pitchFamily="34" charset="0"/>
                <a:cs typeface="Times New Roman" panose="02020603050405020304" pitchFamily="18" charset="0"/>
              </a:rPr>
              <a:t>Portez une attention particulière à la confidentialité </a:t>
            </a:r>
          </a:p>
          <a:p>
            <a:r>
              <a:rPr lang="fr-FR" sz="1800" kern="100" dirty="0">
                <a:effectLst/>
                <a:latin typeface="Calibri" panose="020F0502020204030204" pitchFamily="34" charset="0"/>
                <a:ea typeface="Calibri" panose="020F0502020204030204" pitchFamily="34" charset="0"/>
                <a:cs typeface="Times New Roman" panose="02020603050405020304" pitchFamily="18" charset="0"/>
              </a:rPr>
              <a:t>qui le conserve: patiente ou consultant?</a:t>
            </a:r>
          </a:p>
          <a:p>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combien de temps?</a:t>
            </a:r>
          </a:p>
          <a:p>
            <a:r>
              <a:rPr lang="fr-FR" sz="1800" kern="100" dirty="0">
                <a:effectLst/>
                <a:latin typeface="Calibri" panose="020F0502020204030204" pitchFamily="34" charset="0"/>
                <a:ea typeface="Calibri" panose="020F0502020204030204" pitchFamily="34" charset="0"/>
                <a:cs typeface="Times New Roman" panose="02020603050405020304" pitchFamily="18" charset="0"/>
              </a:rPr>
              <a:t>reste ou pas dans le dossier?</a:t>
            </a:r>
          </a:p>
          <a:p>
            <a:pPr marL="0" indent="0">
              <a:buNone/>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anonyme ou pas?</a:t>
            </a:r>
          </a:p>
          <a:p>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quelle transmission des réponses? Comment? à qui? Pourquoi? </a:t>
            </a:r>
          </a:p>
          <a:p>
            <a:endParaRPr lang="fr-FR" dirty="0"/>
          </a:p>
        </p:txBody>
      </p:sp>
      <p:sp>
        <p:nvSpPr>
          <p:cNvPr id="7" name="ZoneTexte 6">
            <a:extLst>
              <a:ext uri="{FF2B5EF4-FFF2-40B4-BE49-F238E27FC236}">
                <a16:creationId xmlns:a16="http://schemas.microsoft.com/office/drawing/2014/main" id="{FFC9BF4A-7E95-59FB-8B94-6557AAFAF236}"/>
              </a:ext>
            </a:extLst>
          </p:cNvPr>
          <p:cNvSpPr txBox="1">
            <a:spLocks/>
          </p:cNvSpPr>
          <p:nvPr/>
        </p:nvSpPr>
        <p:spPr>
          <a:xfrm>
            <a:off x="5206429" y="3296093"/>
            <a:ext cx="5957758" cy="923330"/>
          </a:xfrm>
          <a:prstGeom prst="rect">
            <a:avLst/>
          </a:prstGeom>
          <a:solidFill>
            <a:schemeClr val="accent1">
              <a:lumMod val="40000"/>
              <a:lumOff val="60000"/>
            </a:schemeClr>
          </a:solidFill>
        </p:spPr>
        <p:txBody>
          <a:bodyPr wrap="square" rtlCol="0">
            <a:spAutoFit/>
          </a:bodyPr>
          <a:lstStyle/>
          <a:p>
            <a:r>
              <a:rPr lang="fr-FR" sz="1800" kern="100" dirty="0">
                <a:effectLst/>
                <a:latin typeface="Calibri" panose="020F0502020204030204" pitchFamily="34" charset="0"/>
                <a:ea typeface="Calibri" panose="020F0502020204030204" pitchFamily="34" charset="0"/>
                <a:cs typeface="Times New Roman" panose="02020603050405020304" pitchFamily="18" charset="0"/>
              </a:rPr>
              <a:t>évitez de le scanner dans le dossier informatisé de l'établissement ou dans le dossier médical partagé</a:t>
            </a:r>
          </a:p>
          <a:p>
            <a:endParaRPr lang="fr-FR" dirty="0"/>
          </a:p>
        </p:txBody>
      </p:sp>
    </p:spTree>
    <p:extLst>
      <p:ext uri="{BB962C8B-B14F-4D97-AF65-F5344CB8AC3E}">
        <p14:creationId xmlns:p14="http://schemas.microsoft.com/office/powerpoint/2010/main" val="3924403169"/>
      </p:ext>
    </p:extLst>
  </p:cSld>
  <p:clrMapOvr>
    <a:masterClrMapping/>
  </p:clrMapOvr>
</p:sld>
</file>

<file path=ppt/theme/theme1.xml><?xml version="1.0" encoding="utf-8"?>
<a:theme xmlns:a="http://schemas.openxmlformats.org/drawingml/2006/main" name="Atlas">
  <a:themeElements>
    <a:clrScheme name="Personnalisé 2">
      <a:dk1>
        <a:sysClr val="windowText" lastClr="000000"/>
      </a:dk1>
      <a:lt1>
        <a:sysClr val="window" lastClr="FFFFFF"/>
      </a:lt1>
      <a:dk2>
        <a:srgbClr val="444D26"/>
      </a:dk2>
      <a:lt2>
        <a:srgbClr val="E7BC29"/>
      </a:lt2>
      <a:accent1>
        <a:srgbClr val="A5B592"/>
      </a:accent1>
      <a:accent2>
        <a:srgbClr val="F3A447"/>
      </a:accent2>
      <a:accent3>
        <a:srgbClr val="E7BC29"/>
      </a:accent3>
      <a:accent4>
        <a:srgbClr val="E7BC29"/>
      </a:accent4>
      <a:accent5>
        <a:srgbClr val="E7BC29"/>
      </a:accent5>
      <a:accent6>
        <a:srgbClr val="809EC2"/>
      </a:accent6>
      <a:hlink>
        <a:srgbClr val="8E58B6"/>
      </a:hlink>
      <a:folHlink>
        <a:srgbClr val="7F6F6F"/>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
  <TotalTime>278</TotalTime>
  <Words>1957</Words>
  <Application>Microsoft Office PowerPoint</Application>
  <PresentationFormat>Grand écran</PresentationFormat>
  <Paragraphs>148</Paragraphs>
  <Slides>26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26</vt:i4>
      </vt:variant>
    </vt:vector>
  </HeadingPairs>
  <TitlesOfParts>
    <vt:vector size="31" baseType="lpstr">
      <vt:lpstr>Calibri</vt:lpstr>
      <vt:lpstr>Calibri Light</vt:lpstr>
      <vt:lpstr>Rockwell</vt:lpstr>
      <vt:lpstr>Wingdings</vt:lpstr>
      <vt:lpstr>Atlas</vt:lpstr>
      <vt:lpstr>Actualisation de l’autoquestionnaire du GEGA </vt:lpstr>
      <vt:lpstr>La démarche</vt:lpstr>
      <vt:lpstr>Le questionnaire</vt:lpstr>
      <vt:lpstr>Présentation PowerPoint</vt:lpstr>
      <vt:lpstr>Conditions préalables à l’utilisation de l’auto-questionnaire GEGA </vt:lpstr>
      <vt:lpstr>Préalable à la mise en place dans un établissement (1)</vt:lpstr>
      <vt:lpstr>Préalable à la mise en place dans un établissement (2)</vt:lpstr>
      <vt:lpstr>Méthodologie de circulation de l'auto-questionnaire GEGA</vt:lpstr>
      <vt:lpstr>Méthodologie de circulation de l'auto-questionnaire GEGA </vt:lpstr>
      <vt:lpstr>Prise en charge des patientes si difficultés exprimées </vt:lpstr>
      <vt:lpstr>Professionnels/ structures à rechercher sur son territoire </vt:lpstr>
      <vt:lpstr>réseau personnel de la femme enceinte</vt:lpstr>
      <vt:lpstr>Guide de lecture</vt:lpstr>
      <vt:lpstr>Moral</vt:lpstr>
      <vt:lpstr>Troubles du Comportement Alimentaire</vt:lpstr>
      <vt:lpstr>Consommations d’alcool</vt:lpstr>
      <vt:lpstr>Consommations d’alcool</vt:lpstr>
      <vt:lpstr>Consommations d’alcool</vt:lpstr>
      <vt:lpstr>Tabac</vt:lpstr>
      <vt:lpstr>Autres SPA (Substances Psycho-Actives) </vt:lpstr>
      <vt:lpstr>Médicaments psychotropes </vt:lpstr>
      <vt:lpstr>Entourage</vt:lpstr>
      <vt:lpstr>Violences</vt:lpstr>
      <vt:lpstr>Isolement social</vt:lpstr>
      <vt:lpstr>Le site internet</vt:lpstr>
      <vt:lpstr>C’est à vous!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Actualisation de l’autoquestionnaire du GEGA</dc:title>
  <dc:creator>melanie picard</dc:creator>
  <cp:lastModifiedBy>Corinne CHANAL</cp:lastModifiedBy>
  <cp:revision>5</cp:revision>
  <dcterms:created xsi:type="dcterms:W3CDTF">2024-03-17T17:30:50Z</dcterms:created>
  <dcterms:modified xsi:type="dcterms:W3CDTF">2024-03-25T15:07:46Z</dcterms:modified>
</cp:coreProperties>
</file>