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1" name="Shape 2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939285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1143000" y="1122362"/>
            <a:ext cx="6858000" cy="2387601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143000" y="3602037"/>
            <a:ext cx="6858000" cy="165577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0" algn="ctr">
              <a:buSzTx/>
              <a:buFontTx/>
              <a:buNone/>
              <a:defRPr sz="1800"/>
            </a:lvl2pPr>
            <a:lvl3pPr marL="0" indent="0" algn="ctr">
              <a:buSzTx/>
              <a:buFontTx/>
              <a:buNone/>
              <a:defRPr sz="1800"/>
            </a:lvl3pPr>
            <a:lvl4pPr marL="0" indent="0" algn="ctr">
              <a:buSzTx/>
              <a:buFontTx/>
              <a:buNone/>
              <a:defRPr sz="1800"/>
            </a:lvl4pPr>
            <a:lvl5pPr marL="0" indent="0" algn="ctr">
              <a:buSzTx/>
              <a:buFontTx/>
              <a:buNone/>
              <a:defRPr sz="1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e du titre"/>
          <p:cNvSpPr txBox="1">
            <a:spLocks noGrp="1"/>
          </p:cNvSpPr>
          <p:nvPr>
            <p:ph type="title"/>
          </p:nvPr>
        </p:nvSpPr>
        <p:spPr>
          <a:xfrm>
            <a:off x="685332" y="618518"/>
            <a:ext cx="7773338" cy="1596178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93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859745" y="2371018"/>
            <a:ext cx="3655108" cy="680002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75000"/>
              </a:lnSpc>
              <a:buSzTx/>
              <a:buFontTx/>
              <a:buNone/>
              <a:defRPr sz="2600"/>
            </a:lvl1pPr>
            <a:lvl2pPr marL="0" indent="0">
              <a:lnSpc>
                <a:spcPct val="75000"/>
              </a:lnSpc>
              <a:buSzTx/>
              <a:buFontTx/>
              <a:buNone/>
              <a:defRPr sz="2600"/>
            </a:lvl2pPr>
            <a:lvl3pPr marL="0" indent="0">
              <a:lnSpc>
                <a:spcPct val="75000"/>
              </a:lnSpc>
              <a:buSzTx/>
              <a:buFontTx/>
              <a:buNone/>
              <a:defRPr sz="2600"/>
            </a:lvl3pPr>
            <a:lvl4pPr marL="0" indent="0">
              <a:lnSpc>
                <a:spcPct val="75000"/>
              </a:lnSpc>
              <a:buSzTx/>
              <a:buFontTx/>
              <a:buNone/>
              <a:defRPr sz="2600"/>
            </a:lvl4pPr>
            <a:lvl5pPr marL="0" indent="0">
              <a:lnSpc>
                <a:spcPct val="75000"/>
              </a:lnSpc>
              <a:buSzTx/>
              <a:buFontTx/>
              <a:buNone/>
              <a:defRPr sz="2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4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797316" y="2371018"/>
            <a:ext cx="3661353" cy="680002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9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03" name="Texte niveau 1…"/>
          <p:cNvSpPr txBox="1">
            <a:spLocks noGrp="1"/>
          </p:cNvSpPr>
          <p:nvPr>
            <p:ph type="body" idx="1"/>
          </p:nvPr>
        </p:nvSpPr>
        <p:spPr>
          <a:xfrm>
            <a:off x="685330" y="2367090"/>
            <a:ext cx="7772870" cy="3424110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0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e du titre"/>
          <p:cNvSpPr txBox="1">
            <a:spLocks noGrp="1"/>
          </p:cNvSpPr>
          <p:nvPr>
            <p:ph type="title"/>
          </p:nvPr>
        </p:nvSpPr>
        <p:spPr>
          <a:xfrm>
            <a:off x="1143000" y="1699022"/>
            <a:ext cx="6858000" cy="1790703"/>
          </a:xfrm>
          <a:prstGeom prst="rect">
            <a:avLst/>
          </a:prstGeom>
        </p:spPr>
        <p:txBody>
          <a:bodyPr lIns="34289" tIns="34289" rIns="34289" bIns="34289" anchor="b"/>
          <a:lstStyle>
            <a:lvl1pPr algn="ctr" defTabSz="914400"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1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143000" y="3558778"/>
            <a:ext cx="6858000" cy="1241829"/>
          </a:xfrm>
          <a:prstGeom prst="rect">
            <a:avLst/>
          </a:prstGeom>
        </p:spPr>
        <p:txBody>
          <a:bodyPr lIns="34289" tIns="34289" rIns="34289" bIns="34289"/>
          <a:lstStyle>
            <a:lvl1pPr marL="0" indent="0" algn="ctr" defTabSz="914400">
              <a:spcBef>
                <a:spcPts val="1000"/>
              </a:spcBef>
              <a:buSzTx/>
              <a:buFontTx/>
              <a:buNone/>
              <a:defRPr sz="2400"/>
            </a:lvl1pPr>
            <a:lvl2pPr marL="0" indent="0" algn="ctr" defTabSz="914400">
              <a:spcBef>
                <a:spcPts val="1000"/>
              </a:spcBef>
              <a:buSzTx/>
              <a:buFontTx/>
              <a:buNone/>
              <a:defRPr sz="2400"/>
            </a:lvl2pPr>
            <a:lvl3pPr marL="0" indent="0" algn="ctr" defTabSz="914400">
              <a:spcBef>
                <a:spcPts val="1000"/>
              </a:spcBef>
              <a:buSzTx/>
              <a:buFontTx/>
              <a:buNone/>
              <a:defRPr sz="2400"/>
            </a:lvl3pPr>
            <a:lvl4pPr marL="0" indent="0" algn="ctr" defTabSz="914400">
              <a:spcBef>
                <a:spcPts val="1000"/>
              </a:spcBef>
              <a:buSzTx/>
              <a:buFontTx/>
              <a:buNone/>
              <a:defRPr sz="2400"/>
            </a:lvl4pPr>
            <a:lvl5pPr marL="0" indent="0" algn="ctr" defTabSz="914400">
              <a:spcBef>
                <a:spcPts val="1000"/>
              </a:spcBef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279591" y="5648712"/>
            <a:ext cx="235763" cy="225444"/>
          </a:xfrm>
          <a:prstGeom prst="rect">
            <a:avLst/>
          </a:prstGeom>
        </p:spPr>
        <p:txBody>
          <a:bodyPr lIns="34289" tIns="34289" rIns="34289" bIns="34289"/>
          <a:lstStyle>
            <a:lvl1pPr>
              <a:defRPr sz="12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e du titre"/>
          <p:cNvSpPr txBox="1">
            <a:spLocks noGrp="1"/>
          </p:cNvSpPr>
          <p:nvPr>
            <p:ph type="title"/>
          </p:nvPr>
        </p:nvSpPr>
        <p:spPr>
          <a:xfrm>
            <a:off x="623887" y="2139550"/>
            <a:ext cx="7886701" cy="2139558"/>
          </a:xfrm>
          <a:prstGeom prst="rect">
            <a:avLst/>
          </a:prstGeom>
        </p:spPr>
        <p:txBody>
          <a:bodyPr lIns="34289" tIns="34289" rIns="34289" bIns="34289" anchor="b"/>
          <a:lstStyle>
            <a:lvl1pPr defTabSz="914400"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121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3887" y="4299346"/>
            <a:ext cx="7886701" cy="1125148"/>
          </a:xfrm>
          <a:prstGeom prst="rect">
            <a:avLst/>
          </a:prstGeom>
        </p:spPr>
        <p:txBody>
          <a:bodyPr lIns="34289" tIns="34289" rIns="34289" bIns="34289"/>
          <a:lstStyle>
            <a:lvl1pPr marL="0" indent="0" defTabSz="914400">
              <a:spcBef>
                <a:spcPts val="1000"/>
              </a:spcBef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 defTabSz="914400">
              <a:spcBef>
                <a:spcPts val="1000"/>
              </a:spcBef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 defTabSz="914400">
              <a:spcBef>
                <a:spcPts val="1000"/>
              </a:spcBef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 defTabSz="914400">
              <a:spcBef>
                <a:spcPts val="1000"/>
              </a:spcBef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 defTabSz="914400">
              <a:spcBef>
                <a:spcPts val="1000"/>
              </a:spcBef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2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279591" y="5648712"/>
            <a:ext cx="235763" cy="225444"/>
          </a:xfrm>
          <a:prstGeom prst="rect">
            <a:avLst/>
          </a:prstGeom>
        </p:spPr>
        <p:txBody>
          <a:bodyPr lIns="34289" tIns="34289" rIns="34289" bIns="34289"/>
          <a:lstStyle>
            <a:lvl1pPr>
              <a:defRPr sz="12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e du titre"/>
          <p:cNvSpPr txBox="1">
            <a:spLocks noGrp="1"/>
          </p:cNvSpPr>
          <p:nvPr>
            <p:ph type="title"/>
          </p:nvPr>
        </p:nvSpPr>
        <p:spPr>
          <a:xfrm>
            <a:off x="629838" y="1131092"/>
            <a:ext cx="7886704" cy="994175"/>
          </a:xfrm>
          <a:prstGeom prst="rect">
            <a:avLst/>
          </a:prstGeom>
        </p:spPr>
        <p:txBody>
          <a:bodyPr lIns="34289" tIns="34289" rIns="34289" bIns="34289"/>
          <a:lstStyle>
            <a:lvl1pPr defTabSz="914400">
              <a:defRPr sz="4400"/>
            </a:lvl1pPr>
          </a:lstStyle>
          <a:p>
            <a:r>
              <a:t>Texte du titre</a:t>
            </a:r>
          </a:p>
        </p:txBody>
      </p:sp>
      <p:sp>
        <p:nvSpPr>
          <p:cNvPr id="1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38" y="2118122"/>
            <a:ext cx="3868347" cy="617942"/>
          </a:xfrm>
          <a:prstGeom prst="rect">
            <a:avLst/>
          </a:prstGeom>
        </p:spPr>
        <p:txBody>
          <a:bodyPr lIns="34289" tIns="34289" rIns="34289" bIns="34289" anchor="b"/>
          <a:lstStyle>
            <a:lvl1pPr marL="0" indent="0" defTabSz="914400">
              <a:spcBef>
                <a:spcPts val="1000"/>
              </a:spcBef>
              <a:buSzTx/>
              <a:buFontTx/>
              <a:buNone/>
              <a:defRPr sz="2400" b="1"/>
            </a:lvl1pPr>
            <a:lvl2pPr marL="0" indent="0" defTabSz="914400">
              <a:spcBef>
                <a:spcPts val="1000"/>
              </a:spcBef>
              <a:buSzTx/>
              <a:buFontTx/>
              <a:buNone/>
              <a:defRPr sz="2400" b="1"/>
            </a:lvl2pPr>
            <a:lvl3pPr marL="0" indent="0" defTabSz="914400">
              <a:spcBef>
                <a:spcPts val="1000"/>
              </a:spcBef>
              <a:buSzTx/>
              <a:buFontTx/>
              <a:buNone/>
              <a:defRPr sz="2400" b="1"/>
            </a:lvl3pPr>
            <a:lvl4pPr marL="0" indent="0" defTabSz="914400">
              <a:spcBef>
                <a:spcPts val="1000"/>
              </a:spcBef>
              <a:buSzTx/>
              <a:buFontTx/>
              <a:buNone/>
              <a:defRPr sz="2400" b="1"/>
            </a:lvl4pPr>
            <a:lvl5pPr marL="0" indent="0" defTabSz="914400">
              <a:spcBef>
                <a:spcPts val="1000"/>
              </a:spcBef>
              <a:buSzTx/>
              <a:buFontTx/>
              <a:buNone/>
              <a:defRPr sz="240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1" name="Espace réservé du texte 4"/>
          <p:cNvSpPr>
            <a:spLocks noGrp="1"/>
          </p:cNvSpPr>
          <p:nvPr>
            <p:ph type="body" sz="quarter" idx="21"/>
          </p:nvPr>
        </p:nvSpPr>
        <p:spPr>
          <a:xfrm>
            <a:off x="4629148" y="2118122"/>
            <a:ext cx="3887397" cy="617942"/>
          </a:xfrm>
          <a:prstGeom prst="rect">
            <a:avLst/>
          </a:prstGeom>
        </p:spPr>
        <p:txBody>
          <a:bodyPr lIns="34289" tIns="34289" rIns="34289" bIns="34289" anchor="b"/>
          <a:lstStyle/>
          <a:p>
            <a:endParaRPr/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279591" y="5648712"/>
            <a:ext cx="235763" cy="225444"/>
          </a:xfrm>
          <a:prstGeom prst="rect">
            <a:avLst/>
          </a:prstGeom>
        </p:spPr>
        <p:txBody>
          <a:bodyPr lIns="34289" tIns="34289" rIns="34289" bIns="34289"/>
          <a:lstStyle>
            <a:lvl1pPr>
              <a:defRPr sz="12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e du titre"/>
          <p:cNvSpPr txBox="1">
            <a:spLocks noGrp="1"/>
          </p:cNvSpPr>
          <p:nvPr>
            <p:ph type="title"/>
          </p:nvPr>
        </p:nvSpPr>
        <p:spPr>
          <a:xfrm>
            <a:off x="685332" y="1321136"/>
            <a:ext cx="7773339" cy="1197138"/>
          </a:xfrm>
          <a:prstGeom prst="rect">
            <a:avLst/>
          </a:prstGeom>
        </p:spPr>
        <p:txBody>
          <a:bodyPr lIns="34289" tIns="34289" rIns="34289" bIns="34289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14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859745" y="2635511"/>
            <a:ext cx="3655108" cy="510001"/>
          </a:xfrm>
          <a:prstGeom prst="rect">
            <a:avLst/>
          </a:prstGeom>
        </p:spPr>
        <p:txBody>
          <a:bodyPr lIns="34289" tIns="34289" rIns="34289" bIns="34289" anchor="b"/>
          <a:lstStyle>
            <a:lvl1pPr marL="0" indent="0">
              <a:lnSpc>
                <a:spcPct val="75000"/>
              </a:lnSpc>
              <a:buSzTx/>
              <a:buFontTx/>
              <a:buNone/>
              <a:defRPr sz="2600"/>
            </a:lvl1pPr>
            <a:lvl2pPr marL="0" indent="0">
              <a:lnSpc>
                <a:spcPct val="75000"/>
              </a:lnSpc>
              <a:buSzTx/>
              <a:buFontTx/>
              <a:buNone/>
              <a:defRPr sz="2600"/>
            </a:lvl2pPr>
            <a:lvl3pPr marL="0" indent="0">
              <a:lnSpc>
                <a:spcPct val="75000"/>
              </a:lnSpc>
              <a:buSzTx/>
              <a:buFontTx/>
              <a:buNone/>
              <a:defRPr sz="2600"/>
            </a:lvl3pPr>
            <a:lvl4pPr marL="0" indent="0">
              <a:lnSpc>
                <a:spcPct val="75000"/>
              </a:lnSpc>
              <a:buSzTx/>
              <a:buFontTx/>
              <a:buNone/>
              <a:defRPr sz="2600"/>
            </a:lvl4pPr>
            <a:lvl5pPr marL="0" indent="0">
              <a:lnSpc>
                <a:spcPct val="75000"/>
              </a:lnSpc>
              <a:buSzTx/>
              <a:buFontTx/>
              <a:buNone/>
              <a:defRPr sz="2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4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797316" y="2635511"/>
            <a:ext cx="3661355" cy="509999"/>
          </a:xfrm>
          <a:prstGeom prst="rect">
            <a:avLst/>
          </a:prstGeom>
        </p:spPr>
        <p:txBody>
          <a:bodyPr lIns="34289" tIns="34289" rIns="34289" bIns="34289" anchor="b"/>
          <a:lstStyle/>
          <a:p>
            <a:endParaRPr/>
          </a:p>
        </p:txBody>
      </p:sp>
      <p:sp>
        <p:nvSpPr>
          <p:cNvPr id="14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318212" y="5669910"/>
            <a:ext cx="197142" cy="183053"/>
          </a:xfrm>
          <a:prstGeom prst="rect">
            <a:avLst/>
          </a:prstGeom>
        </p:spPr>
        <p:txBody>
          <a:bodyPr lIns="34289" tIns="34289" rIns="34289" bIns="34289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e du titre"/>
          <p:cNvSpPr txBox="1">
            <a:spLocks noGrp="1"/>
          </p:cNvSpPr>
          <p:nvPr>
            <p:ph type="title"/>
          </p:nvPr>
        </p:nvSpPr>
        <p:spPr>
          <a:xfrm>
            <a:off x="623887" y="2139555"/>
            <a:ext cx="7886704" cy="2139553"/>
          </a:xfrm>
          <a:prstGeom prst="rect">
            <a:avLst/>
          </a:prstGeom>
        </p:spPr>
        <p:txBody>
          <a:bodyPr lIns="34289" tIns="34289" rIns="34289" bIns="34289" anchor="b"/>
          <a:lstStyle>
            <a:lvl1pPr>
              <a:defRPr sz="4400"/>
            </a:lvl1pPr>
          </a:lstStyle>
          <a:p>
            <a:r>
              <a:t>Texte du titre</a:t>
            </a:r>
          </a:p>
        </p:txBody>
      </p:sp>
      <p:sp>
        <p:nvSpPr>
          <p:cNvPr id="15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3887" y="4299348"/>
            <a:ext cx="7886704" cy="1125146"/>
          </a:xfrm>
          <a:prstGeom prst="rect">
            <a:avLst/>
          </a:prstGeom>
        </p:spPr>
        <p:txBody>
          <a:bodyPr lIns="34289" tIns="34289" rIns="34289" bIns="34289"/>
          <a:lstStyle>
            <a:lvl1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1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318212" y="5669910"/>
            <a:ext cx="197142" cy="183053"/>
          </a:xfrm>
          <a:prstGeom prst="rect">
            <a:avLst/>
          </a:prstGeom>
        </p:spPr>
        <p:txBody>
          <a:bodyPr lIns="34289" tIns="34289" rIns="34289" bIns="34289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e du titre"/>
          <p:cNvSpPr txBox="1">
            <a:spLocks noGrp="1"/>
          </p:cNvSpPr>
          <p:nvPr>
            <p:ph type="title"/>
          </p:nvPr>
        </p:nvSpPr>
        <p:spPr>
          <a:xfrm>
            <a:off x="628650" y="1131095"/>
            <a:ext cx="7886700" cy="994175"/>
          </a:xfrm>
          <a:prstGeom prst="rect">
            <a:avLst/>
          </a:prstGeom>
        </p:spPr>
        <p:txBody>
          <a:bodyPr lIns="34289" tIns="34289" rIns="34289" bIns="34289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15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85329" y="2632567"/>
            <a:ext cx="7772873" cy="2568084"/>
          </a:xfrm>
          <a:prstGeom prst="rect">
            <a:avLst/>
          </a:prstGeom>
        </p:spPr>
        <p:txBody>
          <a:bodyPr lIns="34289" tIns="34289" rIns="34289" bIns="34289"/>
          <a:lstStyle>
            <a:lvl1pPr marL="163284" indent="-163284">
              <a:defRPr sz="2000"/>
            </a:lvl1pPr>
            <a:lvl2pPr marL="533400" indent="-190500">
              <a:defRPr sz="2000"/>
            </a:lvl2pPr>
            <a:lvl3pPr marL="914400" indent="-228600">
              <a:defRPr sz="2000"/>
            </a:lvl3pPr>
            <a:lvl4pPr marL="1292468" indent="-263768">
              <a:defRPr sz="2000"/>
            </a:lvl4pPr>
            <a:lvl5pPr marL="1635368" indent="-263768">
              <a:defRPr sz="20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60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318212" y="5669910"/>
            <a:ext cx="197142" cy="183053"/>
          </a:xfrm>
          <a:prstGeom prst="rect">
            <a:avLst/>
          </a:prstGeom>
        </p:spPr>
        <p:txBody>
          <a:bodyPr lIns="34289" tIns="34289" rIns="34289" bIns="34289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e du titre"/>
          <p:cNvSpPr txBox="1">
            <a:spLocks noGrp="1"/>
          </p:cNvSpPr>
          <p:nvPr>
            <p:ph type="title"/>
          </p:nvPr>
        </p:nvSpPr>
        <p:spPr>
          <a:xfrm>
            <a:off x="685332" y="1321136"/>
            <a:ext cx="7773339" cy="1197138"/>
          </a:xfrm>
          <a:prstGeom prst="rect">
            <a:avLst/>
          </a:prstGeom>
        </p:spPr>
        <p:txBody>
          <a:bodyPr lIns="34289" tIns="34289" rIns="34289" bIns="34289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16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5329" y="2632567"/>
            <a:ext cx="3829523" cy="2568084"/>
          </a:xfrm>
          <a:prstGeom prst="rect">
            <a:avLst/>
          </a:prstGeom>
        </p:spPr>
        <p:txBody>
          <a:bodyPr lIns="34289" tIns="34289" rIns="34289" bIns="34289"/>
          <a:lstStyle>
            <a:lvl1pPr marL="163284" indent="-163284">
              <a:defRPr sz="2000"/>
            </a:lvl1pPr>
            <a:lvl2pPr marL="533400" indent="-190500">
              <a:defRPr sz="2000"/>
            </a:lvl2pPr>
            <a:lvl3pPr marL="914400" indent="-228600">
              <a:defRPr sz="2000"/>
            </a:lvl3pPr>
            <a:lvl4pPr marL="1292468" indent="-263768">
              <a:defRPr sz="2000"/>
            </a:lvl4pPr>
            <a:lvl5pPr marL="1635368" indent="-263768">
              <a:defRPr sz="20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69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318212" y="5669910"/>
            <a:ext cx="197142" cy="183053"/>
          </a:xfrm>
          <a:prstGeom prst="rect">
            <a:avLst/>
          </a:prstGeom>
        </p:spPr>
        <p:txBody>
          <a:bodyPr lIns="34289" tIns="34289" rIns="34289" bIns="34289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e du titre"/>
          <p:cNvSpPr txBox="1">
            <a:spLocks noGrp="1"/>
          </p:cNvSpPr>
          <p:nvPr>
            <p:ph type="title"/>
          </p:nvPr>
        </p:nvSpPr>
        <p:spPr>
          <a:xfrm>
            <a:off x="628650" y="1131092"/>
            <a:ext cx="7886700" cy="994175"/>
          </a:xfrm>
          <a:prstGeom prst="rect">
            <a:avLst/>
          </a:prstGeom>
        </p:spPr>
        <p:txBody>
          <a:bodyPr lIns="34289" tIns="34289" rIns="34289" bIns="34289"/>
          <a:lstStyle>
            <a:lvl1pPr defTabSz="914400">
              <a:defRPr sz="4400"/>
            </a:lvl1pPr>
          </a:lstStyle>
          <a:p>
            <a:r>
              <a:t>Texte du titre</a:t>
            </a:r>
          </a:p>
        </p:txBody>
      </p:sp>
      <p:sp>
        <p:nvSpPr>
          <p:cNvPr id="177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28650" y="2226467"/>
            <a:ext cx="3886200" cy="3263509"/>
          </a:xfrm>
          <a:prstGeom prst="rect">
            <a:avLst/>
          </a:prstGeom>
        </p:spPr>
        <p:txBody>
          <a:bodyPr lIns="34289" tIns="34289" rIns="34289" bIns="34289"/>
          <a:lstStyle>
            <a:lvl1pPr marL="228600" indent="-228600" defTabSz="914400">
              <a:spcBef>
                <a:spcPts val="1000"/>
              </a:spcBef>
              <a:defRPr sz="2800"/>
            </a:lvl1pPr>
            <a:lvl2pPr marL="723900" indent="-266700" defTabSz="914400">
              <a:spcBef>
                <a:spcPts val="1000"/>
              </a:spcBef>
              <a:defRPr sz="2800"/>
            </a:lvl2pPr>
            <a:lvl3pPr marL="1234438" indent="-320038" defTabSz="914400">
              <a:spcBef>
                <a:spcPts val="1000"/>
              </a:spcBef>
              <a:defRPr sz="2800"/>
            </a:lvl3pPr>
            <a:lvl4pPr marL="1727200" indent="-355600" defTabSz="914400">
              <a:spcBef>
                <a:spcPts val="1000"/>
              </a:spcBef>
              <a:defRPr sz="2800"/>
            </a:lvl4pPr>
            <a:lvl5pPr marL="2184400" indent="-355600" defTabSz="914400">
              <a:spcBef>
                <a:spcPts val="1000"/>
              </a:spcBef>
              <a:defRPr sz="2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7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279591" y="5648713"/>
            <a:ext cx="235763" cy="225444"/>
          </a:xfrm>
          <a:prstGeom prst="rect">
            <a:avLst/>
          </a:prstGeom>
        </p:spPr>
        <p:txBody>
          <a:bodyPr lIns="34289" tIns="34289" rIns="34289" bIns="34289"/>
          <a:lstStyle>
            <a:lvl1pPr>
              <a:defRPr sz="12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e du titre"/>
          <p:cNvSpPr txBox="1">
            <a:spLocks noGrp="1"/>
          </p:cNvSpPr>
          <p:nvPr>
            <p:ph type="title"/>
          </p:nvPr>
        </p:nvSpPr>
        <p:spPr>
          <a:xfrm>
            <a:off x="629838" y="1131095"/>
            <a:ext cx="7886704" cy="994175"/>
          </a:xfrm>
          <a:prstGeom prst="rect">
            <a:avLst/>
          </a:prstGeom>
        </p:spPr>
        <p:txBody>
          <a:bodyPr lIns="34289" tIns="34289" rIns="34289" bIns="34289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186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38" y="2118122"/>
            <a:ext cx="3868347" cy="617940"/>
          </a:xfrm>
          <a:prstGeom prst="rect">
            <a:avLst/>
          </a:prstGeom>
        </p:spPr>
        <p:txBody>
          <a:bodyPr lIns="34289" tIns="34289" rIns="34289" bIns="34289" anchor="b"/>
          <a:lstStyle>
            <a:lvl1pPr marL="0" indent="0">
              <a:buSzTx/>
              <a:buFontTx/>
              <a:buNone/>
              <a:defRPr sz="1800" b="1"/>
            </a:lvl1pPr>
            <a:lvl2pPr marL="0" indent="0">
              <a:buSzTx/>
              <a:buFontTx/>
              <a:buNone/>
              <a:defRPr sz="1800" b="1"/>
            </a:lvl2pPr>
            <a:lvl3pPr marL="0" indent="0">
              <a:buSzTx/>
              <a:buFontTx/>
              <a:buNone/>
              <a:defRPr sz="1800" b="1"/>
            </a:lvl3pPr>
            <a:lvl4pPr marL="0" indent="0">
              <a:buSzTx/>
              <a:buFontTx/>
              <a:buNone/>
              <a:defRPr sz="1800" b="1"/>
            </a:lvl4pPr>
            <a:lvl5pPr marL="0" indent="0">
              <a:buSzTx/>
              <a:buFontTx/>
              <a:buNone/>
              <a:defRPr sz="180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87" name="Espace réservé du texte 4"/>
          <p:cNvSpPr>
            <a:spLocks noGrp="1"/>
          </p:cNvSpPr>
          <p:nvPr>
            <p:ph type="body" sz="quarter" idx="21"/>
          </p:nvPr>
        </p:nvSpPr>
        <p:spPr>
          <a:xfrm>
            <a:off x="4629150" y="2118122"/>
            <a:ext cx="3887393" cy="617939"/>
          </a:xfrm>
          <a:prstGeom prst="rect">
            <a:avLst/>
          </a:prstGeom>
        </p:spPr>
        <p:txBody>
          <a:bodyPr lIns="34289" tIns="34289" rIns="34289" bIns="34289" anchor="b"/>
          <a:lstStyle/>
          <a:p>
            <a:endParaRPr/>
          </a:p>
        </p:txBody>
      </p:sp>
      <p:sp>
        <p:nvSpPr>
          <p:cNvPr id="18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318212" y="5669910"/>
            <a:ext cx="197142" cy="183053"/>
          </a:xfrm>
          <a:prstGeom prst="rect">
            <a:avLst/>
          </a:prstGeom>
        </p:spPr>
        <p:txBody>
          <a:bodyPr lIns="34289" tIns="34289" rIns="34289" bIns="34289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e du titre"/>
          <p:cNvSpPr txBox="1">
            <a:spLocks noGrp="1"/>
          </p:cNvSpPr>
          <p:nvPr>
            <p:ph type="title"/>
          </p:nvPr>
        </p:nvSpPr>
        <p:spPr>
          <a:xfrm>
            <a:off x="628650" y="1131095"/>
            <a:ext cx="7886700" cy="994175"/>
          </a:xfrm>
          <a:prstGeom prst="rect">
            <a:avLst/>
          </a:prstGeom>
        </p:spPr>
        <p:txBody>
          <a:bodyPr lIns="34289" tIns="34289" rIns="34289" bIns="34289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196" name="Texte niveau 1…"/>
          <p:cNvSpPr txBox="1">
            <a:spLocks noGrp="1"/>
          </p:cNvSpPr>
          <p:nvPr>
            <p:ph type="body" idx="1"/>
          </p:nvPr>
        </p:nvSpPr>
        <p:spPr>
          <a:xfrm>
            <a:off x="628650" y="2226467"/>
            <a:ext cx="7886700" cy="3263509"/>
          </a:xfrm>
          <a:prstGeom prst="rect">
            <a:avLst/>
          </a:prstGeom>
        </p:spPr>
        <p:txBody>
          <a:bodyPr lIns="34289" tIns="34289" rIns="34289" bIns="34289"/>
          <a:lstStyle>
            <a:lvl1pPr marL="163284" indent="-163284">
              <a:defRPr sz="2000"/>
            </a:lvl1pPr>
            <a:lvl2pPr marL="533400" indent="-190500">
              <a:defRPr sz="2000"/>
            </a:lvl2pPr>
            <a:lvl3pPr marL="914400" indent="-228600">
              <a:defRPr sz="2000"/>
            </a:lvl3pPr>
            <a:lvl4pPr marL="1292468" indent="-263768">
              <a:defRPr sz="2000"/>
            </a:lvl4pPr>
            <a:lvl5pPr marL="1635368" indent="-263768">
              <a:defRPr sz="20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97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318212" y="5669910"/>
            <a:ext cx="197142" cy="183053"/>
          </a:xfrm>
          <a:prstGeom prst="rect">
            <a:avLst/>
          </a:prstGeom>
        </p:spPr>
        <p:txBody>
          <a:bodyPr lIns="34289" tIns="34289" rIns="34289" bIns="34289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e du titre"/>
          <p:cNvSpPr txBox="1">
            <a:spLocks noGrp="1"/>
          </p:cNvSpPr>
          <p:nvPr>
            <p:ph type="title"/>
          </p:nvPr>
        </p:nvSpPr>
        <p:spPr>
          <a:xfrm>
            <a:off x="628650" y="1131095"/>
            <a:ext cx="7886700" cy="994175"/>
          </a:xfrm>
          <a:prstGeom prst="rect">
            <a:avLst/>
          </a:prstGeom>
        </p:spPr>
        <p:txBody>
          <a:bodyPr lIns="34289" tIns="34289" rIns="34289" bIns="34289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205" name="Texte niveau 1…"/>
          <p:cNvSpPr txBox="1">
            <a:spLocks noGrp="1"/>
          </p:cNvSpPr>
          <p:nvPr>
            <p:ph type="body" idx="1"/>
          </p:nvPr>
        </p:nvSpPr>
        <p:spPr>
          <a:xfrm>
            <a:off x="628650" y="2226467"/>
            <a:ext cx="7886700" cy="3263509"/>
          </a:xfrm>
          <a:prstGeom prst="rect">
            <a:avLst/>
          </a:prstGeom>
        </p:spPr>
        <p:txBody>
          <a:bodyPr lIns="34289" tIns="34289" rIns="34289" bIns="34289"/>
          <a:lstStyle>
            <a:lvl1pPr marL="163284" indent="-163284">
              <a:defRPr sz="2000"/>
            </a:lvl1pPr>
            <a:lvl2pPr marL="533400" indent="-190500">
              <a:defRPr sz="2000"/>
            </a:lvl2pPr>
            <a:lvl3pPr marL="914400" indent="-228600">
              <a:defRPr sz="2000"/>
            </a:lvl3pPr>
            <a:lvl4pPr marL="1292468" indent="-263768">
              <a:defRPr sz="2000"/>
            </a:lvl4pPr>
            <a:lvl5pPr marL="1635368" indent="-263768">
              <a:defRPr sz="20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06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318211" y="5669910"/>
            <a:ext cx="197142" cy="183053"/>
          </a:xfrm>
          <a:prstGeom prst="rect">
            <a:avLst/>
          </a:prstGeom>
        </p:spPr>
        <p:txBody>
          <a:bodyPr lIns="34289" tIns="34289" rIns="34289" bIns="34289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e du titre"/>
          <p:cNvSpPr txBox="1">
            <a:spLocks noGrp="1"/>
          </p:cNvSpPr>
          <p:nvPr>
            <p:ph type="title"/>
          </p:nvPr>
        </p:nvSpPr>
        <p:spPr>
          <a:xfrm>
            <a:off x="628650" y="1131095"/>
            <a:ext cx="7886700" cy="994175"/>
          </a:xfrm>
          <a:prstGeom prst="rect">
            <a:avLst/>
          </a:prstGeom>
        </p:spPr>
        <p:txBody>
          <a:bodyPr lIns="34289" tIns="34289" rIns="34289" bIns="34289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214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85329" y="2632567"/>
            <a:ext cx="7772873" cy="2568084"/>
          </a:xfrm>
          <a:prstGeom prst="rect">
            <a:avLst/>
          </a:prstGeom>
        </p:spPr>
        <p:txBody>
          <a:bodyPr lIns="34289" tIns="34289" rIns="34289" bIns="34289"/>
          <a:lstStyle>
            <a:lvl1pPr marL="163284" indent="-163284">
              <a:defRPr sz="2000"/>
            </a:lvl1pPr>
            <a:lvl2pPr marL="533400" indent="-190500">
              <a:defRPr sz="2000"/>
            </a:lvl2pPr>
            <a:lvl3pPr marL="914400" indent="-228600">
              <a:defRPr sz="2000"/>
            </a:lvl3pPr>
            <a:lvl4pPr marL="1292468" indent="-263768">
              <a:defRPr sz="2000"/>
            </a:lvl4pPr>
            <a:lvl5pPr marL="1635368" indent="-263768">
              <a:defRPr sz="20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1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318211" y="5669910"/>
            <a:ext cx="197142" cy="183053"/>
          </a:xfrm>
          <a:prstGeom prst="rect">
            <a:avLst/>
          </a:prstGeom>
        </p:spPr>
        <p:txBody>
          <a:bodyPr lIns="34289" tIns="34289" rIns="34289" bIns="34289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e du titre"/>
          <p:cNvSpPr txBox="1">
            <a:spLocks noGrp="1"/>
          </p:cNvSpPr>
          <p:nvPr>
            <p:ph type="title"/>
          </p:nvPr>
        </p:nvSpPr>
        <p:spPr>
          <a:xfrm>
            <a:off x="685332" y="1321136"/>
            <a:ext cx="7773339" cy="1197137"/>
          </a:xfrm>
          <a:prstGeom prst="rect">
            <a:avLst/>
          </a:prstGeom>
        </p:spPr>
        <p:txBody>
          <a:bodyPr lIns="34289" tIns="34289" rIns="34289" bIns="34289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223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5329" y="2632567"/>
            <a:ext cx="3829523" cy="2568084"/>
          </a:xfrm>
          <a:prstGeom prst="rect">
            <a:avLst/>
          </a:prstGeom>
        </p:spPr>
        <p:txBody>
          <a:bodyPr lIns="34289" tIns="34289" rIns="34289" bIns="34289"/>
          <a:lstStyle>
            <a:lvl1pPr marL="163284" indent="-163284">
              <a:defRPr sz="2000"/>
            </a:lvl1pPr>
            <a:lvl2pPr marL="533400" indent="-190500">
              <a:defRPr sz="2000"/>
            </a:lvl2pPr>
            <a:lvl3pPr marL="914400" indent="-228600">
              <a:defRPr sz="2000"/>
            </a:lvl3pPr>
            <a:lvl4pPr marL="1292468" indent="-263768">
              <a:defRPr sz="2000"/>
            </a:lvl4pPr>
            <a:lvl5pPr marL="1635368" indent="-263768">
              <a:defRPr sz="20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318211" y="5669910"/>
            <a:ext cx="197142" cy="183053"/>
          </a:xfrm>
          <a:prstGeom prst="rect">
            <a:avLst/>
          </a:prstGeom>
        </p:spPr>
        <p:txBody>
          <a:bodyPr lIns="34289" tIns="34289" rIns="34289" bIns="34289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3887" y="4589464"/>
            <a:ext cx="7886701" cy="150019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1" cy="1325564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1" y="1681163"/>
            <a:ext cx="3868343" cy="823920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0">
              <a:buSzTx/>
              <a:buFontTx/>
              <a:buNone/>
              <a:defRPr sz="1800" b="1"/>
            </a:lvl2pPr>
            <a:lvl3pPr marL="0" indent="0">
              <a:buSzTx/>
              <a:buFontTx/>
              <a:buNone/>
              <a:defRPr sz="1800" b="1"/>
            </a:lvl3pPr>
            <a:lvl4pPr marL="0" indent="0">
              <a:buSzTx/>
              <a:buFontTx/>
              <a:buNone/>
              <a:defRPr sz="1800" b="1"/>
            </a:lvl4pPr>
            <a:lvl5pPr marL="0" indent="0">
              <a:buSzTx/>
              <a:buFontTx/>
              <a:buNone/>
              <a:defRPr sz="180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Espace réservé du texte 4"/>
          <p:cNvSpPr>
            <a:spLocks noGrp="1"/>
          </p:cNvSpPr>
          <p:nvPr>
            <p:ph type="body" sz="quarter" idx="21"/>
          </p:nvPr>
        </p:nvSpPr>
        <p:spPr>
          <a:xfrm>
            <a:off x="4629148" y="1681163"/>
            <a:ext cx="3887397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3887391" y="987425"/>
            <a:ext cx="4629152" cy="487362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2" indent="-195942">
              <a:defRPr sz="2400"/>
            </a:lvl2pPr>
            <a:lvl3pPr marL="914400" indent="-228600">
              <a:defRPr sz="2400"/>
            </a:lvl3pPr>
            <a:lvl4pPr marL="1303019" indent="-274319">
              <a:defRPr sz="2400"/>
            </a:lvl4pPr>
            <a:lvl5pPr marL="1645920" indent="-274319"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Espace réservé du texte 3"/>
          <p:cNvSpPr>
            <a:spLocks noGrp="1"/>
          </p:cNvSpPr>
          <p:nvPr>
            <p:ph type="body" sz="quarter" idx="21"/>
          </p:nvPr>
        </p:nvSpPr>
        <p:spPr>
          <a:xfrm>
            <a:off x="629838" y="2057400"/>
            <a:ext cx="2949183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Texte du titre</a:t>
            </a:r>
          </a:p>
        </p:txBody>
      </p:sp>
      <p:sp>
        <p:nvSpPr>
          <p:cNvPr id="83" name="Espace réservé pour une image  2"/>
          <p:cNvSpPr>
            <a:spLocks noGrp="1"/>
          </p:cNvSpPr>
          <p:nvPr>
            <p:ph type="pic" sz="half" idx="21"/>
          </p:nvPr>
        </p:nvSpPr>
        <p:spPr>
          <a:xfrm>
            <a:off x="3887391" y="987425"/>
            <a:ext cx="4629152" cy="48736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0">
              <a:buSzTx/>
              <a:buFontTx/>
              <a:buNone/>
              <a:defRPr sz="1200"/>
            </a:lvl2pPr>
            <a:lvl3pPr marL="0" indent="0">
              <a:buSzTx/>
              <a:buFontTx/>
              <a:buNone/>
              <a:defRPr sz="1200"/>
            </a:lvl3pPr>
            <a:lvl4pPr marL="0" indent="0">
              <a:buSzTx/>
              <a:buFontTx/>
              <a:buNone/>
              <a:defRPr sz="1200"/>
            </a:lvl4pPr>
            <a:lvl5pPr marL="0" indent="0">
              <a:buSzTx/>
              <a:buFontTx/>
              <a:buNone/>
              <a:defRPr sz="1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295355" y="6435958"/>
            <a:ext cx="219999" cy="20591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9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</p:sldLayoutIdLst>
  <p:transition spd="med"/>
  <p:txStyles>
    <p:titleStyle>
      <a:lvl1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marR="0" indent="-17145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542925" marR="0" indent="-200025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925830" marR="0" indent="-24003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3056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1648554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1991454" marR="0" indent="-276954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2334354" marR="0" indent="-276954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2677254" marR="0" indent="-276954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3020154" marR="0" indent="-276954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Alcool au féminin  - Alcool et grossesse - Mieux savoir repérer, accompagner et orienter"/>
          <p:cNvSpPr txBox="1">
            <a:spLocks noGrp="1"/>
          </p:cNvSpPr>
          <p:nvPr>
            <p:ph type="ctrTitle"/>
          </p:nvPr>
        </p:nvSpPr>
        <p:spPr>
          <a:xfrm>
            <a:off x="445770" y="2464509"/>
            <a:ext cx="8252460" cy="1928985"/>
          </a:xfrm>
          <a:prstGeom prst="rect">
            <a:avLst/>
          </a:prstGeom>
          <a:solidFill>
            <a:srgbClr val="DCE6F2"/>
          </a:solidFill>
        </p:spPr>
        <p:txBody>
          <a:bodyPr anchor="ctr"/>
          <a:lstStyle/>
          <a:p>
            <a:pPr defTabSz="271576">
              <a:lnSpc>
                <a:spcPct val="100000"/>
              </a:lnSpc>
              <a:defRPr sz="3180" b="1">
                <a:solidFill>
                  <a:srgbClr val="0070C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Vulnérabilités et addictions au cours de la grossesse</a:t>
            </a:r>
          </a:p>
          <a:p>
            <a:pPr defTabSz="271576">
              <a:lnSpc>
                <a:spcPct val="100000"/>
              </a:lnSpc>
              <a:defRPr sz="3180" b="1">
                <a:solidFill>
                  <a:srgbClr val="0070C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Validation d’un auto-questionnaire à La Réunion</a:t>
            </a:r>
          </a:p>
        </p:txBody>
      </p:sp>
      <p:pic>
        <p:nvPicPr>
          <p:cNvPr id="234" name="image2.jpeg" descr="image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8829" y="65191"/>
            <a:ext cx="1799304" cy="80749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2" name="Groupe 7"/>
          <p:cNvGrpSpPr/>
          <p:nvPr/>
        </p:nvGrpSpPr>
        <p:grpSpPr>
          <a:xfrm>
            <a:off x="1911766" y="30864"/>
            <a:ext cx="7121270" cy="881073"/>
            <a:chOff x="-1" y="-1"/>
            <a:chExt cx="7121268" cy="881071"/>
          </a:xfrm>
        </p:grpSpPr>
        <p:pic>
          <p:nvPicPr>
            <p:cNvPr id="235" name="Image 8" descr="Image 8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457372" y="108381"/>
              <a:ext cx="1391181" cy="6633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6" name="Image 9" descr="Image 9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923255" y="52934"/>
              <a:ext cx="1198013" cy="7160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7" name="image11.png" descr="image11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-2" y="69550"/>
              <a:ext cx="719988" cy="68278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40" name="Image 11"/>
            <p:cNvGrpSpPr/>
            <p:nvPr/>
          </p:nvGrpSpPr>
          <p:grpSpPr>
            <a:xfrm>
              <a:off x="2723707" y="79255"/>
              <a:ext cx="1522445" cy="663371"/>
              <a:chOff x="0" y="0"/>
              <a:chExt cx="1522443" cy="663370"/>
            </a:xfrm>
          </p:grpSpPr>
          <p:sp>
            <p:nvSpPr>
              <p:cNvPr id="238" name="Rectangle"/>
              <p:cNvSpPr/>
              <p:nvPr/>
            </p:nvSpPr>
            <p:spPr>
              <a:xfrm>
                <a:off x="-1" y="0"/>
                <a:ext cx="1522444" cy="663368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457200">
                  <a:defRPr>
                    <a:latin typeface="+mn-lt"/>
                    <a:ea typeface="+mn-ea"/>
                    <a:cs typeface="+mn-cs"/>
                    <a:sym typeface="Calibri"/>
                  </a:defRPr>
                </a:pPr>
                <a:endParaRPr/>
              </a:p>
            </p:txBody>
          </p:sp>
          <p:pic>
            <p:nvPicPr>
              <p:cNvPr id="239" name="image8.png" descr="image8.png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0" y="-1"/>
                <a:ext cx="1522443" cy="66337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41" name="Image 12" descr="Image 12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19983" y="-2"/>
              <a:ext cx="2003730" cy="8810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45" name="Espace réservé du contenu 2"/>
          <p:cNvGrpSpPr/>
          <p:nvPr/>
        </p:nvGrpSpPr>
        <p:grpSpPr>
          <a:xfrm>
            <a:off x="274973" y="5680410"/>
            <a:ext cx="8594058" cy="1112567"/>
            <a:chOff x="0" y="0"/>
            <a:chExt cx="8594056" cy="1112566"/>
          </a:xfrm>
        </p:grpSpPr>
        <p:sp>
          <p:nvSpPr>
            <p:cNvPr id="243" name="Rectangle"/>
            <p:cNvSpPr/>
            <p:nvPr/>
          </p:nvSpPr>
          <p:spPr>
            <a:xfrm>
              <a:off x="0" y="-1"/>
              <a:ext cx="8594058" cy="1112567"/>
            </a:xfrm>
            <a:prstGeom prst="rect">
              <a:avLst/>
            </a:prstGeom>
            <a:solidFill>
              <a:srgbClr val="F2F2F2"/>
            </a:solidFill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lnSpc>
                  <a:spcPct val="120000"/>
                </a:lnSpc>
                <a:spcBef>
                  <a:spcPts val="1000"/>
                </a:spcBef>
                <a:defRPr sz="2000"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244" name="Bérénice DORAY…"/>
            <p:cNvSpPr txBox="1"/>
            <p:nvPr/>
          </p:nvSpPr>
          <p:spPr>
            <a:xfrm>
              <a:off x="141052" y="14927"/>
              <a:ext cx="8311952" cy="8326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1000"/>
                </a:spcBef>
                <a:defRPr sz="2800" b="1">
                  <a:solidFill>
                    <a:srgbClr val="0000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r>
                <a:t> Pr Bérénice DORAY - Dr Meissa NEKAA</a:t>
              </a:r>
              <a:endParaRPr sz="2000" cap="all"/>
            </a:p>
            <a:p>
              <a:pPr algn="ctr">
                <a:lnSpc>
                  <a:spcPts val="1100"/>
                </a:lnSpc>
                <a:spcBef>
                  <a:spcPts val="600"/>
                </a:spcBef>
                <a:defRPr sz="1600" b="1">
                  <a:latin typeface="+mn-lt"/>
                  <a:ea typeface="+mn-ea"/>
                  <a:cs typeface="+mn-cs"/>
                  <a:sym typeface="Calibri"/>
                </a:defRPr>
              </a:pPr>
              <a:r>
                <a:t>CHU de La Réunion - Centre Ressources ETCAF</a:t>
              </a:r>
            </a:p>
          </p:txBody>
        </p:sp>
      </p:grp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ALCOOL : Données épidémiologiques générales"/>
          <p:cNvSpPr txBox="1">
            <a:spLocks noGrp="1"/>
          </p:cNvSpPr>
          <p:nvPr>
            <p:ph type="title"/>
          </p:nvPr>
        </p:nvSpPr>
        <p:spPr>
          <a:xfrm>
            <a:off x="152238" y="167123"/>
            <a:ext cx="8493295" cy="541696"/>
          </a:xfrm>
          <a:prstGeom prst="rect">
            <a:avLst/>
          </a:prstGeom>
          <a:solidFill>
            <a:srgbClr val="0070C0"/>
          </a:solidFill>
        </p:spPr>
        <p:txBody>
          <a:bodyPr lIns="34289" tIns="34289" rIns="34289" bIns="34289" anchor="ctr"/>
          <a:lstStyle>
            <a:lvl1pPr defTabSz="644651">
              <a:defRPr sz="33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Résultats (1)</a:t>
            </a:r>
          </a:p>
        </p:txBody>
      </p:sp>
      <p:pic>
        <p:nvPicPr>
          <p:cNvPr id="300" name="Image 7" descr="Image 7"/>
          <p:cNvPicPr>
            <a:picLocks noChangeAspect="1"/>
          </p:cNvPicPr>
          <p:nvPr/>
        </p:nvPicPr>
        <p:blipFill>
          <a:blip r:embed="rId2">
            <a:extLst/>
          </a:blip>
          <a:srcRect l="31349" t="12481" r="32512" b="30306"/>
          <a:stretch>
            <a:fillRect/>
          </a:stretch>
        </p:blipFill>
        <p:spPr>
          <a:xfrm>
            <a:off x="8417713" y="121460"/>
            <a:ext cx="735385" cy="633054"/>
          </a:xfrm>
          <a:prstGeom prst="rect">
            <a:avLst/>
          </a:prstGeom>
          <a:ln w="12700">
            <a:miter lim="400000"/>
          </a:ln>
        </p:spPr>
      </p:pic>
      <p:sp>
        <p:nvSpPr>
          <p:cNvPr id="301" name="200 questionnaires recueillis et analysés…"/>
          <p:cNvSpPr txBox="1">
            <a:spLocks noGrp="1"/>
          </p:cNvSpPr>
          <p:nvPr>
            <p:ph type="body" idx="1"/>
          </p:nvPr>
        </p:nvSpPr>
        <p:spPr>
          <a:xfrm>
            <a:off x="204007" y="566171"/>
            <a:ext cx="9031255" cy="5977013"/>
          </a:xfrm>
          <a:prstGeom prst="rect">
            <a:avLst/>
          </a:prstGeom>
        </p:spPr>
        <p:txBody>
          <a:bodyPr lIns="45719" tIns="45719" rIns="45719" bIns="45719" anchor="ctr"/>
          <a:lstStyle/>
          <a:p>
            <a:pPr defTabSz="297179">
              <a:lnSpc>
                <a:spcPct val="100000"/>
              </a:lnSpc>
              <a:defRPr sz="104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780">
              <a:latin typeface="Times Roman"/>
              <a:ea typeface="Times Roman"/>
              <a:cs typeface="Times Roman"/>
              <a:sym typeface="Times Roman"/>
            </a:endParaRPr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429" b="1">
                <a:solidFill>
                  <a:srgbClr val="0B5395"/>
                </a:solidFill>
              </a:defRPr>
            </a:pPr>
            <a:r>
              <a:t>200 questionnaires recueillis et analysés</a:t>
            </a:r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429" b="1">
                <a:solidFill>
                  <a:srgbClr val="0B5395"/>
                </a:solidFill>
              </a:defRPr>
            </a:pPr>
            <a:endParaRPr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429" b="1">
                <a:solidFill>
                  <a:srgbClr val="0B5395"/>
                </a:solidFill>
              </a:defRPr>
            </a:pPr>
            <a:r>
              <a:t>Profil des patientes</a:t>
            </a:r>
          </a:p>
          <a:p>
            <a:pPr marL="416051" lvl="1" indent="-160477" algn="just" defTabSz="594359">
              <a:lnSpc>
                <a:spcPct val="80000"/>
              </a:lnSpc>
              <a:spcBef>
                <a:spcPts val="100"/>
              </a:spcBef>
              <a:buClr>
                <a:srgbClr val="0F6FC6"/>
              </a:buClr>
              <a:buSzPct val="85000"/>
              <a:buChar char="●"/>
              <a:defRPr sz="975" b="1">
                <a:solidFill>
                  <a:srgbClr val="000000"/>
                </a:solidFill>
              </a:defRPr>
            </a:pPr>
            <a:r>
              <a:t>57% (114/200) entre 18 et 30 ans, 38% ont entre 30 et 40 ans, 4 mineures et 3 plus de 40 ans. </a:t>
            </a:r>
          </a:p>
          <a:p>
            <a:pPr marL="416051" lvl="1" indent="-160477" algn="just" defTabSz="594359">
              <a:lnSpc>
                <a:spcPct val="80000"/>
              </a:lnSpc>
              <a:spcBef>
                <a:spcPts val="100"/>
              </a:spcBef>
              <a:buClr>
                <a:srgbClr val="0F6FC6"/>
              </a:buClr>
              <a:buSzPct val="85000"/>
              <a:buChar char="●"/>
              <a:defRPr sz="975" b="1">
                <a:solidFill>
                  <a:srgbClr val="000000"/>
                </a:solidFill>
              </a:defRPr>
            </a:pPr>
            <a:r>
              <a:t>Terme moyen de 28 SA (extrêmes de 6 à 39 SA) </a:t>
            </a:r>
          </a:p>
          <a:p>
            <a:pPr lvl="1" indent="255574" algn="just" defTabSz="594359">
              <a:lnSpc>
                <a:spcPct val="80000"/>
              </a:lnSpc>
              <a:spcBef>
                <a:spcPts val="200"/>
              </a:spcBef>
              <a:buClr>
                <a:srgbClr val="0BD0D9"/>
              </a:buClr>
              <a:buFont typeface="Wingdings 2"/>
              <a:defRPr sz="1040">
                <a:solidFill>
                  <a:srgbClr val="000000"/>
                </a:solidFill>
              </a:defRPr>
            </a:pPr>
            <a:endParaRPr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429" b="1">
                <a:solidFill>
                  <a:srgbClr val="0B5395"/>
                </a:solidFill>
              </a:defRPr>
            </a:pPr>
            <a:r>
              <a:t>Difficultés psychosociales</a:t>
            </a:r>
            <a:endParaRPr sz="1300"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300" b="1">
                <a:solidFill>
                  <a:srgbClr val="0B5395"/>
                </a:solidFill>
              </a:defRPr>
            </a:pPr>
            <a:endParaRPr sz="1300"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300" b="1">
                <a:solidFill>
                  <a:srgbClr val="0B5395"/>
                </a:solidFill>
              </a:defRPr>
            </a:pPr>
            <a:endParaRPr sz="1300"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300" b="1">
                <a:solidFill>
                  <a:srgbClr val="0B5395"/>
                </a:solidFill>
              </a:defRPr>
            </a:pPr>
            <a:endParaRPr sz="1300"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300" b="1">
                <a:solidFill>
                  <a:srgbClr val="0B5395"/>
                </a:solidFill>
              </a:defRPr>
            </a:pPr>
            <a:endParaRPr sz="1300"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2080" b="1">
                <a:solidFill>
                  <a:srgbClr val="0B5395"/>
                </a:solidFill>
              </a:defRPr>
            </a:pPr>
            <a:endParaRPr sz="1300"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560" b="1">
                <a:solidFill>
                  <a:srgbClr val="0B5395"/>
                </a:solidFill>
              </a:defRPr>
            </a:pPr>
            <a:r>
              <a:t>Consommation de substances</a:t>
            </a:r>
            <a:endParaRPr sz="1300"/>
          </a:p>
          <a:p>
            <a:pPr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Font typeface="Wingdings 2"/>
              <a:defRPr sz="2080" b="1">
                <a:solidFill>
                  <a:srgbClr val="0B5395"/>
                </a:solidFill>
              </a:defRPr>
            </a:pPr>
            <a:endParaRPr sz="1300"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040" b="1">
                <a:solidFill>
                  <a:srgbClr val="0B5395"/>
                </a:solidFill>
              </a:defRPr>
            </a:pPr>
            <a:endParaRPr sz="1300"/>
          </a:p>
          <a:p>
            <a:pPr defTabSz="297179">
              <a:lnSpc>
                <a:spcPct val="100000"/>
              </a:lnSpc>
              <a:defRPr sz="1040" b="1">
                <a:solidFill>
                  <a:srgbClr val="000000"/>
                </a:solidFill>
              </a:defRPr>
            </a:pPr>
            <a:endParaRPr>
              <a:solidFill>
                <a:srgbClr val="0B5395"/>
              </a:solidFill>
            </a:endParaRPr>
          </a:p>
          <a:p>
            <a:pPr defTabSz="297179">
              <a:lnSpc>
                <a:spcPct val="100000"/>
              </a:lnSpc>
              <a:defRPr sz="1040" b="1">
                <a:solidFill>
                  <a:srgbClr val="000000"/>
                </a:solidFill>
              </a:defRPr>
            </a:pPr>
            <a:r>
              <a:t>Parmi les 17 femmes consommant de l’alcool, 8 fument également (47%). Parmi les 26 femmes déclarant fumer, 8 consomment de l’alcool (30,8%). </a:t>
            </a:r>
            <a:endParaRPr sz="780">
              <a:latin typeface="Times Roman"/>
              <a:ea typeface="Times Roman"/>
              <a:cs typeface="Times Roman"/>
              <a:sym typeface="Times Roman"/>
            </a:endParaRPr>
          </a:p>
          <a:p>
            <a:pPr defTabSz="297179">
              <a:lnSpc>
                <a:spcPct val="100000"/>
              </a:lnSpc>
              <a:buClr>
                <a:srgbClr val="0BD0D9"/>
              </a:buClr>
              <a:buFont typeface="Wingdings 2"/>
              <a:defRPr sz="104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2080" b="1">
              <a:solidFill>
                <a:srgbClr val="0B5395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560" b="1">
                <a:solidFill>
                  <a:srgbClr val="0B5395"/>
                </a:solidFill>
              </a:defRPr>
            </a:pPr>
            <a:r>
              <a:t>Information des patientes</a:t>
            </a:r>
            <a:endParaRPr sz="1300"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300" b="1">
                <a:solidFill>
                  <a:srgbClr val="0B5395"/>
                </a:solidFill>
              </a:defRPr>
            </a:pPr>
            <a:endParaRPr sz="1300"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300" b="1">
                <a:solidFill>
                  <a:srgbClr val="0B5395"/>
                </a:solidFill>
              </a:defRPr>
            </a:pPr>
            <a:endParaRPr sz="1300"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300" b="1">
                <a:solidFill>
                  <a:srgbClr val="0B5395"/>
                </a:solidFill>
              </a:defRPr>
            </a:pPr>
            <a:endParaRPr sz="1300"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300" b="1">
                <a:solidFill>
                  <a:srgbClr val="0B5395"/>
                </a:solidFill>
              </a:defRPr>
            </a:pPr>
            <a:endParaRPr sz="1300"/>
          </a:p>
          <a:p>
            <a:pPr marL="178307" indent="-178307"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300" b="1">
                <a:solidFill>
                  <a:srgbClr val="0B5395"/>
                </a:solidFill>
              </a:defRPr>
            </a:pPr>
            <a:endParaRPr sz="1300"/>
          </a:p>
          <a:p>
            <a:pPr algn="just" defTabSz="594359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Font typeface="Wingdings 2"/>
              <a:defRPr sz="975" b="1">
                <a:solidFill>
                  <a:srgbClr val="0B5395"/>
                </a:solidFill>
              </a:defRPr>
            </a:pPr>
            <a:r>
              <a:t>		</a:t>
            </a:r>
            <a:r>
              <a:rPr sz="1300" b="0">
                <a:solidFill>
                  <a:srgbClr val="000000"/>
                </a:solidFill>
              </a:rPr>
              <a:t>	</a:t>
            </a:r>
          </a:p>
        </p:txBody>
      </p:sp>
      <p:grpSp>
        <p:nvGrpSpPr>
          <p:cNvPr id="312" name="Groupe 1"/>
          <p:cNvGrpSpPr/>
          <p:nvPr/>
        </p:nvGrpSpPr>
        <p:grpSpPr>
          <a:xfrm>
            <a:off x="282141" y="2257234"/>
            <a:ext cx="8874987" cy="760398"/>
            <a:chOff x="0" y="15"/>
            <a:chExt cx="8874985" cy="760396"/>
          </a:xfrm>
        </p:grpSpPr>
        <p:grpSp>
          <p:nvGrpSpPr>
            <p:cNvPr id="310" name="Groupe 6"/>
            <p:cNvGrpSpPr/>
            <p:nvPr/>
          </p:nvGrpSpPr>
          <p:grpSpPr>
            <a:xfrm>
              <a:off x="0" y="15"/>
              <a:ext cx="8874986" cy="760398"/>
              <a:chOff x="0" y="15"/>
              <a:chExt cx="8874985" cy="760396"/>
            </a:xfrm>
          </p:grpSpPr>
          <p:pic>
            <p:nvPicPr>
              <p:cNvPr id="302" name="Picture 4" descr="Picture 4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33849" r="34009" b="13090"/>
              <a:stretch>
                <a:fillRect/>
              </a:stretch>
            </p:blipFill>
            <p:spPr>
              <a:xfrm>
                <a:off x="0" y="15"/>
                <a:ext cx="641778" cy="6603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03" name="Picture 4" descr="Picture 4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65794"/>
              <a:stretch>
                <a:fillRect/>
              </a:stretch>
            </p:blipFill>
            <p:spPr>
              <a:xfrm>
                <a:off x="2606145" y="12700"/>
                <a:ext cx="670010" cy="74771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04" name="Picture 4" descr="Picture 4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r="66589"/>
              <a:stretch>
                <a:fillRect/>
              </a:stretch>
            </p:blipFill>
            <p:spPr>
              <a:xfrm>
                <a:off x="5652860" y="7937"/>
                <a:ext cx="658718" cy="75247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05" name="ZoneTexte 13"/>
              <p:cNvSpPr txBox="1"/>
              <p:nvPr/>
            </p:nvSpPr>
            <p:spPr>
              <a:xfrm>
                <a:off x="3334030" y="169669"/>
                <a:ext cx="2216281" cy="39361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/>
              <a:p>
                <a:pPr>
                  <a:defRPr sz="1000" b="1">
                    <a:latin typeface="+mn-lt"/>
                    <a:ea typeface="+mn-ea"/>
                    <a:cs typeface="+mn-cs"/>
                    <a:sym typeface="Calibri"/>
                  </a:defRPr>
                </a:pPr>
                <a:r>
                  <a:t>Victime de violence verbale</a:t>
                </a:r>
              </a:p>
              <a:p>
                <a:pPr>
                  <a:defRPr sz="1000" b="1">
                    <a:latin typeface="+mn-lt"/>
                    <a:ea typeface="+mn-ea"/>
                    <a:cs typeface="+mn-cs"/>
                    <a:sym typeface="Calibri"/>
                  </a:defRPr>
                </a:pPr>
                <a:r>
                  <a:t>et/ou physique au cours de sa vie </a:t>
                </a:r>
              </a:p>
            </p:txBody>
          </p:sp>
          <p:sp>
            <p:nvSpPr>
              <p:cNvPr id="306" name="ZoneTexte 14"/>
              <p:cNvSpPr txBox="1"/>
              <p:nvPr/>
            </p:nvSpPr>
            <p:spPr>
              <a:xfrm>
                <a:off x="679508" y="134936"/>
                <a:ext cx="1904340" cy="55871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/>
              <a:p>
                <a:pPr>
                  <a:defRPr sz="1000" b="1">
                    <a:latin typeface="+mn-lt"/>
                    <a:ea typeface="+mn-ea"/>
                    <a:cs typeface="+mn-cs"/>
                    <a:sym typeface="Calibri"/>
                  </a:defRPr>
                </a:pPr>
                <a:r>
                  <a:t>Anxiété                                         36%</a:t>
                </a:r>
              </a:p>
              <a:p>
                <a:pPr>
                  <a:defRPr sz="1000" b="1">
                    <a:latin typeface="+mn-lt"/>
                    <a:ea typeface="+mn-ea"/>
                    <a:cs typeface="+mn-cs"/>
                    <a:sym typeface="Calibri"/>
                  </a:defRPr>
                </a:pPr>
                <a:r>
                  <a:t>Troubles  du sommeil               65%</a:t>
                </a:r>
              </a:p>
              <a:p>
                <a:pPr algn="just">
                  <a:defRPr sz="1000" b="1">
                    <a:latin typeface="+mn-lt"/>
                    <a:ea typeface="+mn-ea"/>
                    <a:cs typeface="+mn-cs"/>
                    <a:sym typeface="Calibri"/>
                  </a:defRPr>
                </a:pPr>
                <a:r>
                  <a:t>Sentiment d’être dépassée     18%</a:t>
                </a:r>
              </a:p>
            </p:txBody>
          </p:sp>
          <p:sp>
            <p:nvSpPr>
              <p:cNvPr id="307" name="ZoneTexte 15"/>
              <p:cNvSpPr txBox="1"/>
              <p:nvPr/>
            </p:nvSpPr>
            <p:spPr>
              <a:xfrm>
                <a:off x="8517912" y="330200"/>
                <a:ext cx="346297" cy="2059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900" b="1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r>
                  <a:t>94%</a:t>
                </a:r>
              </a:p>
            </p:txBody>
          </p:sp>
          <p:sp>
            <p:nvSpPr>
              <p:cNvPr id="308" name="ZoneTexte 16"/>
              <p:cNvSpPr txBox="1"/>
              <p:nvPr/>
            </p:nvSpPr>
            <p:spPr>
              <a:xfrm>
                <a:off x="5247147" y="239240"/>
                <a:ext cx="286072" cy="20591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900" b="1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r>
                  <a:t>6%</a:t>
                </a:r>
              </a:p>
            </p:txBody>
          </p:sp>
          <p:sp>
            <p:nvSpPr>
              <p:cNvPr id="309" name="ZoneTexte 17"/>
              <p:cNvSpPr txBox="1"/>
              <p:nvPr/>
            </p:nvSpPr>
            <p:spPr>
              <a:xfrm>
                <a:off x="8528689" y="169670"/>
                <a:ext cx="346297" cy="2059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>
                  <a:defRPr sz="900" b="1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r>
                  <a:t>97%</a:t>
                </a:r>
              </a:p>
            </p:txBody>
          </p:sp>
        </p:grpSp>
        <p:sp>
          <p:nvSpPr>
            <p:cNvPr id="311" name="ZoneTexte 29"/>
            <p:cNvSpPr txBox="1"/>
            <p:nvPr/>
          </p:nvSpPr>
          <p:spPr>
            <a:xfrm>
              <a:off x="6411298" y="169669"/>
              <a:ext cx="2079626" cy="39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just">
                <a:defRPr sz="1000" b="1">
                  <a:latin typeface="+mn-lt"/>
                  <a:ea typeface="+mn-ea"/>
                  <a:cs typeface="+mn-cs"/>
                  <a:sym typeface="Calibri"/>
                </a:defRPr>
              </a:pPr>
              <a:r>
                <a:t>Sentiment d’être chez soi en sécurité</a:t>
              </a:r>
            </a:p>
            <a:p>
              <a:pPr algn="just">
                <a:defRPr sz="1000" b="1">
                  <a:latin typeface="+mn-lt"/>
                  <a:ea typeface="+mn-ea"/>
                  <a:cs typeface="+mn-cs"/>
                  <a:sym typeface="Calibri"/>
                </a:defRPr>
              </a:pPr>
              <a:r>
                <a:t>Sera accompagnée après la naissance	</a:t>
              </a:r>
            </a:p>
          </p:txBody>
        </p:sp>
      </p:grpSp>
      <p:pic>
        <p:nvPicPr>
          <p:cNvPr id="313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r="3494"/>
          <a:stretch>
            <a:fillRect/>
          </a:stretch>
        </p:blipFill>
        <p:spPr>
          <a:xfrm>
            <a:off x="386728" y="3616916"/>
            <a:ext cx="882212" cy="60779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Picture 3" descr="Picture 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65041" y="3303878"/>
            <a:ext cx="878923" cy="878923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ZoneTexte 18"/>
          <p:cNvSpPr txBox="1"/>
          <p:nvPr/>
        </p:nvSpPr>
        <p:spPr>
          <a:xfrm>
            <a:off x="1505241" y="3723920"/>
            <a:ext cx="1882787" cy="393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000" b="1">
                <a:latin typeface="+mn-lt"/>
                <a:ea typeface="+mn-ea"/>
                <a:cs typeface="+mn-cs"/>
                <a:sym typeface="Calibri"/>
              </a:defRPr>
            </a:pPr>
            <a:r>
              <a:t>13% en cours de grossesse</a:t>
            </a:r>
          </a:p>
          <a:p>
            <a:pPr>
              <a:defRPr sz="1000" b="1">
                <a:latin typeface="+mn-lt"/>
                <a:ea typeface="+mn-ea"/>
                <a:cs typeface="+mn-cs"/>
                <a:sym typeface="Calibri"/>
              </a:defRPr>
            </a:pPr>
            <a:r>
              <a:t>dont 11% entre 1-10 cigarettes/j</a:t>
            </a:r>
          </a:p>
        </p:txBody>
      </p:sp>
      <p:sp>
        <p:nvSpPr>
          <p:cNvPr id="316" name="ZoneTexte 19"/>
          <p:cNvSpPr txBox="1"/>
          <p:nvPr/>
        </p:nvSpPr>
        <p:spPr>
          <a:xfrm>
            <a:off x="4556091" y="3806470"/>
            <a:ext cx="1400911" cy="2285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 b="1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57% avant la grossesse</a:t>
            </a:r>
          </a:p>
        </p:txBody>
      </p:sp>
      <p:sp>
        <p:nvSpPr>
          <p:cNvPr id="317" name="ZoneTexte 20"/>
          <p:cNvSpPr txBox="1"/>
          <p:nvPr/>
        </p:nvSpPr>
        <p:spPr>
          <a:xfrm>
            <a:off x="4560936" y="3967961"/>
            <a:ext cx="1563282" cy="2285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 b="1">
                <a:solidFill>
                  <a:srgbClr val="FF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8% en cours de grossesse</a:t>
            </a:r>
          </a:p>
        </p:txBody>
      </p:sp>
      <p:sp>
        <p:nvSpPr>
          <p:cNvPr id="318" name="ZoneTexte 23"/>
          <p:cNvSpPr txBox="1"/>
          <p:nvPr/>
        </p:nvSpPr>
        <p:spPr>
          <a:xfrm>
            <a:off x="3175333" y="5660259"/>
            <a:ext cx="4162426" cy="5559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100" b="1">
                <a:latin typeface="+mn-lt"/>
                <a:ea typeface="+mn-ea"/>
                <a:cs typeface="+mn-cs"/>
                <a:sym typeface="Calibri"/>
              </a:defRPr>
            </a:pPr>
            <a:r>
              <a:t>72% des femmes ont reçu l’information</a:t>
            </a:r>
          </a:p>
          <a:p>
            <a:pPr>
              <a:defRPr sz="1100" b="1">
                <a:latin typeface="+mn-lt"/>
                <a:ea typeface="+mn-ea"/>
                <a:cs typeface="+mn-cs"/>
                <a:sym typeface="Calibri"/>
              </a:defRPr>
            </a:pPr>
            <a:r>
              <a:t>	71% des non consommatrices</a:t>
            </a:r>
          </a:p>
          <a:p>
            <a:pPr>
              <a:defRPr sz="1100" b="1">
                <a:latin typeface="+mn-lt"/>
                <a:ea typeface="+mn-ea"/>
                <a:cs typeface="+mn-cs"/>
                <a:sym typeface="Calibri"/>
              </a:defRPr>
            </a:pPr>
            <a:r>
              <a:t>	82% des consommatrices</a:t>
            </a:r>
          </a:p>
        </p:txBody>
      </p:sp>
      <p:pic>
        <p:nvPicPr>
          <p:cNvPr id="319" name="Picture 2" descr="Picture 2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481544" y="5420125"/>
            <a:ext cx="936542" cy="1180653"/>
          </a:xfrm>
          <a:prstGeom prst="rect">
            <a:avLst/>
          </a:prstGeom>
          <a:ln w="12700">
            <a:miter lim="400000"/>
          </a:ln>
        </p:spPr>
      </p:pic>
      <p:sp>
        <p:nvSpPr>
          <p:cNvPr id="320" name="Flèche droite 30"/>
          <p:cNvSpPr/>
          <p:nvPr/>
        </p:nvSpPr>
        <p:spPr>
          <a:xfrm>
            <a:off x="3347730" y="5873297"/>
            <a:ext cx="567778" cy="274308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003C82"/>
              </a:gs>
              <a:gs pos="68000">
                <a:srgbClr val="618CD7"/>
              </a:gs>
              <a:gs pos="100000">
                <a:srgbClr val="B0C3EF"/>
              </a:gs>
            </a:gsLst>
            <a:path path="circle">
              <a:fillToRect l="-19636" t="62278" r="119636" b="37721"/>
            </a:path>
          </a:gradFill>
          <a:ln>
            <a:solidFill>
              <a:srgbClr val="095192"/>
            </a:solidFill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endParaRPr/>
          </a:p>
        </p:txBody>
      </p:sp>
      <p:pic>
        <p:nvPicPr>
          <p:cNvPr id="321" name="Picture 3" descr="Picture 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513448" y="3194024"/>
            <a:ext cx="878923" cy="878923"/>
          </a:xfrm>
          <a:prstGeom prst="rect">
            <a:avLst/>
          </a:prstGeom>
          <a:ln w="12700">
            <a:miter lim="400000"/>
          </a:ln>
        </p:spPr>
      </p:pic>
      <p:sp>
        <p:nvSpPr>
          <p:cNvPr id="322" name="ZoneTexte 20"/>
          <p:cNvSpPr txBox="1"/>
          <p:nvPr/>
        </p:nvSpPr>
        <p:spPr>
          <a:xfrm>
            <a:off x="11825854" y="4525605"/>
            <a:ext cx="1563282" cy="2285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 b="1">
                <a:solidFill>
                  <a:srgbClr val="FF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8% en cours de grossesse</a:t>
            </a:r>
          </a:p>
        </p:txBody>
      </p:sp>
      <p:sp>
        <p:nvSpPr>
          <p:cNvPr id="323" name="ZoneTexte 20"/>
          <p:cNvSpPr txBox="1"/>
          <p:nvPr/>
        </p:nvSpPr>
        <p:spPr>
          <a:xfrm>
            <a:off x="7476354" y="3806470"/>
            <a:ext cx="1563282" cy="2285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000" b="1">
                <a:solidFill>
                  <a:srgbClr val="FF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1,5% en cours de grossesse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ALCOOL : Données épidémiologiques générales"/>
          <p:cNvSpPr txBox="1">
            <a:spLocks noGrp="1"/>
          </p:cNvSpPr>
          <p:nvPr>
            <p:ph type="title"/>
          </p:nvPr>
        </p:nvSpPr>
        <p:spPr>
          <a:xfrm>
            <a:off x="152238" y="167123"/>
            <a:ext cx="8493295" cy="541696"/>
          </a:xfrm>
          <a:prstGeom prst="rect">
            <a:avLst/>
          </a:prstGeom>
          <a:solidFill>
            <a:srgbClr val="0070C0"/>
          </a:solidFill>
        </p:spPr>
        <p:txBody>
          <a:bodyPr lIns="34289" tIns="34289" rIns="34289" bIns="34289" anchor="ctr"/>
          <a:lstStyle>
            <a:lvl1pPr defTabSz="644651">
              <a:defRPr sz="33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Résultats (2)</a:t>
            </a:r>
          </a:p>
        </p:txBody>
      </p:sp>
      <p:pic>
        <p:nvPicPr>
          <p:cNvPr id="326" name="Image 7" descr="Image 7"/>
          <p:cNvPicPr>
            <a:picLocks noChangeAspect="1"/>
          </p:cNvPicPr>
          <p:nvPr/>
        </p:nvPicPr>
        <p:blipFill>
          <a:blip r:embed="rId2">
            <a:extLst/>
          </a:blip>
          <a:srcRect l="31349" t="12481" r="32512" b="30306"/>
          <a:stretch>
            <a:fillRect/>
          </a:stretch>
        </p:blipFill>
        <p:spPr>
          <a:xfrm>
            <a:off x="8417713" y="121460"/>
            <a:ext cx="735385" cy="633054"/>
          </a:xfrm>
          <a:prstGeom prst="rect">
            <a:avLst/>
          </a:prstGeom>
          <a:ln w="12700">
            <a:miter lim="400000"/>
          </a:ln>
        </p:spPr>
      </p:pic>
      <p:sp>
        <p:nvSpPr>
          <p:cNvPr id="327" name="Perception du questionnaire"/>
          <p:cNvSpPr txBox="1">
            <a:spLocks noGrp="1"/>
          </p:cNvSpPr>
          <p:nvPr>
            <p:ph type="body" sz="half" idx="1"/>
          </p:nvPr>
        </p:nvSpPr>
        <p:spPr>
          <a:xfrm>
            <a:off x="40253" y="1150494"/>
            <a:ext cx="9031256" cy="1823442"/>
          </a:xfrm>
          <a:prstGeom prst="rect">
            <a:avLst/>
          </a:prstGeom>
        </p:spPr>
        <p:txBody>
          <a:bodyPr lIns="45719" tIns="45719" rIns="45719" bIns="45719" anchor="ctr"/>
          <a:lstStyle/>
          <a:p>
            <a:pPr marL="227685" indent="-227685" algn="just" defTabSz="758951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60" b="1">
                <a:solidFill>
                  <a:srgbClr val="0B5395"/>
                </a:solidFill>
              </a:defRPr>
            </a:pPr>
            <a:r>
              <a:t>Perception du questionnaire</a:t>
            </a:r>
            <a:endParaRPr sz="1494"/>
          </a:p>
          <a:p>
            <a:pPr marL="227685" indent="-227685" algn="just" defTabSz="758951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60" b="1">
                <a:solidFill>
                  <a:srgbClr val="0B5395"/>
                </a:solidFill>
              </a:defRPr>
            </a:pPr>
            <a:endParaRPr sz="1494"/>
          </a:p>
          <a:p>
            <a:pPr marL="227685" indent="-227685" algn="just" defTabSz="758951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60" b="1">
                <a:solidFill>
                  <a:srgbClr val="0B5395"/>
                </a:solidFill>
              </a:defRPr>
            </a:pPr>
            <a:endParaRPr sz="1494"/>
          </a:p>
          <a:p>
            <a:pPr marL="227685" indent="-227685" algn="just" defTabSz="758951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60" b="1">
                <a:solidFill>
                  <a:srgbClr val="0B5395"/>
                </a:solidFill>
              </a:defRPr>
            </a:pPr>
            <a:endParaRPr sz="1494"/>
          </a:p>
          <a:p>
            <a:pPr marL="227685" indent="-227685" algn="just" defTabSz="758951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60" b="1">
                <a:solidFill>
                  <a:srgbClr val="0B5395"/>
                </a:solidFill>
              </a:defRPr>
            </a:pPr>
            <a:endParaRPr sz="1494"/>
          </a:p>
          <a:p>
            <a:pPr marL="227685" indent="-227685" algn="just" defTabSz="758951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60" b="1">
                <a:solidFill>
                  <a:srgbClr val="0B5395"/>
                </a:solidFill>
              </a:defRPr>
            </a:pPr>
            <a:endParaRPr sz="1494"/>
          </a:p>
          <a:p>
            <a:pPr algn="just" defTabSz="758951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Font typeface="Wingdings 2"/>
              <a:defRPr sz="1162" b="1">
                <a:solidFill>
                  <a:srgbClr val="0B5395"/>
                </a:solidFill>
              </a:defRPr>
            </a:pPr>
            <a:r>
              <a:t>		</a:t>
            </a:r>
            <a:r>
              <a:rPr sz="1494" b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328" name="ZoneTexte 25"/>
          <p:cNvSpPr txBox="1"/>
          <p:nvPr/>
        </p:nvSpPr>
        <p:spPr>
          <a:xfrm>
            <a:off x="3467721" y="1744508"/>
            <a:ext cx="3640509" cy="924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>
                <a:latin typeface="+mn-lt"/>
                <a:ea typeface="+mn-ea"/>
                <a:cs typeface="+mn-cs"/>
                <a:sym typeface="Calibri"/>
              </a:defRPr>
            </a:pPr>
            <a:r>
              <a:t>Intéressant</a:t>
            </a:r>
          </a:p>
          <a:p>
            <a:pPr>
              <a:defRPr sz="1400" b="1">
                <a:latin typeface="+mn-lt"/>
                <a:ea typeface="+mn-ea"/>
                <a:cs typeface="+mn-cs"/>
                <a:sym typeface="Calibri"/>
              </a:defRPr>
            </a:pPr>
            <a:r>
              <a:t>Oui	</a:t>
            </a:r>
            <a:r>
              <a:rPr sz="1100">
                <a:solidFill>
                  <a:srgbClr val="FF2600"/>
                </a:solidFill>
              </a:rPr>
              <a:t>pour 85% de l’ensemble des femmes</a:t>
            </a:r>
            <a:endParaRPr sz="1100"/>
          </a:p>
          <a:p>
            <a:pPr>
              <a:defRPr sz="1100" b="1">
                <a:latin typeface="+mn-lt"/>
                <a:ea typeface="+mn-ea"/>
                <a:cs typeface="+mn-cs"/>
                <a:sym typeface="Calibri"/>
              </a:defRPr>
            </a:pPr>
            <a:r>
              <a:t>	pour 81% des consommatrices</a:t>
            </a:r>
          </a:p>
          <a:p>
            <a:pPr>
              <a:defRPr sz="1100" b="1">
                <a:latin typeface="+mn-lt"/>
                <a:ea typeface="+mn-ea"/>
                <a:cs typeface="+mn-cs"/>
                <a:sym typeface="Calibri"/>
              </a:defRPr>
            </a:pPr>
            <a:r>
              <a:t>        	pour 86% des non-consommatrices</a:t>
            </a:r>
          </a:p>
        </p:txBody>
      </p:sp>
      <p:pic>
        <p:nvPicPr>
          <p:cNvPr id="329" name="Picture 1" descr="Picture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2051" y="2474859"/>
            <a:ext cx="2143126" cy="2143126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ZoneTexte 31"/>
          <p:cNvSpPr txBox="1"/>
          <p:nvPr/>
        </p:nvSpPr>
        <p:spPr>
          <a:xfrm>
            <a:off x="3467721" y="3279986"/>
            <a:ext cx="3640509" cy="924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>
                <a:latin typeface="+mn-lt"/>
                <a:ea typeface="+mn-ea"/>
                <a:cs typeface="+mn-cs"/>
                <a:sym typeface="Calibri"/>
              </a:defRPr>
            </a:pPr>
            <a:r>
              <a:t>Embarrassant</a:t>
            </a:r>
          </a:p>
          <a:p>
            <a:pPr>
              <a:defRPr sz="1400" b="1">
                <a:latin typeface="+mn-lt"/>
                <a:ea typeface="+mn-ea"/>
                <a:cs typeface="+mn-cs"/>
                <a:sym typeface="Calibri"/>
              </a:defRPr>
            </a:pPr>
            <a:r>
              <a:t>Oui	</a:t>
            </a:r>
            <a:r>
              <a:rPr sz="1100">
                <a:solidFill>
                  <a:srgbClr val="FF2600"/>
                </a:solidFill>
              </a:rPr>
              <a:t>pour   5% de l’ensemble des femmes</a:t>
            </a:r>
            <a:endParaRPr sz="1100"/>
          </a:p>
          <a:p>
            <a:pPr>
              <a:defRPr sz="1100" b="1">
                <a:latin typeface="+mn-lt"/>
                <a:ea typeface="+mn-ea"/>
                <a:cs typeface="+mn-cs"/>
                <a:sym typeface="Calibri"/>
              </a:defRPr>
            </a:pPr>
            <a:r>
              <a:t>	pour 12% des consommatrices</a:t>
            </a:r>
          </a:p>
          <a:p>
            <a:pPr>
              <a:defRPr sz="1100" b="1">
                <a:latin typeface="+mn-lt"/>
                <a:ea typeface="+mn-ea"/>
                <a:cs typeface="+mn-cs"/>
                <a:sym typeface="Calibri"/>
              </a:defRPr>
            </a:pPr>
            <a:r>
              <a:t>        	pour   4% des non-consommatrices</a:t>
            </a:r>
          </a:p>
        </p:txBody>
      </p:sp>
      <p:sp>
        <p:nvSpPr>
          <p:cNvPr id="331" name="ZoneTexte 32"/>
          <p:cNvSpPr txBox="1"/>
          <p:nvPr/>
        </p:nvSpPr>
        <p:spPr>
          <a:xfrm>
            <a:off x="3467721" y="4944658"/>
            <a:ext cx="3640509" cy="924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>
                <a:latin typeface="+mn-lt"/>
                <a:ea typeface="+mn-ea"/>
                <a:cs typeface="+mn-cs"/>
                <a:sym typeface="Calibri"/>
              </a:defRPr>
            </a:pPr>
            <a:r>
              <a:t>Aidant</a:t>
            </a:r>
          </a:p>
          <a:p>
            <a:pPr>
              <a:defRPr sz="1400" b="1">
                <a:latin typeface="+mn-lt"/>
                <a:ea typeface="+mn-ea"/>
                <a:cs typeface="+mn-cs"/>
                <a:sym typeface="Calibri"/>
              </a:defRPr>
            </a:pPr>
            <a:r>
              <a:t>Oui	</a:t>
            </a:r>
            <a:r>
              <a:rPr sz="1100"/>
              <a:t>pour 14% de l’ensemble des femmes</a:t>
            </a:r>
          </a:p>
          <a:p>
            <a:pPr>
              <a:defRPr sz="1100" b="1">
                <a:latin typeface="+mn-lt"/>
                <a:ea typeface="+mn-ea"/>
                <a:cs typeface="+mn-cs"/>
                <a:sym typeface="Calibri"/>
              </a:defRPr>
            </a:pPr>
            <a:r>
              <a:t>	</a:t>
            </a:r>
            <a:r>
              <a:rPr>
                <a:solidFill>
                  <a:srgbClr val="FF2600"/>
                </a:solidFill>
              </a:rPr>
              <a:t>pour 25% des consommatrices</a:t>
            </a:r>
          </a:p>
          <a:p>
            <a:pPr>
              <a:defRPr sz="1100" b="1">
                <a:latin typeface="+mn-lt"/>
                <a:ea typeface="+mn-ea"/>
                <a:cs typeface="+mn-cs"/>
                <a:sym typeface="Calibri"/>
              </a:defRPr>
            </a:pPr>
            <a:r>
              <a:t>        	pour 13% des non-consommatrices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ALCOOL : Données épidémiologiques générales"/>
          <p:cNvSpPr txBox="1">
            <a:spLocks noGrp="1"/>
          </p:cNvSpPr>
          <p:nvPr>
            <p:ph type="title"/>
          </p:nvPr>
        </p:nvSpPr>
        <p:spPr>
          <a:xfrm>
            <a:off x="152238" y="167123"/>
            <a:ext cx="8493295" cy="541696"/>
          </a:xfrm>
          <a:prstGeom prst="rect">
            <a:avLst/>
          </a:prstGeom>
          <a:solidFill>
            <a:srgbClr val="0070C0"/>
          </a:solidFill>
        </p:spPr>
        <p:txBody>
          <a:bodyPr lIns="34289" tIns="34289" rIns="34289" bIns="34289" anchor="ctr"/>
          <a:lstStyle>
            <a:lvl1pPr defTabSz="644651">
              <a:defRPr sz="33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Discussion  (1)</a:t>
            </a:r>
          </a:p>
        </p:txBody>
      </p:sp>
      <p:pic>
        <p:nvPicPr>
          <p:cNvPr id="334" name="Image 7" descr="Image 7"/>
          <p:cNvPicPr>
            <a:picLocks noChangeAspect="1"/>
          </p:cNvPicPr>
          <p:nvPr/>
        </p:nvPicPr>
        <p:blipFill>
          <a:blip r:embed="rId2">
            <a:extLst/>
          </a:blip>
          <a:srcRect l="31349" t="12481" r="32512" b="30306"/>
          <a:stretch>
            <a:fillRect/>
          </a:stretch>
        </p:blipFill>
        <p:spPr>
          <a:xfrm>
            <a:off x="8417713" y="121460"/>
            <a:ext cx="735385" cy="633054"/>
          </a:xfrm>
          <a:prstGeom prst="rect">
            <a:avLst/>
          </a:prstGeom>
          <a:ln w="12700">
            <a:miter lim="400000"/>
          </a:ln>
        </p:spPr>
      </p:pic>
      <p:sp>
        <p:nvSpPr>
          <p:cNvPr id="335" name="Espace réservé du contenu 2"/>
          <p:cNvSpPr txBox="1"/>
          <p:nvPr/>
        </p:nvSpPr>
        <p:spPr>
          <a:xfrm>
            <a:off x="124516" y="1011621"/>
            <a:ext cx="8710730" cy="5760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pPr marL="233172" indent="-233172" defTabSz="388620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700" b="1">
                <a:solidFill>
                  <a:srgbClr val="0F6FC6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Points forts</a:t>
            </a:r>
            <a:endParaRPr sz="1190"/>
          </a:p>
          <a:p>
            <a:pPr marL="544068" lvl="1" indent="-209854" defTabSz="38862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60">
                <a:latin typeface="+mn-lt"/>
                <a:ea typeface="+mn-ea"/>
                <a:cs typeface="+mn-cs"/>
                <a:sym typeface="Calibri"/>
              </a:defRPr>
            </a:pPr>
            <a:r>
              <a:t>Réponses appropriées aux questions par la très grande majorité des patientes 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bonne compréhension des items</a:t>
            </a:r>
          </a:p>
          <a:p>
            <a:pPr marL="544068" lvl="1" indent="-209854" defTabSz="38862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60">
                <a:latin typeface="+mn-lt"/>
                <a:ea typeface="+mn-ea"/>
                <a:cs typeface="+mn-cs"/>
                <a:sym typeface="Calibri"/>
              </a:defRPr>
            </a:pPr>
            <a:r>
              <a:t>Questionnaire jugé intéressant par 85% des femmes</a:t>
            </a:r>
          </a:p>
          <a:p>
            <a:pPr defTabSz="388620">
              <a:lnSpc>
                <a:spcPct val="80000"/>
              </a:lnSpc>
              <a:spcBef>
                <a:spcPts val="300"/>
              </a:spcBef>
              <a:defRPr sz="1360">
                <a:latin typeface="+mn-lt"/>
                <a:ea typeface="+mn-ea"/>
                <a:cs typeface="+mn-cs"/>
                <a:sym typeface="Calibri"/>
              </a:defRPr>
            </a:pPr>
            <a:endParaRPr sz="2550"/>
          </a:p>
          <a:p>
            <a:pPr marL="233172" indent="-233172" defTabSz="388620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700" b="1">
                <a:solidFill>
                  <a:srgbClr val="0F6FC6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Points faibles  - Axes d’amélioration</a:t>
            </a:r>
            <a:endParaRPr sz="1190"/>
          </a:p>
          <a:p>
            <a:pPr marL="544068" lvl="1" indent="-209854" algn="just" defTabSz="38862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60">
                <a:latin typeface="+mn-lt"/>
                <a:ea typeface="+mn-ea"/>
                <a:cs typeface="+mn-cs"/>
                <a:sym typeface="Calibri"/>
              </a:defRPr>
            </a:pPr>
            <a:r>
              <a:t>11 femmes parmi les 200 (5,5%) omettent  de remplir le verso </a:t>
            </a:r>
          </a:p>
          <a:p>
            <a:pPr marL="544068" lvl="1" indent="-209854" algn="just" defTabSz="38862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60">
                <a:latin typeface="+mn-lt"/>
                <a:ea typeface="+mn-ea"/>
                <a:cs typeface="+mn-cs"/>
                <a:sym typeface="Calibri"/>
              </a:defRPr>
            </a:pPr>
            <a:r>
              <a:t>« smiley » mal compris souvent mal imprimé, terme de la grossesse à préciser en semaines d’aménorrhée, terme « totochement » à supprimer car jugé choquant, consommation de zamal à préciser hors ou pendant la grossesse</a:t>
            </a:r>
          </a:p>
          <a:p>
            <a:pPr marL="544068" lvl="1" indent="-209854" algn="just" defTabSz="38862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60">
                <a:latin typeface="+mn-lt"/>
                <a:ea typeface="+mn-ea"/>
                <a:cs typeface="+mn-cs"/>
                <a:sym typeface="Calibri"/>
              </a:defRPr>
            </a:pPr>
            <a:r>
              <a:t>Terme moyen de la première consultation au CHU - Site Sud tardif (28 SA)</a:t>
            </a:r>
          </a:p>
          <a:p>
            <a:pPr marL="987094" lvl="2" indent="-209854" algn="just" defTabSz="38862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60">
                <a:latin typeface="+mn-lt"/>
                <a:ea typeface="+mn-ea"/>
                <a:cs typeface="+mn-cs"/>
                <a:sym typeface="Calibri"/>
              </a:defRPr>
            </a:pPr>
            <a:r>
              <a:t>maternité de niveau III</a:t>
            </a:r>
          </a:p>
          <a:p>
            <a:pPr marL="987094" lvl="2" indent="-209854" algn="just" defTabSz="38862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60">
                <a:latin typeface="+mn-lt"/>
                <a:ea typeface="+mn-ea"/>
                <a:cs typeface="+mn-cs"/>
                <a:sym typeface="Calibri"/>
              </a:defRPr>
            </a:pPr>
            <a:r>
              <a:t>dépistage des vulnérabilités le plus précoce possible pour permettre une éventuelle intervention,</a:t>
            </a:r>
          </a:p>
          <a:p>
            <a:pPr marL="987094" lvl="2" indent="-209854" algn="just" defTabSz="38862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60"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987094" lvl="2" indent="-209854" algn="just" defTabSz="38862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60"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987094" lvl="2" indent="-209854" algn="just" defTabSz="38862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60">
                <a:latin typeface="+mn-lt"/>
                <a:ea typeface="+mn-ea"/>
                <a:cs typeface="+mn-cs"/>
                <a:sym typeface="Calibri"/>
              </a:defRPr>
            </a:pPr>
            <a:r>
              <a:t>pouvoir proposer l’auto-questionnaire dès le début de la grossesse.</a:t>
            </a:r>
            <a:endParaRPr sz="2465"/>
          </a:p>
          <a:p>
            <a:pPr marL="233172" indent="-233172" algn="just" defTabSz="777240">
              <a:lnSpc>
                <a:spcPct val="80000"/>
              </a:lnSpc>
              <a:spcBef>
                <a:spcPts val="200"/>
              </a:spcBef>
              <a:buClr>
                <a:srgbClr val="0BD0D9"/>
              </a:buClr>
              <a:buSzPct val="95000"/>
              <a:buChar char="●"/>
              <a:defRPr sz="2465">
                <a:latin typeface="+mn-lt"/>
                <a:ea typeface="+mn-ea"/>
                <a:cs typeface="+mn-cs"/>
                <a:sym typeface="Calibri"/>
              </a:defRPr>
            </a:pPr>
            <a:endParaRPr sz="2465"/>
          </a:p>
          <a:p>
            <a:pPr algn="just" defTabSz="777240">
              <a:lnSpc>
                <a:spcPct val="80000"/>
              </a:lnSpc>
              <a:spcBef>
                <a:spcPts val="300"/>
              </a:spcBef>
              <a:defRPr sz="1275">
                <a:latin typeface="+mn-lt"/>
                <a:ea typeface="+mn-ea"/>
                <a:cs typeface="+mn-cs"/>
                <a:sym typeface="Calibri"/>
              </a:defRPr>
            </a:pPr>
            <a:r>
              <a:t>	</a:t>
            </a:r>
            <a:r>
              <a:rPr sz="1615" b="1"/>
              <a:t>A rediscuter de façon collégiale, avant diffusion à l’ensemble des professionnels impliqués </a:t>
            </a:r>
            <a:endParaRPr sz="1190"/>
          </a:p>
          <a:p>
            <a:pPr algn="just" defTabSz="777240">
              <a:lnSpc>
                <a:spcPct val="80000"/>
              </a:lnSpc>
              <a:spcBef>
                <a:spcPts val="200"/>
              </a:spcBef>
              <a:defRPr sz="2465" b="1">
                <a:latin typeface="+mn-lt"/>
                <a:ea typeface="+mn-ea"/>
                <a:cs typeface="+mn-cs"/>
                <a:sym typeface="Calibri"/>
              </a:defRPr>
            </a:pPr>
            <a:endParaRPr sz="1190"/>
          </a:p>
          <a:p>
            <a:pPr algn="just" defTabSz="777240">
              <a:lnSpc>
                <a:spcPct val="80000"/>
              </a:lnSpc>
              <a:spcBef>
                <a:spcPts val="200"/>
              </a:spcBef>
              <a:defRPr sz="1530">
                <a:latin typeface="+mn-lt"/>
                <a:ea typeface="+mn-ea"/>
                <a:cs typeface="+mn-cs"/>
                <a:sym typeface="Calibri"/>
              </a:defRPr>
            </a:pPr>
            <a:endParaRPr sz="1190"/>
          </a:p>
          <a:p>
            <a:pPr algn="just" defTabSz="777240">
              <a:lnSpc>
                <a:spcPct val="80000"/>
              </a:lnSpc>
              <a:spcBef>
                <a:spcPts val="300"/>
              </a:spcBef>
              <a:defRPr sz="1530">
                <a:latin typeface="+mn-lt"/>
                <a:ea typeface="+mn-ea"/>
                <a:cs typeface="+mn-cs"/>
                <a:sym typeface="Calibri"/>
              </a:defRPr>
            </a:pPr>
            <a:r>
              <a:t>	</a:t>
            </a:r>
            <a:r>
              <a:rPr b="1"/>
              <a:t>Implication ++ de la sage-femme responsable de cette étude </a:t>
            </a:r>
          </a:p>
          <a:p>
            <a:pPr algn="just" defTabSz="777240">
              <a:lnSpc>
                <a:spcPct val="80000"/>
              </a:lnSpc>
              <a:spcBef>
                <a:spcPts val="300"/>
              </a:spcBef>
              <a:defRPr sz="1530" b="1">
                <a:latin typeface="+mn-lt"/>
                <a:ea typeface="+mn-ea"/>
                <a:cs typeface="+mn-cs"/>
                <a:sym typeface="Calibri"/>
              </a:defRPr>
            </a:pPr>
            <a:r>
              <a:t>	Maintenir la mobilisation autour d’un tel outil 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Nécessité d’un référent</a:t>
            </a:r>
            <a:endParaRPr sz="2465"/>
          </a:p>
        </p:txBody>
      </p:sp>
      <p:grpSp>
        <p:nvGrpSpPr>
          <p:cNvPr id="339" name="Flèche courbée vers la droite 10"/>
          <p:cNvGrpSpPr/>
          <p:nvPr/>
        </p:nvGrpSpPr>
        <p:grpSpPr>
          <a:xfrm>
            <a:off x="655183" y="5710725"/>
            <a:ext cx="277807" cy="378710"/>
            <a:chOff x="0" y="0"/>
            <a:chExt cx="277805" cy="378709"/>
          </a:xfrm>
        </p:grpSpPr>
        <p:sp>
          <p:nvSpPr>
            <p:cNvPr id="336" name="Figure"/>
            <p:cNvSpPr/>
            <p:nvPr/>
          </p:nvSpPr>
          <p:spPr>
            <a:xfrm>
              <a:off x="-1" y="0"/>
              <a:ext cx="277807" cy="378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35" h="21600" extrusionOk="0">
                  <a:moveTo>
                    <a:pt x="5" y="7956"/>
                  </a:moveTo>
                  <a:cubicBezTo>
                    <a:pt x="5" y="11584"/>
                    <a:pt x="6030" y="14753"/>
                    <a:pt x="14652" y="15660"/>
                  </a:cubicBezTo>
                  <a:lnTo>
                    <a:pt x="14653" y="13679"/>
                  </a:lnTo>
                  <a:lnTo>
                    <a:pt x="19535" y="17892"/>
                  </a:lnTo>
                  <a:lnTo>
                    <a:pt x="14653" y="21600"/>
                  </a:lnTo>
                  <a:lnTo>
                    <a:pt x="14653" y="19620"/>
                  </a:lnTo>
                  <a:cubicBezTo>
                    <a:pt x="6030" y="18713"/>
                    <a:pt x="5" y="15544"/>
                    <a:pt x="5" y="11916"/>
                  </a:cubicBezTo>
                  <a:close/>
                  <a:moveTo>
                    <a:pt x="19535" y="3960"/>
                  </a:moveTo>
                  <a:cubicBezTo>
                    <a:pt x="10621" y="3960"/>
                    <a:pt x="2838" y="6419"/>
                    <a:pt x="619" y="9936"/>
                  </a:cubicBezTo>
                  <a:lnTo>
                    <a:pt x="619" y="9936"/>
                  </a:lnTo>
                  <a:cubicBezTo>
                    <a:pt x="-2065" y="5680"/>
                    <a:pt x="4228" y="1344"/>
                    <a:pt x="14674" y="250"/>
                  </a:cubicBezTo>
                  <a:cubicBezTo>
                    <a:pt x="16262" y="84"/>
                    <a:pt x="17895" y="0"/>
                    <a:pt x="1953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3C82"/>
                </a:gs>
                <a:gs pos="68000">
                  <a:srgbClr val="618CD7"/>
                </a:gs>
                <a:gs pos="100000">
                  <a:srgbClr val="B0C3EF"/>
                </a:gs>
              </a:gsLst>
              <a:path path="circle">
                <a:fillToRect l="-19636" t="62278" r="119636" b="37721"/>
              </a:path>
            </a:gradFill>
            <a:ln w="12700" cap="flat">
              <a:noFill/>
              <a:miter lim="400000"/>
            </a:ln>
            <a:effectLst>
              <a:outerShdw blurRad="63500" dist="38100" dir="5400000" rotWithShape="0">
                <a:srgbClr val="032544">
                  <a:alpha val="4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57200">
                <a:defRPr>
                  <a:latin typeface="Constantia"/>
                  <a:ea typeface="Constantia"/>
                  <a:cs typeface="Constantia"/>
                  <a:sym typeface="Constantia"/>
                </a:defRPr>
              </a:pPr>
              <a:endParaRPr/>
            </a:p>
          </p:txBody>
        </p:sp>
        <p:sp>
          <p:nvSpPr>
            <p:cNvPr id="337" name="Figure"/>
            <p:cNvSpPr/>
            <p:nvPr/>
          </p:nvSpPr>
          <p:spPr>
            <a:xfrm>
              <a:off x="-1" y="0"/>
              <a:ext cx="277807" cy="174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35" h="21600" extrusionOk="0">
                  <a:moveTo>
                    <a:pt x="19535" y="8609"/>
                  </a:moveTo>
                  <a:cubicBezTo>
                    <a:pt x="10621" y="8609"/>
                    <a:pt x="2838" y="13954"/>
                    <a:pt x="619" y="21600"/>
                  </a:cubicBezTo>
                  <a:lnTo>
                    <a:pt x="619" y="21600"/>
                  </a:lnTo>
                  <a:cubicBezTo>
                    <a:pt x="-2065" y="12349"/>
                    <a:pt x="4228" y="2922"/>
                    <a:pt x="14674" y="544"/>
                  </a:cubicBezTo>
                  <a:cubicBezTo>
                    <a:pt x="16262" y="183"/>
                    <a:pt x="17895" y="0"/>
                    <a:pt x="19535" y="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57200">
                <a:defRPr>
                  <a:latin typeface="Constantia"/>
                  <a:ea typeface="Constantia"/>
                  <a:cs typeface="Constantia"/>
                  <a:sym typeface="Constantia"/>
                </a:defRPr>
              </a:pPr>
              <a:endParaRPr/>
            </a:p>
          </p:txBody>
        </p:sp>
        <p:sp>
          <p:nvSpPr>
            <p:cNvPr id="338" name="Ligne"/>
            <p:cNvSpPr/>
            <p:nvPr/>
          </p:nvSpPr>
          <p:spPr>
            <a:xfrm>
              <a:off x="67" y="0"/>
              <a:ext cx="277739" cy="378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7956"/>
                  </a:moveTo>
                  <a:cubicBezTo>
                    <a:pt x="0" y="11584"/>
                    <a:pt x="6663" y="14753"/>
                    <a:pt x="16200" y="15660"/>
                  </a:cubicBezTo>
                  <a:lnTo>
                    <a:pt x="16200" y="13679"/>
                  </a:lnTo>
                  <a:lnTo>
                    <a:pt x="21600" y="17892"/>
                  </a:lnTo>
                  <a:lnTo>
                    <a:pt x="16200" y="21600"/>
                  </a:lnTo>
                  <a:lnTo>
                    <a:pt x="16200" y="19620"/>
                  </a:lnTo>
                  <a:cubicBezTo>
                    <a:pt x="6663" y="18713"/>
                    <a:pt x="0" y="15544"/>
                    <a:pt x="0" y="11916"/>
                  </a:cubicBezTo>
                  <a:lnTo>
                    <a:pt x="0" y="7956"/>
                  </a:lnTo>
                  <a:cubicBezTo>
                    <a:pt x="0" y="3562"/>
                    <a:pt x="9671" y="0"/>
                    <a:pt x="21600" y="0"/>
                  </a:cubicBezTo>
                  <a:lnTo>
                    <a:pt x="21600" y="3960"/>
                  </a:lnTo>
                  <a:cubicBezTo>
                    <a:pt x="11741" y="3960"/>
                    <a:pt x="3133" y="6419"/>
                    <a:pt x="680" y="9936"/>
                  </a:cubicBezTo>
                </a:path>
              </a:pathLst>
            </a:custGeom>
            <a:noFill/>
            <a:ln w="9525" cap="flat">
              <a:solidFill>
                <a:srgbClr val="09519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57200">
                <a:defRPr>
                  <a:latin typeface="Constantia"/>
                  <a:ea typeface="Constantia"/>
                  <a:cs typeface="Constantia"/>
                  <a:sym typeface="Constantia"/>
                </a:defRPr>
              </a:pPr>
              <a:endParaRPr/>
            </a:p>
          </p:txBody>
        </p:sp>
      </p:grpSp>
      <p:sp>
        <p:nvSpPr>
          <p:cNvPr id="340" name="Flèche droite 13"/>
          <p:cNvSpPr/>
          <p:nvPr/>
        </p:nvSpPr>
        <p:spPr>
          <a:xfrm>
            <a:off x="206920" y="4890599"/>
            <a:ext cx="633667" cy="282039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003C82"/>
              </a:gs>
              <a:gs pos="68000">
                <a:srgbClr val="618CD7"/>
              </a:gs>
              <a:gs pos="100000">
                <a:srgbClr val="B0C3EF"/>
              </a:gs>
            </a:gsLst>
            <a:path path="circle">
              <a:fillToRect l="-19636" t="62278" r="119636" b="37721"/>
            </a:path>
          </a:gradFill>
          <a:ln>
            <a:solidFill>
              <a:srgbClr val="095192"/>
            </a:solidFill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endParaRPr/>
          </a:p>
        </p:txBody>
      </p:sp>
      <p:grpSp>
        <p:nvGrpSpPr>
          <p:cNvPr id="344" name="Flèche courbée vers la droite 10"/>
          <p:cNvGrpSpPr/>
          <p:nvPr/>
        </p:nvGrpSpPr>
        <p:grpSpPr>
          <a:xfrm>
            <a:off x="493692" y="3909206"/>
            <a:ext cx="397365" cy="541695"/>
            <a:chOff x="0" y="0"/>
            <a:chExt cx="397363" cy="541694"/>
          </a:xfrm>
        </p:grpSpPr>
        <p:sp>
          <p:nvSpPr>
            <p:cNvPr id="341" name="Figure"/>
            <p:cNvSpPr/>
            <p:nvPr/>
          </p:nvSpPr>
          <p:spPr>
            <a:xfrm>
              <a:off x="-1" y="0"/>
              <a:ext cx="397365" cy="54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35" h="21600" extrusionOk="0">
                  <a:moveTo>
                    <a:pt x="5" y="7956"/>
                  </a:moveTo>
                  <a:cubicBezTo>
                    <a:pt x="5" y="11584"/>
                    <a:pt x="6030" y="14753"/>
                    <a:pt x="14652" y="15660"/>
                  </a:cubicBezTo>
                  <a:lnTo>
                    <a:pt x="14653" y="13679"/>
                  </a:lnTo>
                  <a:lnTo>
                    <a:pt x="19535" y="17892"/>
                  </a:lnTo>
                  <a:lnTo>
                    <a:pt x="14653" y="21600"/>
                  </a:lnTo>
                  <a:lnTo>
                    <a:pt x="14653" y="19620"/>
                  </a:lnTo>
                  <a:cubicBezTo>
                    <a:pt x="6030" y="18713"/>
                    <a:pt x="5" y="15544"/>
                    <a:pt x="5" y="11916"/>
                  </a:cubicBezTo>
                  <a:close/>
                  <a:moveTo>
                    <a:pt x="19535" y="3960"/>
                  </a:moveTo>
                  <a:cubicBezTo>
                    <a:pt x="10621" y="3960"/>
                    <a:pt x="2838" y="6419"/>
                    <a:pt x="619" y="9936"/>
                  </a:cubicBezTo>
                  <a:lnTo>
                    <a:pt x="619" y="9936"/>
                  </a:lnTo>
                  <a:cubicBezTo>
                    <a:pt x="-2065" y="5680"/>
                    <a:pt x="4228" y="1344"/>
                    <a:pt x="14674" y="250"/>
                  </a:cubicBezTo>
                  <a:cubicBezTo>
                    <a:pt x="16262" y="84"/>
                    <a:pt x="17895" y="0"/>
                    <a:pt x="1953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3C82"/>
                </a:gs>
                <a:gs pos="68000">
                  <a:srgbClr val="618CD7"/>
                </a:gs>
                <a:gs pos="100000">
                  <a:srgbClr val="B0C3EF"/>
                </a:gs>
              </a:gsLst>
              <a:path path="circle">
                <a:fillToRect l="-19636" t="62278" r="119636" b="37721"/>
              </a:path>
            </a:gradFill>
            <a:ln w="12700" cap="flat">
              <a:noFill/>
              <a:miter lim="400000"/>
            </a:ln>
            <a:effectLst>
              <a:outerShdw blurRad="63500" dist="38100" dir="5400000" rotWithShape="0">
                <a:srgbClr val="032544">
                  <a:alpha val="4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57200">
                <a:defRPr>
                  <a:latin typeface="Constantia"/>
                  <a:ea typeface="Constantia"/>
                  <a:cs typeface="Constantia"/>
                  <a:sym typeface="Constantia"/>
                </a:defRPr>
              </a:pPr>
              <a:endParaRPr/>
            </a:p>
          </p:txBody>
        </p:sp>
        <p:sp>
          <p:nvSpPr>
            <p:cNvPr id="342" name="Figure"/>
            <p:cNvSpPr/>
            <p:nvPr/>
          </p:nvSpPr>
          <p:spPr>
            <a:xfrm>
              <a:off x="-1" y="0"/>
              <a:ext cx="397365" cy="249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35" h="21600" extrusionOk="0">
                  <a:moveTo>
                    <a:pt x="19535" y="8609"/>
                  </a:moveTo>
                  <a:cubicBezTo>
                    <a:pt x="10621" y="8609"/>
                    <a:pt x="2838" y="13954"/>
                    <a:pt x="619" y="21600"/>
                  </a:cubicBezTo>
                  <a:lnTo>
                    <a:pt x="619" y="21600"/>
                  </a:lnTo>
                  <a:cubicBezTo>
                    <a:pt x="-2065" y="12349"/>
                    <a:pt x="4228" y="2922"/>
                    <a:pt x="14674" y="544"/>
                  </a:cubicBezTo>
                  <a:cubicBezTo>
                    <a:pt x="16262" y="183"/>
                    <a:pt x="17895" y="0"/>
                    <a:pt x="19535" y="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57200">
                <a:defRPr>
                  <a:latin typeface="Constantia"/>
                  <a:ea typeface="Constantia"/>
                  <a:cs typeface="Constantia"/>
                  <a:sym typeface="Constantia"/>
                </a:defRPr>
              </a:pPr>
              <a:endParaRPr/>
            </a:p>
          </p:txBody>
        </p:sp>
        <p:sp>
          <p:nvSpPr>
            <p:cNvPr id="343" name="Ligne"/>
            <p:cNvSpPr/>
            <p:nvPr/>
          </p:nvSpPr>
          <p:spPr>
            <a:xfrm>
              <a:off x="95" y="0"/>
              <a:ext cx="397269" cy="54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7956"/>
                  </a:moveTo>
                  <a:cubicBezTo>
                    <a:pt x="0" y="11584"/>
                    <a:pt x="6663" y="14753"/>
                    <a:pt x="16200" y="15660"/>
                  </a:cubicBezTo>
                  <a:lnTo>
                    <a:pt x="16200" y="13679"/>
                  </a:lnTo>
                  <a:lnTo>
                    <a:pt x="21600" y="17892"/>
                  </a:lnTo>
                  <a:lnTo>
                    <a:pt x="16200" y="21600"/>
                  </a:lnTo>
                  <a:lnTo>
                    <a:pt x="16200" y="19620"/>
                  </a:lnTo>
                  <a:cubicBezTo>
                    <a:pt x="6663" y="18713"/>
                    <a:pt x="0" y="15544"/>
                    <a:pt x="0" y="11916"/>
                  </a:cubicBezTo>
                  <a:lnTo>
                    <a:pt x="0" y="7956"/>
                  </a:lnTo>
                  <a:cubicBezTo>
                    <a:pt x="0" y="3562"/>
                    <a:pt x="9671" y="0"/>
                    <a:pt x="21600" y="0"/>
                  </a:cubicBezTo>
                  <a:lnTo>
                    <a:pt x="21600" y="3960"/>
                  </a:lnTo>
                  <a:cubicBezTo>
                    <a:pt x="11741" y="3960"/>
                    <a:pt x="3133" y="6419"/>
                    <a:pt x="680" y="9936"/>
                  </a:cubicBezTo>
                </a:path>
              </a:pathLst>
            </a:custGeom>
            <a:noFill/>
            <a:ln w="9525" cap="flat">
              <a:solidFill>
                <a:srgbClr val="09519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57200">
                <a:defRPr>
                  <a:latin typeface="Constantia"/>
                  <a:ea typeface="Constantia"/>
                  <a:cs typeface="Constantia"/>
                  <a:sym typeface="Constantia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ALCOOL : Données épidémiologiques générales"/>
          <p:cNvSpPr txBox="1">
            <a:spLocks noGrp="1"/>
          </p:cNvSpPr>
          <p:nvPr>
            <p:ph type="title"/>
          </p:nvPr>
        </p:nvSpPr>
        <p:spPr>
          <a:xfrm>
            <a:off x="152238" y="167123"/>
            <a:ext cx="8493295" cy="541696"/>
          </a:xfrm>
          <a:prstGeom prst="rect">
            <a:avLst/>
          </a:prstGeom>
          <a:solidFill>
            <a:srgbClr val="0070C0"/>
          </a:solidFill>
        </p:spPr>
        <p:txBody>
          <a:bodyPr lIns="34289" tIns="34289" rIns="34289" bIns="34289" anchor="ctr"/>
          <a:lstStyle>
            <a:lvl1pPr defTabSz="644651">
              <a:defRPr sz="33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Discussion  (2)</a:t>
            </a:r>
          </a:p>
        </p:txBody>
      </p:sp>
      <p:pic>
        <p:nvPicPr>
          <p:cNvPr id="347" name="Image 7" descr="Image 7"/>
          <p:cNvPicPr>
            <a:picLocks noChangeAspect="1"/>
          </p:cNvPicPr>
          <p:nvPr/>
        </p:nvPicPr>
        <p:blipFill>
          <a:blip r:embed="rId2">
            <a:extLst/>
          </a:blip>
          <a:srcRect l="31349" t="12481" r="32512" b="30306"/>
          <a:stretch>
            <a:fillRect/>
          </a:stretch>
        </p:blipFill>
        <p:spPr>
          <a:xfrm>
            <a:off x="8417713" y="121460"/>
            <a:ext cx="735385" cy="633054"/>
          </a:xfrm>
          <a:prstGeom prst="rect">
            <a:avLst/>
          </a:prstGeom>
          <a:ln w="12700">
            <a:miter lim="400000"/>
          </a:ln>
        </p:spPr>
      </p:pic>
      <p:sp>
        <p:nvSpPr>
          <p:cNvPr id="348" name="ZoneTexte 8"/>
          <p:cNvSpPr txBox="1"/>
          <p:nvPr/>
        </p:nvSpPr>
        <p:spPr>
          <a:xfrm>
            <a:off x="121137" y="926174"/>
            <a:ext cx="5212935" cy="3924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91465" indent="-291465" algn="just" defTabSz="388620">
              <a:lnSpc>
                <a:spcPct val="80000"/>
              </a:lnSpc>
              <a:spcBef>
                <a:spcPts val="300"/>
              </a:spcBef>
              <a:defRPr sz="2400" b="1">
                <a:solidFill>
                  <a:srgbClr val="115964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Performance de l’auto-questionnaire</a:t>
            </a:r>
          </a:p>
        </p:txBody>
      </p:sp>
      <p:sp>
        <p:nvSpPr>
          <p:cNvPr id="349" name="Espace réservé du contenu 2"/>
          <p:cNvSpPr txBox="1"/>
          <p:nvPr/>
        </p:nvSpPr>
        <p:spPr>
          <a:xfrm>
            <a:off x="277951" y="1431499"/>
            <a:ext cx="8744912" cy="5002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pPr marL="255117" indent="-255117" defTabSz="425195">
              <a:lnSpc>
                <a:spcPct val="80000"/>
              </a:lnSpc>
              <a:spcBef>
                <a:spcPts val="400"/>
              </a:spcBef>
              <a:buClr>
                <a:srgbClr val="0BD0D9"/>
              </a:buClr>
              <a:buSzPct val="95000"/>
              <a:buChar char="●"/>
              <a:defRPr sz="2046" b="1">
                <a:solidFill>
                  <a:srgbClr val="0F6FC6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Bonne performance pour dépister les addictions et autres risques psychosociaux</a:t>
            </a:r>
          </a:p>
          <a:p>
            <a:pPr lvl="2" indent="620786" defTabSz="425195">
              <a:lnSpc>
                <a:spcPct val="80000"/>
              </a:lnSpc>
              <a:spcBef>
                <a:spcPts val="400"/>
              </a:spcBef>
              <a:defRPr sz="2046">
                <a:latin typeface="+mn-lt"/>
                <a:ea typeface="+mn-ea"/>
                <a:cs typeface="+mn-cs"/>
                <a:sym typeface="Calibri"/>
              </a:defRPr>
            </a:pPr>
            <a:r>
              <a:t>		</a:t>
            </a:r>
            <a:endParaRPr sz="1581"/>
          </a:p>
          <a:p>
            <a:pPr lvl="2" indent="620786" defTabSz="425195">
              <a:lnSpc>
                <a:spcPct val="80000"/>
              </a:lnSpc>
              <a:spcBef>
                <a:spcPts val="400"/>
              </a:spcBef>
              <a:defRPr sz="2046">
                <a:latin typeface="+mn-lt"/>
                <a:ea typeface="+mn-ea"/>
                <a:cs typeface="+mn-cs"/>
                <a:sym typeface="Calibri"/>
              </a:defRPr>
            </a:pPr>
            <a:r>
              <a:t>		</a:t>
            </a:r>
            <a:r>
              <a:rPr sz="1581" b="1"/>
              <a:t>notamment l’alcool  :  8,5%   </a:t>
            </a:r>
            <a:r>
              <a:rPr sz="1581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rPr sz="1581" b="1"/>
              <a:t> résultat &gt; aux questionnaires métropolitains </a:t>
            </a:r>
            <a:r>
              <a:rPr sz="1395"/>
              <a:t>(dans le   (questionnaire Lillois : 4%, questionnaire proposé en Languedoc-Roussillon : 5,3%) </a:t>
            </a:r>
          </a:p>
          <a:p>
            <a:pPr lvl="2" indent="620786" defTabSz="425195">
              <a:lnSpc>
                <a:spcPct val="80000"/>
              </a:lnSpc>
              <a:spcBef>
                <a:spcPts val="400"/>
              </a:spcBef>
              <a:defRPr sz="2046">
                <a:latin typeface="+mn-lt"/>
                <a:ea typeface="+mn-ea"/>
                <a:cs typeface="+mn-cs"/>
                <a:sym typeface="Calibri"/>
              </a:defRPr>
            </a:pPr>
            <a:endParaRPr sz="1581"/>
          </a:p>
          <a:p>
            <a:pPr lvl="2" indent="620786" defTabSz="425195">
              <a:lnSpc>
                <a:spcPct val="80000"/>
              </a:lnSpc>
              <a:spcBef>
                <a:spcPts val="300"/>
              </a:spcBef>
              <a:defRPr sz="1581" b="1">
                <a:latin typeface="+mn-lt"/>
                <a:ea typeface="+mn-ea"/>
                <a:cs typeface="+mn-cs"/>
                <a:sym typeface="Calibri"/>
              </a:defRPr>
            </a:pPr>
            <a:r>
              <a:t>			efficacité du questionnaire ? consommation plus fréquente à La Réunion ?</a:t>
            </a:r>
            <a:endParaRPr sz="2697"/>
          </a:p>
          <a:p>
            <a:pPr algn="just" defTabSz="850391">
              <a:lnSpc>
                <a:spcPct val="80000"/>
              </a:lnSpc>
              <a:spcBef>
                <a:spcPts val="400"/>
              </a:spcBef>
              <a:defRPr sz="2697">
                <a:latin typeface="+mn-lt"/>
                <a:ea typeface="+mn-ea"/>
                <a:cs typeface="+mn-cs"/>
                <a:sym typeface="Calibri"/>
              </a:defRPr>
            </a:pPr>
            <a:endParaRPr sz="2697"/>
          </a:p>
          <a:p>
            <a:pPr marL="255117" indent="-255117" defTabSz="425195">
              <a:lnSpc>
                <a:spcPct val="80000"/>
              </a:lnSpc>
              <a:spcBef>
                <a:spcPts val="600"/>
              </a:spcBef>
              <a:buClr>
                <a:srgbClr val="0BD0D9"/>
              </a:buClr>
              <a:buSzPct val="95000"/>
              <a:buChar char="●"/>
              <a:defRPr sz="2604" b="1">
                <a:solidFill>
                  <a:srgbClr val="0F6FC6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	</a:t>
            </a:r>
            <a:r>
              <a:rPr sz="2046"/>
              <a:t>Actions de prise en charge des femmes</a:t>
            </a:r>
          </a:p>
          <a:p>
            <a:pPr marL="595274" lvl="1" indent="-229605" algn="just" defTabSz="425195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95" b="1">
                <a:latin typeface="+mn-lt"/>
                <a:ea typeface="+mn-ea"/>
                <a:cs typeface="+mn-cs"/>
                <a:sym typeface="Calibri"/>
              </a:defRPr>
            </a:pPr>
            <a:r>
              <a:t>Psychologue</a:t>
            </a:r>
            <a:r>
              <a:rPr b="0"/>
              <a:t>  : 47 patientes </a:t>
            </a:r>
          </a:p>
          <a:p>
            <a:pPr marL="595274" lvl="1" indent="-229605" algn="just" defTabSz="425195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95" b="1">
                <a:latin typeface="+mn-lt"/>
                <a:ea typeface="+mn-ea"/>
                <a:cs typeface="+mn-cs"/>
                <a:sym typeface="Calibri"/>
              </a:defRPr>
            </a:pPr>
            <a:r>
              <a:t>Pédiatre</a:t>
            </a:r>
            <a:r>
              <a:rPr b="0"/>
              <a:t> : 15 patientes (11 pour discuter des effets possibles de leur consommation d’alcool sur le fœtus et 4 proches du terme pour organiser de façon optimale l’accueil du nouveau-né)</a:t>
            </a:r>
          </a:p>
          <a:p>
            <a:pPr marL="595274" lvl="1" indent="-229605" algn="just" defTabSz="425195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95" b="1">
                <a:latin typeface="+mn-lt"/>
                <a:ea typeface="+mn-ea"/>
                <a:cs typeface="+mn-cs"/>
                <a:sym typeface="Calibri"/>
              </a:defRPr>
            </a:pPr>
            <a:r>
              <a:t>Assistante sociale </a:t>
            </a:r>
            <a:r>
              <a:rPr b="0"/>
              <a:t>: 8 patientes </a:t>
            </a:r>
            <a:endParaRPr sz="1860"/>
          </a:p>
          <a:p>
            <a:pPr marL="595274" lvl="1" indent="-229605" algn="just" defTabSz="425195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95" b="1">
                <a:latin typeface="+mn-lt"/>
                <a:ea typeface="+mn-ea"/>
                <a:cs typeface="+mn-cs"/>
                <a:sym typeface="Calibri"/>
              </a:defRPr>
            </a:pPr>
            <a:r>
              <a:t>Addictologie</a:t>
            </a:r>
            <a:r>
              <a:rPr b="0"/>
              <a:t> : toutes les femmes fumeuses</a:t>
            </a:r>
          </a:p>
          <a:p>
            <a:pPr lvl="1" indent="365668" defTabSz="425195">
              <a:lnSpc>
                <a:spcPct val="80000"/>
              </a:lnSpc>
              <a:spcBef>
                <a:spcPts val="400"/>
              </a:spcBef>
              <a:defRPr sz="1674">
                <a:latin typeface="+mn-lt"/>
                <a:ea typeface="+mn-ea"/>
                <a:cs typeface="+mn-cs"/>
                <a:sym typeface="Calibri"/>
              </a:defRPr>
            </a:pPr>
            <a:endParaRPr b="0"/>
          </a:p>
          <a:p>
            <a:pPr marL="595274" lvl="1" indent="-229605" algn="just" defTabSz="425195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95" b="1">
                <a:latin typeface="+mn-lt"/>
                <a:ea typeface="+mn-ea"/>
                <a:cs typeface="+mn-cs"/>
                <a:sym typeface="Calibri"/>
              </a:defRPr>
            </a:pPr>
            <a:r>
              <a:t>Concernant les 17 femmes déclarant consommer de l’alcool : </a:t>
            </a:r>
          </a:p>
          <a:p>
            <a:pPr marL="1079997" lvl="2" indent="-229605" algn="just" defTabSz="425195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95" b="1">
                <a:latin typeface="+mn-lt"/>
                <a:ea typeface="+mn-ea"/>
                <a:cs typeface="+mn-cs"/>
                <a:sym typeface="Calibri"/>
              </a:defRPr>
            </a:pPr>
            <a:r>
              <a:t>rencontre avec le pédiatre pour 2 très proches du terme</a:t>
            </a:r>
          </a:p>
          <a:p>
            <a:pPr marL="1079997" lvl="2" indent="-229605" algn="just" defTabSz="425195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95" b="1">
                <a:latin typeface="+mn-lt"/>
                <a:ea typeface="+mn-ea"/>
                <a:cs typeface="+mn-cs"/>
                <a:sym typeface="Calibri"/>
              </a:defRPr>
            </a:pPr>
            <a:r>
              <a:t>15 orientées vers un échographiste référent</a:t>
            </a:r>
          </a:p>
          <a:p>
            <a:pPr marL="1079997" lvl="2" indent="-229605" algn="just" defTabSz="425195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95" b="1">
                <a:latin typeface="+mn-lt"/>
                <a:ea typeface="+mn-ea"/>
                <a:cs typeface="+mn-cs"/>
                <a:sym typeface="Calibri"/>
              </a:defRPr>
            </a:pPr>
            <a:r>
              <a:t>prise en charge addictologique très insuffisante</a:t>
            </a:r>
          </a:p>
        </p:txBody>
      </p:sp>
      <p:sp>
        <p:nvSpPr>
          <p:cNvPr id="350" name="Flèche droite 13"/>
          <p:cNvSpPr/>
          <p:nvPr/>
        </p:nvSpPr>
        <p:spPr>
          <a:xfrm>
            <a:off x="1140631" y="3183949"/>
            <a:ext cx="633667" cy="213677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003C82"/>
              </a:gs>
              <a:gs pos="68000">
                <a:srgbClr val="618CD7"/>
              </a:gs>
              <a:gs pos="100000">
                <a:srgbClr val="B0C3EF"/>
              </a:gs>
            </a:gsLst>
            <a:path path="circle">
              <a:fillToRect l="-19636" t="62278" r="119636" b="37721"/>
            </a:path>
          </a:gradFill>
          <a:ln>
            <a:solidFill>
              <a:srgbClr val="095192"/>
            </a:solidFill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ALCOOL : Données épidémiologiques générales"/>
          <p:cNvSpPr txBox="1">
            <a:spLocks noGrp="1"/>
          </p:cNvSpPr>
          <p:nvPr>
            <p:ph type="title"/>
          </p:nvPr>
        </p:nvSpPr>
        <p:spPr>
          <a:xfrm>
            <a:off x="152238" y="167123"/>
            <a:ext cx="8493295" cy="541696"/>
          </a:xfrm>
          <a:prstGeom prst="rect">
            <a:avLst/>
          </a:prstGeom>
          <a:solidFill>
            <a:srgbClr val="0070C0"/>
          </a:solidFill>
        </p:spPr>
        <p:txBody>
          <a:bodyPr lIns="34289" tIns="34289" rIns="34289" bIns="34289" anchor="ctr"/>
          <a:lstStyle>
            <a:lvl1pPr defTabSz="644651">
              <a:defRPr sz="33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Discussion  (3)</a:t>
            </a:r>
          </a:p>
        </p:txBody>
      </p:sp>
      <p:pic>
        <p:nvPicPr>
          <p:cNvPr id="353" name="Image 7" descr="Image 7"/>
          <p:cNvPicPr>
            <a:picLocks noChangeAspect="1"/>
          </p:cNvPicPr>
          <p:nvPr/>
        </p:nvPicPr>
        <p:blipFill>
          <a:blip r:embed="rId2">
            <a:extLst/>
          </a:blip>
          <a:srcRect l="31349" t="12481" r="32512" b="30306"/>
          <a:stretch>
            <a:fillRect/>
          </a:stretch>
        </p:blipFill>
        <p:spPr>
          <a:xfrm>
            <a:off x="8417713" y="121460"/>
            <a:ext cx="735385" cy="633054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ZoneTexte 8"/>
          <p:cNvSpPr txBox="1"/>
          <p:nvPr/>
        </p:nvSpPr>
        <p:spPr>
          <a:xfrm>
            <a:off x="121137" y="1302988"/>
            <a:ext cx="5212935" cy="39247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291465" indent="-291465" algn="just" defTabSz="388620">
              <a:lnSpc>
                <a:spcPct val="80000"/>
              </a:lnSpc>
              <a:spcBef>
                <a:spcPts val="300"/>
              </a:spcBef>
              <a:defRPr sz="2400" b="1">
                <a:solidFill>
                  <a:srgbClr val="115964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Intérêts de l’auto-questionnaire</a:t>
            </a:r>
          </a:p>
        </p:txBody>
      </p:sp>
      <p:sp>
        <p:nvSpPr>
          <p:cNvPr id="355" name="Espace réservé du contenu 2"/>
          <p:cNvSpPr txBox="1"/>
          <p:nvPr/>
        </p:nvSpPr>
        <p:spPr>
          <a:xfrm>
            <a:off x="285672" y="1822338"/>
            <a:ext cx="8744913" cy="4447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pPr defTabSz="457200">
              <a:spcBef>
                <a:spcPts val="600"/>
              </a:spcBef>
              <a:defRPr sz="2000" b="1">
                <a:solidFill>
                  <a:srgbClr val="0F6FC6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274320" indent="-274320" defTabSz="457200">
              <a:spcBef>
                <a:spcPts val="400"/>
              </a:spcBef>
              <a:buClr>
                <a:srgbClr val="0BD0D9"/>
              </a:buClr>
              <a:buSzPct val="95000"/>
              <a:buChar char="●"/>
              <a:defRPr sz="2000" b="1">
                <a:solidFill>
                  <a:srgbClr val="0F6FC6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Réflexion autour de l’information «zéro alcool pendant la grossesse»</a:t>
            </a:r>
          </a:p>
          <a:p>
            <a:pPr marL="640080" lvl="1" indent="-246888" algn="just" defTabSz="457200">
              <a:spcBef>
                <a:spcPts val="400"/>
              </a:spcBef>
              <a:buClr>
                <a:srgbClr val="0F6FC6"/>
              </a:buClr>
              <a:buSzPct val="85000"/>
              <a:buChar char="●"/>
              <a:defRPr b="1">
                <a:latin typeface="+mn-lt"/>
                <a:ea typeface="+mn-ea"/>
                <a:cs typeface="+mn-cs"/>
                <a:sym typeface="Calibri"/>
              </a:defRPr>
            </a:pPr>
            <a:r>
              <a:t>72,4% des femmes ont reçu l’information</a:t>
            </a:r>
            <a:endParaRPr sz="2400"/>
          </a:p>
          <a:p>
            <a:pPr marL="914400" lvl="2" indent="-246888" algn="just" defTabSz="457200">
              <a:spcBef>
                <a:spcPts val="300"/>
              </a:spcBef>
              <a:buClr>
                <a:srgbClr val="009DD9"/>
              </a:buClr>
              <a:buSzPct val="70000"/>
              <a:buChar char="●"/>
              <a:defRPr sz="1500">
                <a:latin typeface="+mn-lt"/>
                <a:ea typeface="+mn-ea"/>
                <a:cs typeface="+mn-cs"/>
                <a:sym typeface="Calibri"/>
              </a:defRPr>
            </a:pPr>
            <a:r>
              <a:t>Pas de différence significative entre les non consommatrices (71,4%) et les consommatrices (82,4%)</a:t>
            </a:r>
            <a:endParaRPr sz="2100"/>
          </a:p>
          <a:p>
            <a:pPr marL="914400" lvl="2" indent="-246888" algn="just" defTabSz="457200">
              <a:spcBef>
                <a:spcPts val="500"/>
              </a:spcBef>
              <a:buClr>
                <a:srgbClr val="009DD9"/>
              </a:buClr>
              <a:buSzPct val="70000"/>
              <a:buChar char="●"/>
              <a:defRPr sz="1500">
                <a:latin typeface="Constantia"/>
                <a:ea typeface="Constantia"/>
                <a:cs typeface="Constantia"/>
                <a:sym typeface="Constantia"/>
              </a:defRPr>
            </a:pPr>
            <a:endParaRPr sz="2100"/>
          </a:p>
          <a:p>
            <a:pPr algn="just" defTabSz="457200">
              <a:spcBef>
                <a:spcPts val="500"/>
              </a:spcBef>
              <a:defRPr sz="1500">
                <a:latin typeface="Constantia"/>
                <a:ea typeface="Constantia"/>
                <a:cs typeface="Constantia"/>
                <a:sym typeface="Constantia"/>
              </a:defRPr>
            </a:pPr>
            <a:endParaRPr sz="2100"/>
          </a:p>
          <a:p>
            <a:pPr marL="914400" lvl="2" indent="-246888" algn="just" defTabSz="457200">
              <a:spcBef>
                <a:spcPts val="500"/>
              </a:spcBef>
              <a:buClr>
                <a:srgbClr val="009DD9"/>
              </a:buClr>
              <a:buSzPct val="70000"/>
              <a:buChar char="●"/>
              <a:defRPr sz="1500">
                <a:latin typeface="Constantia"/>
                <a:ea typeface="Constantia"/>
                <a:cs typeface="Constantia"/>
                <a:sym typeface="Constantia"/>
              </a:defRPr>
            </a:pPr>
            <a:endParaRPr sz="2100"/>
          </a:p>
          <a:p>
            <a:pPr lvl="1" indent="393191" algn="just" defTabSz="457200">
              <a:spcBef>
                <a:spcPts val="400"/>
              </a:spcBef>
              <a:defRPr b="1">
                <a:latin typeface="+mn-lt"/>
                <a:ea typeface="+mn-ea"/>
                <a:cs typeface="+mn-cs"/>
                <a:sym typeface="Calibri"/>
              </a:defRPr>
            </a:pPr>
            <a:r>
              <a:t>Difficulté des professionnels à expliquer cette recommandation</a:t>
            </a:r>
            <a:endParaRPr sz="2400"/>
          </a:p>
          <a:p>
            <a:pPr lvl="1" indent="393191" algn="just" defTabSz="457200">
              <a:spcBef>
                <a:spcPts val="400"/>
              </a:spcBef>
              <a:defRPr b="1">
                <a:latin typeface="+mn-lt"/>
                <a:ea typeface="+mn-ea"/>
                <a:cs typeface="+mn-cs"/>
                <a:sym typeface="Calibri"/>
              </a:defRPr>
            </a:pPr>
            <a:r>
              <a:t>Difficulté pour certaines de ces femmes dépendantes, malades de l’alcool, d’arrêter ou au mieux de diminuer leur consommation si une prise en charge globale multidisciplinaire n’est pas mise en place.</a:t>
            </a:r>
          </a:p>
          <a:p>
            <a:pPr lvl="1" indent="393191" algn="just" defTabSz="457200">
              <a:spcBef>
                <a:spcPts val="400"/>
              </a:spcBef>
              <a:defRPr b="1">
                <a:latin typeface="+mn-lt"/>
                <a:ea typeface="+mn-ea"/>
                <a:cs typeface="+mn-cs"/>
                <a:sym typeface="Calibri"/>
              </a:defRPr>
            </a:pPr>
            <a:r>
              <a:t>Question de la confiance envers le professionnel pour les aider (48% versus 84% proches)</a:t>
            </a:r>
          </a:p>
        </p:txBody>
      </p:sp>
      <p:sp>
        <p:nvSpPr>
          <p:cNvPr id="356" name="Flèche droite 7"/>
          <p:cNvSpPr/>
          <p:nvPr/>
        </p:nvSpPr>
        <p:spPr>
          <a:xfrm rot="5400000">
            <a:off x="3379586" y="3574674"/>
            <a:ext cx="633667" cy="404025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003C82"/>
              </a:gs>
              <a:gs pos="68000">
                <a:srgbClr val="618CD7"/>
              </a:gs>
              <a:gs pos="100000">
                <a:srgbClr val="B0C3EF"/>
              </a:gs>
            </a:gsLst>
            <a:path path="circle">
              <a:fillToRect l="-19636" t="62278" r="119636" b="37721"/>
            </a:path>
          </a:gradFill>
          <a:ln>
            <a:solidFill>
              <a:srgbClr val="095192"/>
            </a:solidFill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ALCOOL : Données épidémiologiques générales"/>
          <p:cNvSpPr txBox="1">
            <a:spLocks noGrp="1"/>
          </p:cNvSpPr>
          <p:nvPr>
            <p:ph type="title"/>
          </p:nvPr>
        </p:nvSpPr>
        <p:spPr>
          <a:xfrm>
            <a:off x="152238" y="167123"/>
            <a:ext cx="8493295" cy="541696"/>
          </a:xfrm>
          <a:prstGeom prst="rect">
            <a:avLst/>
          </a:prstGeom>
          <a:solidFill>
            <a:srgbClr val="0070C0"/>
          </a:solidFill>
        </p:spPr>
        <p:txBody>
          <a:bodyPr lIns="34289" tIns="34289" rIns="34289" bIns="34289" anchor="ctr"/>
          <a:lstStyle>
            <a:lvl1pPr defTabSz="644651">
              <a:defRPr sz="33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Conclusion</a:t>
            </a:r>
          </a:p>
        </p:txBody>
      </p:sp>
      <p:pic>
        <p:nvPicPr>
          <p:cNvPr id="359" name="Image 7" descr="Image 7"/>
          <p:cNvPicPr>
            <a:picLocks noChangeAspect="1"/>
          </p:cNvPicPr>
          <p:nvPr/>
        </p:nvPicPr>
        <p:blipFill>
          <a:blip r:embed="rId2">
            <a:extLst/>
          </a:blip>
          <a:srcRect l="31349" t="12481" r="32512" b="30306"/>
          <a:stretch>
            <a:fillRect/>
          </a:stretch>
        </p:blipFill>
        <p:spPr>
          <a:xfrm>
            <a:off x="8417713" y="121460"/>
            <a:ext cx="735385" cy="633054"/>
          </a:xfrm>
          <a:prstGeom prst="rect">
            <a:avLst/>
          </a:prstGeom>
          <a:ln w="12700">
            <a:miter lim="400000"/>
          </a:ln>
        </p:spPr>
      </p:pic>
      <p:sp>
        <p:nvSpPr>
          <p:cNvPr id="360" name="Espace réservé du contenu 2"/>
          <p:cNvSpPr txBox="1"/>
          <p:nvPr/>
        </p:nvSpPr>
        <p:spPr>
          <a:xfrm>
            <a:off x="26429" y="626331"/>
            <a:ext cx="8744913" cy="6102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pPr marL="274320" indent="-274320" defTabSz="457200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500" b="1">
                <a:solidFill>
                  <a:srgbClr val="0F6FC6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Mise en lumière des faiblesses du dépistage de l’alcoolisation prénatale</a:t>
            </a:r>
            <a:endParaRPr sz="2000"/>
          </a:p>
          <a:p>
            <a:pPr marL="640080" lvl="1" indent="-246888" defTabSz="45720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Insuffisances en termes de prise en charge des femmes ayant des difficultés avec l’alcool et de façon générale des facteurs de vulnérabilité psychosociale</a:t>
            </a:r>
          </a:p>
          <a:p>
            <a:pPr lvl="1" indent="393191" defTabSz="457200">
              <a:lnSpc>
                <a:spcPct val="80000"/>
              </a:lnSpc>
              <a:spcBef>
                <a:spcPts val="400"/>
              </a:spcBef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274320" indent="-274320" defTabSz="457200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500" b="1">
                <a:solidFill>
                  <a:srgbClr val="0F6FC6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Diagnostic encore difficile à évoquer pour les professionnels et à aborder avec leurs patientes</a:t>
            </a:r>
            <a:endParaRPr sz="2000"/>
          </a:p>
          <a:p>
            <a:pPr defTabSz="457200">
              <a:lnSpc>
                <a:spcPct val="80000"/>
              </a:lnSpc>
              <a:spcBef>
                <a:spcPts val="300"/>
              </a:spcBef>
              <a:defRPr sz="1300" b="1">
                <a:latin typeface="+mn-lt"/>
                <a:ea typeface="+mn-ea"/>
                <a:cs typeface="+mn-cs"/>
                <a:sym typeface="Calibri"/>
              </a:defRPr>
            </a:pPr>
            <a:r>
              <a:t> </a:t>
            </a:r>
            <a:endParaRPr sz="2000"/>
          </a:p>
          <a:p>
            <a:pPr marL="274320" indent="-274320" defTabSz="457200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500" b="1">
                <a:solidFill>
                  <a:srgbClr val="0F6FC6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Apprendre </a:t>
            </a:r>
            <a:endParaRPr sz="2000"/>
          </a:p>
          <a:p>
            <a:pPr marL="640080" lvl="1" indent="-246888" defTabSz="45720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à bouleverser non pratiques,</a:t>
            </a:r>
          </a:p>
          <a:p>
            <a:pPr marL="640080" lvl="1" indent="-246888" defTabSz="45720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à aborder cette problématique avec les femmes, prendre le temps de discuter avec elles </a:t>
            </a:r>
          </a:p>
          <a:p>
            <a:pPr marL="640080" lvl="1" indent="-246888" defTabSz="457200">
              <a:lnSpc>
                <a:spcPct val="80000"/>
              </a:lnSpc>
              <a:spcBef>
                <a:spcPts val="400"/>
              </a:spcBef>
              <a:buClr>
                <a:srgbClr val="0F6FC6"/>
              </a:buClr>
              <a:buSzPct val="85000"/>
              <a:buChar char="●"/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640080" lvl="1" indent="-246888" defTabSz="457200">
              <a:lnSpc>
                <a:spcPct val="80000"/>
              </a:lnSpc>
              <a:spcBef>
                <a:spcPts val="400"/>
              </a:spcBef>
              <a:buClr>
                <a:srgbClr val="0F6FC6"/>
              </a:buClr>
              <a:buSzPct val="85000"/>
              <a:buChar char="●"/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lvl="8" indent="2194560" defTabSz="457200">
              <a:lnSpc>
                <a:spcPct val="80000"/>
              </a:lnSpc>
              <a:spcBef>
                <a:spcPts val="400"/>
              </a:spcBef>
              <a:defRPr b="1">
                <a:solidFill>
                  <a:srgbClr val="0F6FC6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lvl="8" indent="2194560" defTabSz="457200">
              <a:lnSpc>
                <a:spcPct val="80000"/>
              </a:lnSpc>
              <a:spcBef>
                <a:spcPts val="400"/>
              </a:spcBef>
              <a:defRPr b="1">
                <a:solidFill>
                  <a:srgbClr val="0F6FC6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Intérêt du plan d’action Régional et du Centre Ressources ETCAF</a:t>
            </a:r>
            <a:endParaRPr sz="1000"/>
          </a:p>
          <a:p>
            <a:pPr lvl="8" indent="2194560" defTabSz="457200">
              <a:lnSpc>
                <a:spcPct val="80000"/>
              </a:lnSpc>
              <a:spcBef>
                <a:spcPts val="200"/>
              </a:spcBef>
              <a:defRPr sz="2400" b="1">
                <a:solidFill>
                  <a:srgbClr val="0F6FC6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sz="1000"/>
          </a:p>
          <a:p>
            <a:pPr marL="640080" lvl="1" indent="-246888" defTabSz="45720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formation et information des différents professionnels</a:t>
            </a:r>
          </a:p>
          <a:p>
            <a:pPr marL="640080" lvl="1" indent="-246888" defTabSz="45720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créer des ponts entre eux et notamment entre les différents acteurs de l’addictologie et la périnatalité</a:t>
            </a:r>
          </a:p>
          <a:p>
            <a:pPr defTabSz="457200">
              <a:lnSpc>
                <a:spcPct val="80000"/>
              </a:lnSpc>
              <a:spcBef>
                <a:spcPts val="400"/>
              </a:spcBef>
              <a:defRPr sz="2000"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defTabSz="457200">
              <a:lnSpc>
                <a:spcPct val="80000"/>
              </a:lnSpc>
              <a:spcBef>
                <a:spcPts val="400"/>
              </a:spcBef>
              <a:defRPr sz="1700" b="1">
                <a:latin typeface="+mn-lt"/>
                <a:ea typeface="+mn-ea"/>
                <a:cs typeface="+mn-cs"/>
                <a:sym typeface="Calibri"/>
              </a:defRPr>
            </a:pPr>
            <a:r>
              <a:t>Questionnaire : outil pertinent</a:t>
            </a:r>
            <a:endParaRPr sz="2000"/>
          </a:p>
          <a:p>
            <a:pPr marL="640080" lvl="1" indent="-246888" defTabSz="45720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Favorise le dialogue avec les femmes et le dialogue entre les différents professionnels</a:t>
            </a:r>
          </a:p>
          <a:p>
            <a:pPr marL="640080" lvl="1" indent="-246888" defTabSz="45720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Efficace pour le dépistage</a:t>
            </a:r>
          </a:p>
          <a:p>
            <a:pPr marL="640080" lvl="1" indent="-246888" defTabSz="45720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Mise en lien des différents acteurs, notamment périnatalité et addiction</a:t>
            </a:r>
          </a:p>
          <a:p>
            <a:pPr marL="640080" lvl="1" indent="-246888" defTabSz="457200">
              <a:lnSpc>
                <a:spcPct val="80000"/>
              </a:lnSpc>
              <a:spcBef>
                <a:spcPts val="300"/>
              </a:spcBef>
              <a:buClr>
                <a:srgbClr val="0F6FC6"/>
              </a:buClr>
              <a:buSzPct val="85000"/>
              <a:buChar char="●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Sera diffusé prochainement, dès le début de grossesse, accompagné d’une campagne d’information </a:t>
            </a:r>
            <a:r>
              <a:rPr i="1"/>
              <a:t>via </a:t>
            </a:r>
            <a:r>
              <a:t>le Réseau de Périnatalité, à l’ensemble des professionnels concernés de l’Ile de La Réunion.</a:t>
            </a:r>
          </a:p>
        </p:txBody>
      </p:sp>
      <p:sp>
        <p:nvSpPr>
          <p:cNvPr id="361" name="Flèche droite 7"/>
          <p:cNvSpPr/>
          <p:nvPr/>
        </p:nvSpPr>
        <p:spPr>
          <a:xfrm rot="5400000">
            <a:off x="3594908" y="3226987"/>
            <a:ext cx="633667" cy="404026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003C82"/>
              </a:gs>
              <a:gs pos="68000">
                <a:srgbClr val="618CD7"/>
              </a:gs>
              <a:gs pos="100000">
                <a:srgbClr val="B0C3EF"/>
              </a:gs>
            </a:gsLst>
            <a:path path="circle">
              <a:fillToRect l="-19636" t="62278" r="119636" b="37721"/>
            </a:path>
          </a:gradFill>
          <a:ln>
            <a:solidFill>
              <a:srgbClr val="095192"/>
            </a:solidFill>
          </a:ln>
          <a:effectLst>
            <a:outerShdw blurRad="63500" dist="38100" dir="5400000" rotWithShape="0">
              <a:srgbClr val="032544">
                <a:alpha val="48000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itre 1"/>
          <p:cNvSpPr txBox="1"/>
          <p:nvPr/>
        </p:nvSpPr>
        <p:spPr>
          <a:xfrm>
            <a:off x="59957" y="223294"/>
            <a:ext cx="8867683" cy="5551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tIns="34289" rIns="34289" bIns="34289" anchor="ctr">
            <a:normAutofit/>
          </a:bodyPr>
          <a:lstStyle/>
          <a:p>
            <a:pPr marL="257175" indent="-257175" algn="just" defTabSz="434340">
              <a:lnSpc>
                <a:spcPct val="140000"/>
              </a:lnSpc>
              <a:buSzPct val="100000"/>
              <a:buFont typeface="Arial"/>
              <a:buChar char="•"/>
              <a:defRPr sz="2000" b="1"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algn="just" defTabSz="434340">
              <a:lnSpc>
                <a:spcPct val="140000"/>
              </a:lnSpc>
              <a:defRPr sz="2800" b="1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pPr>
            <a:endParaRPr>
              <a:latin typeface="+mn-lt"/>
              <a:ea typeface="+mn-ea"/>
              <a:cs typeface="+mn-cs"/>
              <a:sym typeface="Calibri"/>
            </a:endParaRPr>
          </a:p>
          <a:p>
            <a:pPr algn="just" defTabSz="434340">
              <a:lnSpc>
                <a:spcPct val="140000"/>
              </a:lnSpc>
              <a:defRPr sz="2000" b="1">
                <a:latin typeface="+mn-lt"/>
                <a:ea typeface="+mn-ea"/>
                <a:cs typeface="+mn-cs"/>
                <a:sym typeface="Calibri"/>
              </a:defRPr>
            </a:pP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257175" indent="-257175" algn="just" defTabSz="434340">
              <a:lnSpc>
                <a:spcPct val="140000"/>
              </a:lnSpc>
              <a:buSzPct val="100000"/>
              <a:buFont typeface="Arial"/>
              <a:buChar char="•"/>
              <a:defRPr sz="2000" b="1">
                <a:latin typeface="+mn-lt"/>
                <a:ea typeface="+mn-ea"/>
                <a:cs typeface="+mn-cs"/>
                <a:sym typeface="Calibri"/>
              </a:defRPr>
            </a:pPr>
            <a:r>
              <a:t>Ile de La Réunion : région de France qui paie un lourd tribut en termes de troubles du Spectre de l’alcoolisation fœtale (TSAF), selon les chiffres de 2018 de Santé publique France : 1,2 cas pour 1000 naissances</a:t>
            </a:r>
            <a:endParaRPr sz="1200"/>
          </a:p>
          <a:p>
            <a:pPr algn="just" defTabSz="434340">
              <a:lnSpc>
                <a:spcPct val="140000"/>
              </a:lnSpc>
              <a:defRPr sz="2000" b="1">
                <a:latin typeface="+mn-lt"/>
                <a:ea typeface="+mn-ea"/>
                <a:cs typeface="+mn-cs"/>
                <a:sym typeface="Calibri"/>
              </a:defRPr>
            </a:pPr>
            <a:endParaRPr sz="1200"/>
          </a:p>
          <a:p>
            <a:pPr marL="257175" indent="-257175" algn="just" defTabSz="434340">
              <a:lnSpc>
                <a:spcPct val="140000"/>
              </a:lnSpc>
              <a:buSzPct val="100000"/>
              <a:buFont typeface="Arial"/>
              <a:buChar char="•"/>
              <a:defRPr sz="2000" b="1">
                <a:latin typeface="+mn-lt"/>
                <a:ea typeface="+mn-ea"/>
                <a:cs typeface="+mn-cs"/>
                <a:sym typeface="Calibri"/>
              </a:defRPr>
            </a:pPr>
            <a:r>
              <a:t>Plan MILDECA 2013-2017 de lutte contre les drogues et les conduites addictives : expérimentation dans 1 ou 2 régions françaises d’un programme de prévention et prise en charge des TSAF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algn="just" defTabSz="434340">
              <a:lnSpc>
                <a:spcPct val="140000"/>
              </a:lnSpc>
              <a:defRPr sz="2000" b="1">
                <a:latin typeface="+mn-lt"/>
                <a:ea typeface="+mn-ea"/>
                <a:cs typeface="+mn-cs"/>
                <a:sym typeface="Calibri"/>
              </a:defRPr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257175" indent="-257175" algn="just" defTabSz="434340">
              <a:lnSpc>
                <a:spcPct val="140000"/>
              </a:lnSpc>
              <a:buSzPct val="100000"/>
              <a:buFont typeface="Arial"/>
              <a:buChar char="•"/>
              <a:defRPr sz="2000" b="1">
                <a:latin typeface="+mn-lt"/>
                <a:ea typeface="+mn-ea"/>
                <a:cs typeface="+mn-cs"/>
                <a:sym typeface="Calibri"/>
              </a:defRPr>
            </a:pPr>
            <a:r>
              <a:t>Ile de La Réunion retenue comme </a:t>
            </a:r>
            <a:r>
              <a:rPr>
                <a:solidFill>
                  <a:srgbClr val="0070C0"/>
                </a:solidFill>
              </a:rPr>
              <a:t>1ère Région de France expérimentale</a:t>
            </a:r>
            <a:r>
              <a:rPr sz="12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>
                <a:solidFill>
                  <a:srgbClr val="0070C0"/>
                </a:solidFill>
              </a:rPr>
              <a:t>en 2016</a:t>
            </a:r>
          </a:p>
          <a:p>
            <a:pPr marL="257175" indent="-257175" algn="just" defTabSz="434340">
              <a:lnSpc>
                <a:spcPct val="140000"/>
              </a:lnSpc>
              <a:buSzPct val="100000"/>
              <a:buFont typeface="Arial"/>
              <a:buChar char="•"/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CENTRE RESSOURCES ETCAF : maillon central du plan d’action régional</a:t>
            </a:r>
          </a:p>
        </p:txBody>
      </p:sp>
      <p:sp>
        <p:nvSpPr>
          <p:cNvPr id="248" name="TSAF     Le contexte régional"/>
          <p:cNvSpPr txBox="1">
            <a:spLocks noGrp="1"/>
          </p:cNvSpPr>
          <p:nvPr>
            <p:ph type="title" idx="4294967295"/>
          </p:nvPr>
        </p:nvSpPr>
        <p:spPr>
          <a:xfrm>
            <a:off x="71557" y="59463"/>
            <a:ext cx="8493296" cy="541695"/>
          </a:xfrm>
          <a:prstGeom prst="rect">
            <a:avLst/>
          </a:prstGeom>
          <a:solidFill>
            <a:srgbClr val="0070C0"/>
          </a:solidFill>
        </p:spPr>
        <p:txBody>
          <a:bodyPr lIns="34289" tIns="34289" rIns="34289" bIns="34289"/>
          <a:lstStyle>
            <a:lvl1pPr defTabSz="644651">
              <a:defRPr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TSAF     Le contexte régional</a:t>
            </a:r>
          </a:p>
        </p:txBody>
      </p:sp>
      <p:pic>
        <p:nvPicPr>
          <p:cNvPr id="249" name="Image 7" descr="Image 7"/>
          <p:cNvPicPr>
            <a:picLocks noChangeAspect="1"/>
          </p:cNvPicPr>
          <p:nvPr/>
        </p:nvPicPr>
        <p:blipFill>
          <a:blip r:embed="rId2">
            <a:extLst/>
          </a:blip>
          <a:srcRect l="31349" t="12481" r="32512" b="30306"/>
          <a:stretch>
            <a:fillRect/>
          </a:stretch>
        </p:blipFill>
        <p:spPr>
          <a:xfrm>
            <a:off x="8337033" y="13800"/>
            <a:ext cx="735385" cy="6330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99022" y="829067"/>
            <a:ext cx="1608513" cy="2650372"/>
          </a:xfrm>
          <a:prstGeom prst="rect">
            <a:avLst/>
          </a:prstGeom>
          <a:ln w="12700">
            <a:miter lim="400000"/>
          </a:ln>
        </p:spPr>
      </p:pic>
      <p:sp>
        <p:nvSpPr>
          <p:cNvPr id="252" name="Espace réservé du numéro de diapositive 2"/>
          <p:cNvSpPr txBox="1">
            <a:spLocks noGrp="1"/>
          </p:cNvSpPr>
          <p:nvPr>
            <p:ph type="sldNum" sz="quarter" idx="4294967295"/>
          </p:nvPr>
        </p:nvSpPr>
        <p:spPr>
          <a:xfrm>
            <a:off x="8356826" y="5648709"/>
            <a:ext cx="158521" cy="22544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tIns="34289" rIns="34289" bIns="34289"/>
          <a:lstStyle>
            <a:lvl1pPr>
              <a:defRPr sz="1200"/>
            </a:lvl1pPr>
          </a:lstStyle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253" name="Rectangle 12"/>
          <p:cNvSpPr/>
          <p:nvPr/>
        </p:nvSpPr>
        <p:spPr>
          <a:xfrm>
            <a:off x="162929" y="1312175"/>
            <a:ext cx="6022230" cy="362515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tIns="34289" rIns="34289" bIns="34289">
            <a:spAutoFit/>
          </a:bodyPr>
          <a:lstStyle>
            <a:lvl1pPr algn="ctr">
              <a:defRPr sz="22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Une petite équipe  depuis septembre 2016</a:t>
            </a:r>
          </a:p>
        </p:txBody>
      </p:sp>
      <p:sp>
        <p:nvSpPr>
          <p:cNvPr id="254" name="Shape 261"/>
          <p:cNvSpPr txBox="1">
            <a:spLocks noGrp="1"/>
          </p:cNvSpPr>
          <p:nvPr>
            <p:ph type="body" idx="1"/>
          </p:nvPr>
        </p:nvSpPr>
        <p:spPr>
          <a:xfrm>
            <a:off x="159676" y="591591"/>
            <a:ext cx="8317057" cy="6171148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FF"/>
                </a:solidFill>
              </a:defRPr>
            </a:pPr>
            <a:r>
              <a:t>Constitution</a:t>
            </a:r>
            <a:endParaRPr sz="3000"/>
          </a:p>
          <a:p>
            <a:pPr marL="240631" indent="-240631">
              <a:lnSpc>
                <a:spcPct val="135000"/>
              </a:lnSpc>
              <a:spcBef>
                <a:spcPts val="500"/>
              </a:spcBef>
              <a:buSzPct val="60000"/>
              <a:buBlip>
                <a:blip r:embed="rId3"/>
              </a:buBlip>
              <a:defRPr sz="1600"/>
            </a:pPr>
            <a:r>
              <a:t>Directrice (Pr Bérénice DORAY) </a:t>
            </a:r>
          </a:p>
          <a:p>
            <a:pPr marL="240631" indent="-240631">
              <a:lnSpc>
                <a:spcPct val="135000"/>
              </a:lnSpc>
              <a:spcBef>
                <a:spcPts val="500"/>
              </a:spcBef>
              <a:buSzPct val="60000"/>
              <a:buBlip>
                <a:blip r:embed="rId3"/>
              </a:buBlip>
              <a:defRPr sz="1600"/>
            </a:pPr>
            <a:r>
              <a:t>Médecin coordonnatrice (Dr Meissa NEKAA) depuis Aout 2020</a:t>
            </a:r>
          </a:p>
          <a:p>
            <a:pPr marL="240631" indent="-240631">
              <a:lnSpc>
                <a:spcPct val="135000"/>
              </a:lnSpc>
              <a:spcBef>
                <a:spcPts val="500"/>
              </a:spcBef>
              <a:buSzPct val="60000"/>
              <a:buBlip>
                <a:blip r:embed="rId3"/>
              </a:buBlip>
              <a:defRPr sz="1600"/>
            </a:pPr>
            <a:r>
              <a:t>Chargée de mission ( Maîté BAGARD)			</a:t>
            </a:r>
          </a:p>
          <a:p>
            <a:pPr marL="240631" indent="-240631">
              <a:lnSpc>
                <a:spcPct val="135000"/>
              </a:lnSpc>
              <a:spcBef>
                <a:spcPts val="500"/>
              </a:spcBef>
              <a:buSzPct val="60000"/>
              <a:buBlip>
                <a:blip r:embed="rId3"/>
              </a:buBlip>
              <a:defRPr sz="1600"/>
            </a:pPr>
            <a:r>
              <a:t>Secrétaire (Thierry BAFINAL)					 </a:t>
            </a:r>
          </a:p>
          <a:p>
            <a:pPr>
              <a:defRPr>
                <a:solidFill>
                  <a:srgbClr val="0000FF"/>
                </a:solidFill>
              </a:defRPr>
            </a:pPr>
            <a:endParaRPr/>
          </a:p>
          <a:p>
            <a:pPr>
              <a:defRPr>
                <a:solidFill>
                  <a:srgbClr val="0000FF"/>
                </a:solidFill>
              </a:defRPr>
            </a:pPr>
            <a:r>
              <a:t>Contribution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160420" indent="-160420">
              <a:buSzPct val="60000"/>
              <a:buBlip>
                <a:blip r:embed="rId4"/>
              </a:buBlip>
              <a:defRPr sz="1600"/>
            </a:pPr>
            <a:r>
              <a:t>Educatrice spécialisée ANPAA - Karine JOSSE  Sud)</a:t>
            </a:r>
          </a:p>
          <a:p>
            <a:pPr marL="160420" indent="-160420">
              <a:buSzPct val="60000"/>
              <a:buBlip>
                <a:blip r:embed="rId4"/>
              </a:buBlip>
              <a:defRPr sz="1600"/>
            </a:pPr>
            <a:r>
              <a:t>Animatrice ANPAA (Stéphanie SOTACA Nord </a:t>
            </a:r>
          </a:p>
          <a:p>
            <a:pPr marL="160420" indent="-160420">
              <a:buSzPct val="60000"/>
              <a:buBlip>
                <a:blip r:embed="rId4"/>
              </a:buBlip>
              <a:defRPr sz="1600"/>
            </a:pPr>
            <a:endParaRPr/>
          </a:p>
          <a:p>
            <a:pPr marL="160420" indent="-160420">
              <a:buSzPct val="60000"/>
              <a:buBlip>
                <a:blip r:embed="rId4"/>
              </a:buBlip>
              <a:defRPr sz="1600"/>
            </a:pPr>
            <a:endParaRPr/>
          </a:p>
        </p:txBody>
      </p:sp>
      <p:pic>
        <p:nvPicPr>
          <p:cNvPr id="255" name="Image 2" descr="Image 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93911" y="3890276"/>
            <a:ext cx="4032742" cy="2200706"/>
          </a:xfrm>
          <a:prstGeom prst="rect">
            <a:avLst/>
          </a:prstGeom>
          <a:ln w="12700">
            <a:miter lim="400000"/>
          </a:ln>
        </p:spPr>
      </p:pic>
      <p:sp>
        <p:nvSpPr>
          <p:cNvPr id="256" name="TSAF     Le contexte régional"/>
          <p:cNvSpPr txBox="1">
            <a:spLocks noGrp="1"/>
          </p:cNvSpPr>
          <p:nvPr>
            <p:ph type="title"/>
          </p:nvPr>
        </p:nvSpPr>
        <p:spPr>
          <a:xfrm>
            <a:off x="71557" y="59463"/>
            <a:ext cx="8493296" cy="541695"/>
          </a:xfrm>
          <a:prstGeom prst="rect">
            <a:avLst/>
          </a:prstGeom>
          <a:solidFill>
            <a:srgbClr val="0070C0"/>
          </a:solidFill>
        </p:spPr>
        <p:txBody>
          <a:bodyPr/>
          <a:lstStyle>
            <a:lvl1pPr defTabSz="644651">
              <a:defRPr sz="33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TSAF     Le contexte régional</a:t>
            </a:r>
          </a:p>
        </p:txBody>
      </p:sp>
      <p:pic>
        <p:nvPicPr>
          <p:cNvPr id="257" name="Image 7" descr="Image 7"/>
          <p:cNvPicPr>
            <a:picLocks noChangeAspect="1"/>
          </p:cNvPicPr>
          <p:nvPr/>
        </p:nvPicPr>
        <p:blipFill>
          <a:blip r:embed="rId6">
            <a:extLst/>
          </a:blip>
          <a:srcRect l="31349" t="12481" r="32512" b="30306"/>
          <a:stretch>
            <a:fillRect/>
          </a:stretch>
        </p:blipFill>
        <p:spPr>
          <a:xfrm>
            <a:off x="8337033" y="13800"/>
            <a:ext cx="735385" cy="6330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Espace réservé du numéro de diapositive 2"/>
          <p:cNvSpPr txBox="1">
            <a:spLocks noGrp="1"/>
          </p:cNvSpPr>
          <p:nvPr>
            <p:ph type="sldNum" sz="quarter" idx="4294967295"/>
          </p:nvPr>
        </p:nvSpPr>
        <p:spPr>
          <a:xfrm>
            <a:off x="8356826" y="5648709"/>
            <a:ext cx="158521" cy="22544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tIns="34289" rIns="34289" bIns="34289"/>
          <a:lstStyle>
            <a:lvl1pPr>
              <a:defRPr sz="1200"/>
            </a:lvl1pPr>
          </a:lstStyle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260" name="ZoneTexte 15"/>
          <p:cNvSpPr txBox="1"/>
          <p:nvPr/>
        </p:nvSpPr>
        <p:spPr>
          <a:xfrm>
            <a:off x="149626" y="92417"/>
            <a:ext cx="8798446" cy="66731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286" tIns="19286" rIns="19286" bIns="19286">
            <a:spAutoFit/>
          </a:bodyPr>
          <a:lstStyle/>
          <a:p>
            <a:pPr marL="285750" indent="-285750" algn="just" defTabSz="685800">
              <a:lnSpc>
                <a:spcPct val="115000"/>
              </a:lnSpc>
              <a:buClr>
                <a:srgbClr val="0070C0"/>
              </a:buClr>
              <a:buSzPct val="100000"/>
              <a:buChar char="▪"/>
              <a:defRPr sz="2900" b="1">
                <a:solidFill>
                  <a:srgbClr val="0070C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Diffusion des connaissances</a:t>
            </a:r>
          </a:p>
          <a:p>
            <a:pPr marL="714375" lvl="1" indent="-257175" algn="just" defTabSz="685800">
              <a:buClr>
                <a:srgbClr val="0070C0"/>
              </a:buClr>
              <a:buSzPct val="100000"/>
              <a:buChar char="▪"/>
              <a:defRPr sz="1700" b="1">
                <a:latin typeface="+mn-lt"/>
                <a:ea typeface="+mn-ea"/>
                <a:cs typeface="+mn-cs"/>
                <a:sym typeface="Calibri"/>
              </a:defRPr>
            </a:pPr>
            <a:r>
              <a:t>Recenser l’ensemble des acteurs existants à La Réunion, pour rendre lisible les différentes missions et éviter les risques de ruptures de parcours.</a:t>
            </a:r>
          </a:p>
          <a:p>
            <a:pPr marL="714375" lvl="1" indent="-257175" algn="just" defTabSz="685800">
              <a:buClr>
                <a:srgbClr val="0070C0"/>
              </a:buClr>
              <a:buSzPct val="100000"/>
              <a:buChar char="▪"/>
              <a:defRPr sz="1700" b="1">
                <a:latin typeface="+mn-lt"/>
                <a:ea typeface="+mn-ea"/>
                <a:cs typeface="+mn-cs"/>
                <a:sym typeface="Calibri"/>
              </a:defRPr>
            </a:pPr>
            <a:r>
              <a:t>Améliorer la formation de l’ensemble des professionnels impliqués dans le repérage, le dépistage, le diagnostic et la prise en charge des situations maternelles à risque et des enfants atteints.</a:t>
            </a:r>
          </a:p>
          <a:p>
            <a:pPr marL="714375" lvl="1" indent="-257175" algn="just" defTabSz="685800">
              <a:buClr>
                <a:srgbClr val="0070C0"/>
              </a:buClr>
              <a:buSzPct val="100000"/>
              <a:buChar char="▪"/>
              <a:defRPr sz="1700" b="1">
                <a:latin typeface="+mn-lt"/>
                <a:ea typeface="+mn-ea"/>
                <a:cs typeface="+mn-cs"/>
                <a:sym typeface="Calibri"/>
              </a:defRPr>
            </a:pPr>
            <a:r>
              <a:t>Produire et diffuser des référentiels de repérage des situations à risque, de diagnostic et prise en charge de l’enfant et de l’adulte porteurs de TSAF.</a:t>
            </a:r>
          </a:p>
          <a:p>
            <a:pPr marL="285750" indent="-285750" algn="just" defTabSz="685800">
              <a:lnSpc>
                <a:spcPct val="115000"/>
              </a:lnSpc>
              <a:spcBef>
                <a:spcPts val="400"/>
              </a:spcBef>
              <a:buClr>
                <a:srgbClr val="0070C0"/>
              </a:buClr>
              <a:buSzPct val="100000"/>
              <a:buChar char="▪"/>
              <a:defRPr sz="2900" b="1">
                <a:solidFill>
                  <a:srgbClr val="0070C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Recherche et surveillance </a:t>
            </a:r>
          </a:p>
          <a:p>
            <a:pPr marL="714375" lvl="1" indent="-257175" algn="just" defTabSz="685800">
              <a:buClr>
                <a:srgbClr val="0070C0"/>
              </a:buClr>
              <a:buSzPct val="100000"/>
              <a:buChar char="▪"/>
              <a:defRPr sz="1700" b="1">
                <a:latin typeface="+mn-lt"/>
                <a:ea typeface="+mn-ea"/>
                <a:cs typeface="+mn-cs"/>
                <a:sym typeface="Calibri"/>
              </a:defRPr>
            </a:pPr>
            <a:r>
              <a:t>Participer à la surveillance épidémiologique en lien avec l’ARS OI, l’ORS et Santé Publique France. </a:t>
            </a:r>
          </a:p>
          <a:p>
            <a:pPr marL="714375" lvl="1" indent="-257175" algn="just" defTabSz="685800">
              <a:buClr>
                <a:srgbClr val="0070C0"/>
              </a:buClr>
              <a:buSzPct val="100000"/>
              <a:buChar char="▪"/>
              <a:defRPr sz="1700" b="1">
                <a:latin typeface="+mn-lt"/>
                <a:ea typeface="+mn-ea"/>
                <a:cs typeface="+mn-cs"/>
                <a:sym typeface="Calibri"/>
              </a:defRPr>
            </a:pPr>
            <a:r>
              <a:t>Coordonner la recherche en lien avec le CHU de La Réunion et notamment avec le CIC-EC, le Centre d'Études Périnatales de l'Océan Indien (CEPOI), l’Université et les autres structures de recherche.</a:t>
            </a:r>
          </a:p>
          <a:p>
            <a:pPr marL="285750" indent="-285750" algn="just" defTabSz="685800">
              <a:lnSpc>
                <a:spcPct val="115000"/>
              </a:lnSpc>
              <a:spcBef>
                <a:spcPts val="400"/>
              </a:spcBef>
              <a:buClr>
                <a:srgbClr val="0070C0"/>
              </a:buClr>
              <a:buSzPct val="100000"/>
              <a:buChar char="▪"/>
              <a:defRPr sz="2900" b="1">
                <a:solidFill>
                  <a:srgbClr val="0070C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Coopération </a:t>
            </a:r>
            <a:endParaRPr sz="3200"/>
          </a:p>
          <a:p>
            <a:pPr marL="671512" lvl="1" indent="-214312" algn="just" defTabSz="685800">
              <a:buClr>
                <a:srgbClr val="0070C0"/>
              </a:buClr>
              <a:buSzPct val="100000"/>
              <a:buChar char="▪"/>
              <a:defRPr sz="1700" b="1">
                <a:latin typeface="+mn-lt"/>
                <a:ea typeface="+mn-ea"/>
                <a:cs typeface="+mn-cs"/>
                <a:sym typeface="Calibri"/>
              </a:defRPr>
            </a:pPr>
            <a:r>
              <a:t>Développer la coopération régionale, nationale et internationale</a:t>
            </a:r>
            <a:r>
              <a:rPr b="0"/>
              <a:t>.</a:t>
            </a:r>
          </a:p>
          <a:p>
            <a:pPr marL="285750" indent="-285750" algn="just" defTabSz="685800">
              <a:lnSpc>
                <a:spcPct val="115000"/>
              </a:lnSpc>
              <a:spcBef>
                <a:spcPts val="400"/>
              </a:spcBef>
              <a:buClr>
                <a:srgbClr val="0070C0"/>
              </a:buClr>
              <a:buSzPct val="100000"/>
              <a:buChar char="▪"/>
              <a:defRPr sz="2900" b="1">
                <a:solidFill>
                  <a:srgbClr val="0070C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Suivi des parcours </a:t>
            </a:r>
          </a:p>
          <a:p>
            <a:pPr marL="671512" lvl="1" indent="-214312" algn="just" defTabSz="685800">
              <a:buClr>
                <a:srgbClr val="0070C0"/>
              </a:buClr>
              <a:buSzPct val="100000"/>
              <a:buChar char="▪"/>
              <a:defRPr sz="1700" b="1">
                <a:latin typeface="+mn-lt"/>
                <a:ea typeface="+mn-ea"/>
                <a:cs typeface="+mn-cs"/>
                <a:sym typeface="Calibri"/>
              </a:defRPr>
            </a:pPr>
            <a:r>
              <a:t>Du fait de sa place centrale et de son articulation avec les différents acteurs, le Centre Ressources est déterminant dans le suivi des parcours +++, en lien avec l’équipe mobile du Centre de Soins, d'Accompagnement et de Prévention en Addictologie (CSAPA) et les centres diagnostics.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7" name="Diagramme 20"/>
          <p:cNvGrpSpPr/>
          <p:nvPr/>
        </p:nvGrpSpPr>
        <p:grpSpPr>
          <a:xfrm>
            <a:off x="1355517" y="802415"/>
            <a:ext cx="5946908" cy="3716825"/>
            <a:chOff x="0" y="-1"/>
            <a:chExt cx="5946906" cy="3716824"/>
          </a:xfrm>
        </p:grpSpPr>
        <p:sp>
          <p:nvSpPr>
            <p:cNvPr id="262" name="Figure"/>
            <p:cNvSpPr/>
            <p:nvPr/>
          </p:nvSpPr>
          <p:spPr>
            <a:xfrm>
              <a:off x="0" y="-2"/>
              <a:ext cx="5946907" cy="3716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2400" y="12000"/>
                    <a:pt x="8475" y="5700"/>
                    <a:pt x="18225" y="2700"/>
                  </a:cubicBezTo>
                  <a:lnTo>
                    <a:pt x="18035" y="0"/>
                  </a:lnTo>
                  <a:lnTo>
                    <a:pt x="21600" y="4320"/>
                  </a:lnTo>
                  <a:lnTo>
                    <a:pt x="18795" y="10800"/>
                  </a:lnTo>
                  <a:lnTo>
                    <a:pt x="18605" y="8100"/>
                  </a:lnTo>
                  <a:cubicBezTo>
                    <a:pt x="9802" y="9300"/>
                    <a:pt x="3600" y="13800"/>
                    <a:pt x="0" y="21600"/>
                  </a:cubicBezTo>
                  <a:close/>
                </a:path>
              </a:pathLst>
            </a:custGeom>
            <a:solidFill>
              <a:srgbClr val="CDD4E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263" name="Cercle"/>
            <p:cNvSpPr/>
            <p:nvPr/>
          </p:nvSpPr>
          <p:spPr>
            <a:xfrm>
              <a:off x="755256" y="2565348"/>
              <a:ext cx="154627" cy="154627"/>
            </a:xfrm>
            <a:prstGeom prst="ellipse">
              <a:avLst/>
            </a:prstGeom>
            <a:solidFill>
              <a:srgbClr val="3D67B1"/>
            </a:solidFill>
            <a:ln w="3175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264" name="Cercle"/>
            <p:cNvSpPr/>
            <p:nvPr/>
          </p:nvSpPr>
          <p:spPr>
            <a:xfrm>
              <a:off x="2120069" y="1555114"/>
              <a:ext cx="279513" cy="279513"/>
            </a:xfrm>
            <a:prstGeom prst="ellipse">
              <a:avLst/>
            </a:prstGeom>
            <a:solidFill>
              <a:srgbClr val="6B88C7"/>
            </a:solidFill>
            <a:ln w="3175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265" name="Cercle"/>
            <p:cNvSpPr/>
            <p:nvPr/>
          </p:nvSpPr>
          <p:spPr>
            <a:xfrm>
              <a:off x="3761414" y="940354"/>
              <a:ext cx="386557" cy="386557"/>
            </a:xfrm>
            <a:prstGeom prst="ellipse">
              <a:avLst/>
            </a:prstGeom>
            <a:solidFill>
              <a:srgbClr val="9EADD8"/>
            </a:solidFill>
            <a:ln w="3175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266" name="Repérer…"/>
            <p:cNvSpPr/>
            <p:nvPr/>
          </p:nvSpPr>
          <p:spPr>
            <a:xfrm>
              <a:off x="556593" y="3152132"/>
              <a:ext cx="1882264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defTabSz="711200">
                <a:lnSpc>
                  <a:spcPct val="90000"/>
                </a:lnSpc>
                <a:spcBef>
                  <a:spcPts val="600"/>
                </a:spcBef>
                <a:defRPr sz="1600" b="1">
                  <a:latin typeface="+mn-lt"/>
                  <a:ea typeface="+mn-ea"/>
                  <a:cs typeface="+mn-cs"/>
                  <a:sym typeface="Calibri"/>
                </a:defRPr>
              </a:pPr>
              <a:r>
                <a:t>Repérer</a:t>
              </a:r>
            </a:p>
            <a:p>
              <a:pPr defTabSz="711200">
                <a:lnSpc>
                  <a:spcPct val="90000"/>
                </a:lnSpc>
                <a:spcBef>
                  <a:spcPts val="600"/>
                </a:spcBef>
                <a:defRPr sz="1600" b="1">
                  <a:latin typeface="+mn-lt"/>
                  <a:ea typeface="+mn-ea"/>
                  <a:cs typeface="+mn-cs"/>
                  <a:sym typeface="Calibri"/>
                </a:defRPr>
              </a:pPr>
              <a:r>
                <a:t>Diagnostiquer</a:t>
              </a:r>
            </a:p>
            <a:p>
              <a:pPr defTabSz="711200">
                <a:lnSpc>
                  <a:spcPct val="90000"/>
                </a:lnSpc>
                <a:spcBef>
                  <a:spcPts val="600"/>
                </a:spcBef>
                <a:defRPr sz="1600" b="1">
                  <a:latin typeface="+mn-lt"/>
                  <a:ea typeface="+mn-ea"/>
                  <a:cs typeface="+mn-cs"/>
                  <a:sym typeface="Calibri"/>
                </a:defRPr>
              </a:pPr>
              <a:r>
                <a:t>Prendre en charge</a:t>
              </a:r>
            </a:p>
            <a:p>
              <a:pPr marL="228600" lvl="1" indent="-228600" defTabSz="1066800">
                <a:lnSpc>
                  <a:spcPct val="90000"/>
                </a:lnSpc>
                <a:spcBef>
                  <a:spcPts val="400"/>
                </a:spcBef>
                <a:buSzPct val="100000"/>
                <a:buChar char="•"/>
                <a:defRPr sz="2400" b="1">
                  <a:solidFill>
                    <a:srgbClr val="0000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r>
                <a:t>Mère</a:t>
              </a:r>
            </a:p>
          </p:txBody>
        </p:sp>
      </p:grpSp>
      <p:pic>
        <p:nvPicPr>
          <p:cNvPr id="268" name="Image 6" descr="Image 6"/>
          <p:cNvPicPr>
            <a:picLocks noChangeAspect="1"/>
          </p:cNvPicPr>
          <p:nvPr/>
        </p:nvPicPr>
        <p:blipFill>
          <a:blip r:embed="rId2">
            <a:extLst/>
          </a:blip>
          <a:srcRect l="31349" t="12481" r="32508" b="30306"/>
          <a:stretch>
            <a:fillRect/>
          </a:stretch>
        </p:blipFill>
        <p:spPr>
          <a:xfrm>
            <a:off x="8416293" y="208495"/>
            <a:ext cx="735383" cy="63305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9" name="Image 7" descr="Image 7"/>
          <p:cNvPicPr>
            <a:picLocks noChangeAspect="1"/>
          </p:cNvPicPr>
          <p:nvPr/>
        </p:nvPicPr>
        <p:blipFill>
          <a:blip r:embed="rId2">
            <a:extLst/>
          </a:blip>
          <a:srcRect l="31349" t="12481" r="32512" b="30306"/>
          <a:stretch>
            <a:fillRect/>
          </a:stretch>
        </p:blipFill>
        <p:spPr>
          <a:xfrm>
            <a:off x="-24552" y="6219521"/>
            <a:ext cx="735381" cy="63305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2" name="Titre 1"/>
          <p:cNvGrpSpPr/>
          <p:nvPr/>
        </p:nvGrpSpPr>
        <p:grpSpPr>
          <a:xfrm>
            <a:off x="238594" y="1213295"/>
            <a:ext cx="2890260" cy="493489"/>
            <a:chOff x="-1" y="0"/>
            <a:chExt cx="2890259" cy="493487"/>
          </a:xfrm>
        </p:grpSpPr>
        <p:sp>
          <p:nvSpPr>
            <p:cNvPr id="270" name="Rectangle"/>
            <p:cNvSpPr/>
            <p:nvPr/>
          </p:nvSpPr>
          <p:spPr>
            <a:xfrm>
              <a:off x="-2" y="0"/>
              <a:ext cx="2890261" cy="493489"/>
            </a:xfrm>
            <a:prstGeom prst="rect">
              <a:avLst/>
            </a:prstGeom>
            <a:solidFill>
              <a:srgbClr val="DAE3F3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4400">
                  <a:solidFill>
                    <a:srgbClr val="0070C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/>
            </a:p>
          </p:txBody>
        </p:sp>
        <p:sp>
          <p:nvSpPr>
            <p:cNvPr id="271" name="TSAF – Casser le cycle"/>
            <p:cNvSpPr txBox="1"/>
            <p:nvPr/>
          </p:nvSpPr>
          <p:spPr>
            <a:xfrm>
              <a:off x="34288" y="0"/>
              <a:ext cx="2821683" cy="4934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ctr">
              <a:normAutofit/>
            </a:bodyPr>
            <a:lstStyle>
              <a:lvl1pPr algn="ctr" defTabSz="740662">
                <a:defRPr sz="2400" b="1">
                  <a:solidFill>
                    <a:srgbClr val="0000FF"/>
                  </a:solidFill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r>
                <a:t>TSAF – Casser le cycle</a:t>
              </a:r>
            </a:p>
          </p:txBody>
        </p:sp>
      </p:grpSp>
      <p:sp>
        <p:nvSpPr>
          <p:cNvPr id="273" name="Repérer…"/>
          <p:cNvSpPr txBox="1"/>
          <p:nvPr/>
        </p:nvSpPr>
        <p:spPr>
          <a:xfrm>
            <a:off x="5516864" y="2523477"/>
            <a:ext cx="1882264" cy="1203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defTabSz="711200">
              <a:lnSpc>
                <a:spcPct val="90000"/>
              </a:lnSpc>
              <a:spcBef>
                <a:spcPts val="600"/>
              </a:spcBef>
              <a:defRPr sz="1600" b="1">
                <a:latin typeface="+mn-lt"/>
                <a:ea typeface="+mn-ea"/>
                <a:cs typeface="+mn-cs"/>
                <a:sym typeface="Calibri"/>
              </a:defRPr>
            </a:pPr>
            <a:r>
              <a:t>Repérer</a:t>
            </a:r>
          </a:p>
          <a:p>
            <a:pPr defTabSz="711200">
              <a:lnSpc>
                <a:spcPct val="90000"/>
              </a:lnSpc>
              <a:spcBef>
                <a:spcPts val="600"/>
              </a:spcBef>
              <a:defRPr sz="1600" b="1">
                <a:latin typeface="+mn-lt"/>
                <a:ea typeface="+mn-ea"/>
                <a:cs typeface="+mn-cs"/>
                <a:sym typeface="Calibri"/>
              </a:defRPr>
            </a:pPr>
            <a:r>
              <a:t>Diagnostiquer</a:t>
            </a:r>
          </a:p>
          <a:p>
            <a:pPr defTabSz="711200">
              <a:lnSpc>
                <a:spcPct val="90000"/>
              </a:lnSpc>
              <a:spcBef>
                <a:spcPts val="600"/>
              </a:spcBef>
              <a:defRPr sz="1600" b="1">
                <a:latin typeface="+mn-lt"/>
                <a:ea typeface="+mn-ea"/>
                <a:cs typeface="+mn-cs"/>
                <a:sym typeface="Calibri"/>
              </a:defRPr>
            </a:pPr>
            <a:r>
              <a:t>Prendre en charge</a:t>
            </a:r>
          </a:p>
          <a:p>
            <a:pPr marL="228600" lvl="1" indent="-228600" defTabSz="1066800">
              <a:lnSpc>
                <a:spcPct val="90000"/>
              </a:lnSpc>
              <a:spcBef>
                <a:spcPts val="400"/>
              </a:spcBef>
              <a:buSzPct val="100000"/>
              <a:buChar char="•"/>
              <a:defRPr sz="2400" b="1">
                <a:solidFill>
                  <a:srgbClr val="0000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Fratrie</a:t>
            </a:r>
          </a:p>
        </p:txBody>
      </p:sp>
      <p:sp>
        <p:nvSpPr>
          <p:cNvPr id="274" name="Repérer…"/>
          <p:cNvSpPr txBox="1"/>
          <p:nvPr/>
        </p:nvSpPr>
        <p:spPr>
          <a:xfrm>
            <a:off x="3760061" y="3026114"/>
            <a:ext cx="1882264" cy="1203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defTabSz="711200">
              <a:lnSpc>
                <a:spcPct val="90000"/>
              </a:lnSpc>
              <a:spcBef>
                <a:spcPts val="600"/>
              </a:spcBef>
              <a:defRPr sz="1600" b="1">
                <a:latin typeface="+mn-lt"/>
                <a:ea typeface="+mn-ea"/>
                <a:cs typeface="+mn-cs"/>
                <a:sym typeface="Calibri"/>
              </a:defRPr>
            </a:pPr>
            <a:r>
              <a:t>Repérer</a:t>
            </a:r>
          </a:p>
          <a:p>
            <a:pPr defTabSz="711200">
              <a:lnSpc>
                <a:spcPct val="90000"/>
              </a:lnSpc>
              <a:spcBef>
                <a:spcPts val="600"/>
              </a:spcBef>
              <a:defRPr sz="1600" b="1">
                <a:latin typeface="+mn-lt"/>
                <a:ea typeface="+mn-ea"/>
                <a:cs typeface="+mn-cs"/>
                <a:sym typeface="Calibri"/>
              </a:defRPr>
            </a:pPr>
            <a:r>
              <a:t>Diagnostiquer</a:t>
            </a:r>
          </a:p>
          <a:p>
            <a:pPr defTabSz="711200">
              <a:lnSpc>
                <a:spcPct val="90000"/>
              </a:lnSpc>
              <a:spcBef>
                <a:spcPts val="600"/>
              </a:spcBef>
              <a:defRPr sz="1600" b="1">
                <a:latin typeface="+mn-lt"/>
                <a:ea typeface="+mn-ea"/>
                <a:cs typeface="+mn-cs"/>
                <a:sym typeface="Calibri"/>
              </a:defRPr>
            </a:pPr>
            <a:r>
              <a:t>Prendre en charge</a:t>
            </a:r>
          </a:p>
          <a:p>
            <a:pPr marL="228600" lvl="1" indent="-228600" defTabSz="1066800">
              <a:lnSpc>
                <a:spcPct val="90000"/>
              </a:lnSpc>
              <a:spcBef>
                <a:spcPts val="400"/>
              </a:spcBef>
              <a:buSzPct val="100000"/>
              <a:buChar char="•"/>
              <a:defRPr sz="2400" b="1">
                <a:solidFill>
                  <a:srgbClr val="0000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Enfant</a:t>
            </a:r>
          </a:p>
        </p:txBody>
      </p:sp>
      <p:sp>
        <p:nvSpPr>
          <p:cNvPr id="275" name="TSAF     Le contexte régional"/>
          <p:cNvSpPr txBox="1">
            <a:spLocks noGrp="1"/>
          </p:cNvSpPr>
          <p:nvPr>
            <p:ph type="title"/>
          </p:nvPr>
        </p:nvSpPr>
        <p:spPr>
          <a:xfrm>
            <a:off x="82323" y="177890"/>
            <a:ext cx="8493296" cy="541695"/>
          </a:xfrm>
          <a:prstGeom prst="rect">
            <a:avLst/>
          </a:prstGeom>
          <a:solidFill>
            <a:srgbClr val="0070C0"/>
          </a:solidFill>
        </p:spPr>
        <p:txBody>
          <a:bodyPr/>
          <a:lstStyle>
            <a:lvl1pPr defTabSz="644651">
              <a:defRPr sz="33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TSAF     Le contexte régional</a:t>
            </a:r>
          </a:p>
        </p:txBody>
      </p:sp>
      <p:pic>
        <p:nvPicPr>
          <p:cNvPr id="276" name="Image 7" descr="Image 7"/>
          <p:cNvPicPr>
            <a:picLocks noChangeAspect="1"/>
          </p:cNvPicPr>
          <p:nvPr/>
        </p:nvPicPr>
        <p:blipFill>
          <a:blip r:embed="rId2">
            <a:extLst/>
          </a:blip>
          <a:srcRect l="31349" t="12481" r="32512" b="30306"/>
          <a:stretch>
            <a:fillRect/>
          </a:stretch>
        </p:blipFill>
        <p:spPr>
          <a:xfrm>
            <a:off x="8337033" y="13800"/>
            <a:ext cx="735385" cy="633054"/>
          </a:xfrm>
          <a:prstGeom prst="rect">
            <a:avLst/>
          </a:prstGeom>
          <a:ln w="12700">
            <a:miter lim="400000"/>
          </a:ln>
        </p:spPr>
      </p:pic>
      <p:sp>
        <p:nvSpPr>
          <p:cNvPr id="277" name="Peu de femmes déclarent leur consommation d’alcool pendant la grossesse…"/>
          <p:cNvSpPr txBox="1"/>
          <p:nvPr/>
        </p:nvSpPr>
        <p:spPr>
          <a:xfrm>
            <a:off x="522046" y="5637547"/>
            <a:ext cx="8358294" cy="696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91465" indent="-291465" algn="just" defTabSz="388620">
              <a:lnSpc>
                <a:spcPct val="64000"/>
              </a:lnSpc>
              <a:spcBef>
                <a:spcPts val="300"/>
              </a:spcBef>
              <a:buClr>
                <a:srgbClr val="0BD0D9"/>
              </a:buClr>
              <a:buFont typeface="Wingdings 2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Peu de femmes déclarent leur consommation d’alcool pendant la grossesse</a:t>
            </a:r>
          </a:p>
          <a:p>
            <a:pPr marL="291465" indent="-291465" algn="just" defTabSz="388620">
              <a:lnSpc>
                <a:spcPct val="64000"/>
              </a:lnSpc>
              <a:spcBef>
                <a:spcPts val="300"/>
              </a:spcBef>
              <a:buClr>
                <a:srgbClr val="0BD0D9"/>
              </a:buClr>
              <a:buFont typeface="Wingdings 2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1/3 des femmes déclarent n’avoir eu d’informations concernant les dangers de l’alcool pendant la la grossesse	</a:t>
            </a:r>
          </a:p>
        </p:txBody>
      </p:sp>
      <p:sp>
        <p:nvSpPr>
          <p:cNvPr id="278" name="Ovale"/>
          <p:cNvSpPr/>
          <p:nvPr/>
        </p:nvSpPr>
        <p:spPr>
          <a:xfrm>
            <a:off x="1175639" y="3728557"/>
            <a:ext cx="2624042" cy="1665170"/>
          </a:xfrm>
          <a:prstGeom prst="ellipse">
            <a:avLst/>
          </a:prstGeom>
          <a:ln w="114300">
            <a:solidFill>
              <a:srgbClr val="FF26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ALCOOL : Données épidémiologiques générales"/>
          <p:cNvSpPr txBox="1">
            <a:spLocks noGrp="1"/>
          </p:cNvSpPr>
          <p:nvPr>
            <p:ph type="title"/>
          </p:nvPr>
        </p:nvSpPr>
        <p:spPr>
          <a:xfrm>
            <a:off x="152238" y="167123"/>
            <a:ext cx="8493295" cy="541696"/>
          </a:xfrm>
          <a:prstGeom prst="rect">
            <a:avLst/>
          </a:prstGeom>
          <a:solidFill>
            <a:srgbClr val="0070C0"/>
          </a:solidFill>
        </p:spPr>
        <p:txBody>
          <a:bodyPr lIns="34289" tIns="34289" rIns="34289" bIns="34289" anchor="ctr"/>
          <a:lstStyle>
            <a:lvl1pPr defTabSz="644651">
              <a:defRPr sz="33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Objectifs</a:t>
            </a:r>
          </a:p>
        </p:txBody>
      </p:sp>
      <p:pic>
        <p:nvPicPr>
          <p:cNvPr id="281" name="Image 7" descr="Image 7"/>
          <p:cNvPicPr>
            <a:picLocks noChangeAspect="1"/>
          </p:cNvPicPr>
          <p:nvPr/>
        </p:nvPicPr>
        <p:blipFill>
          <a:blip r:embed="rId2">
            <a:extLst/>
          </a:blip>
          <a:srcRect l="31349" t="12481" r="32512" b="30306"/>
          <a:stretch>
            <a:fillRect/>
          </a:stretch>
        </p:blipFill>
        <p:spPr>
          <a:xfrm>
            <a:off x="8417713" y="121460"/>
            <a:ext cx="735385" cy="633054"/>
          </a:xfrm>
          <a:prstGeom prst="rect">
            <a:avLst/>
          </a:prstGeom>
          <a:ln w="12700">
            <a:miter lim="400000"/>
          </a:ln>
        </p:spPr>
      </p:pic>
      <p:sp>
        <p:nvSpPr>
          <p:cNvPr id="282" name="Evaluer l’acceptation et la performance d’un auto-questionnaire pour le dépistage des situations médico-psycho-sociales à risque (consommation d’alcool, de tabac, de cannabis, dépression, violence, isolement social) pendant la grossesse.…"/>
          <p:cNvSpPr txBox="1">
            <a:spLocks noGrp="1"/>
          </p:cNvSpPr>
          <p:nvPr>
            <p:ph type="body" idx="1"/>
          </p:nvPr>
        </p:nvSpPr>
        <p:spPr>
          <a:xfrm>
            <a:off x="80507" y="1042587"/>
            <a:ext cx="8950747" cy="6455846"/>
          </a:xfrm>
          <a:prstGeom prst="rect">
            <a:avLst/>
          </a:prstGeom>
        </p:spPr>
        <p:txBody>
          <a:bodyPr lIns="45719" tIns="45719" rIns="45719" bIns="45719" anchor="ctr"/>
          <a:lstStyle/>
          <a:p>
            <a:pPr marL="274320" indent="-274320" algn="just" defTabSz="914400">
              <a:lnSpc>
                <a:spcPct val="88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2500" b="1">
                <a:solidFill>
                  <a:srgbClr val="0B5395"/>
                </a:solidFill>
              </a:defRPr>
            </a:pPr>
            <a:r>
              <a:t>Evaluer l’acceptation et la performance d’un auto-questionnaire </a:t>
            </a:r>
            <a:r>
              <a:rPr b="0">
                <a:solidFill>
                  <a:srgbClr val="000000"/>
                </a:solidFill>
              </a:rPr>
              <a:t>pour le dépistage des situations médico-psycho-sociales à risque (consommation d’alcool, de tabac, de cannabis, dépression, violence, isolement social) pendant la grossesse.</a:t>
            </a:r>
          </a:p>
          <a:p>
            <a:pPr marL="274320" indent="-274320" algn="just" defTabSz="914400">
              <a:lnSpc>
                <a:spcPct val="80000"/>
              </a:lnSpc>
              <a:spcBef>
                <a:spcPts val="500"/>
              </a:spcBef>
              <a:buClr>
                <a:srgbClr val="0BD0D9"/>
              </a:buClr>
              <a:buSzPct val="95000"/>
              <a:buChar char="●"/>
              <a:defRPr sz="2500">
                <a:solidFill>
                  <a:srgbClr val="000000"/>
                </a:solidFill>
              </a:defRPr>
            </a:pPr>
            <a:endParaRPr b="0">
              <a:solidFill>
                <a:srgbClr val="000000"/>
              </a:solidFill>
            </a:endParaRPr>
          </a:p>
          <a:p>
            <a:pPr marL="274320" indent="-274320" algn="just" defTabSz="914400">
              <a:lnSpc>
                <a:spcPct val="80000"/>
              </a:lnSpc>
              <a:spcBef>
                <a:spcPts val="500"/>
              </a:spcBef>
              <a:buClr>
                <a:srgbClr val="0BD0D9"/>
              </a:buClr>
              <a:buSzPct val="95000"/>
              <a:buChar char="●"/>
              <a:defRPr sz="2500">
                <a:solidFill>
                  <a:srgbClr val="000000"/>
                </a:solidFill>
              </a:defRPr>
            </a:pPr>
            <a:endParaRPr b="0">
              <a:solidFill>
                <a:srgbClr val="000000"/>
              </a:solidFill>
            </a:endParaRPr>
          </a:p>
          <a:p>
            <a:pPr marL="274320" indent="-274320" algn="just" defTabSz="914400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2500">
                <a:solidFill>
                  <a:srgbClr val="000000"/>
                </a:solidFill>
              </a:defRPr>
            </a:pPr>
            <a:r>
              <a:t>Master 2 : Rédaction et diffusion d’un </a:t>
            </a:r>
            <a:r>
              <a:rPr b="1">
                <a:solidFill>
                  <a:srgbClr val="0B5395"/>
                </a:solidFill>
              </a:rPr>
              <a:t>auto-questionnaire interrogeant sur les facteurs de vulnérabilité</a:t>
            </a:r>
            <a:r>
              <a:t> élaboré à partir de tests validés et proposé à </a:t>
            </a:r>
            <a:r>
              <a:rPr b="1">
                <a:solidFill>
                  <a:srgbClr val="0B5395"/>
                </a:solidFill>
              </a:rPr>
              <a:t>200 femmes enceintes </a:t>
            </a:r>
            <a:r>
              <a:t>lors de leur première consultation obstétricale au CHU Sud de l’Ile de La Réunion.</a:t>
            </a:r>
          </a:p>
          <a:p>
            <a:pPr marL="1225296" lvl="3" indent="-246888" algn="just" defTabSz="914400">
              <a:lnSpc>
                <a:spcPct val="80000"/>
              </a:lnSpc>
              <a:spcBef>
                <a:spcPts val="400"/>
              </a:spcBef>
              <a:buClr>
                <a:srgbClr val="0F6FC6"/>
              </a:buClr>
              <a:buSzPct val="85000"/>
              <a:buChar char="●"/>
              <a:defRPr sz="2500" b="1">
                <a:solidFill>
                  <a:srgbClr val="0B5395"/>
                </a:solidFill>
              </a:defRPr>
            </a:pPr>
            <a:endParaRPr/>
          </a:p>
          <a:p>
            <a:pPr marL="274320" indent="-274320" algn="just" defTabSz="914400">
              <a:lnSpc>
                <a:spcPct val="80000"/>
              </a:lnSpc>
              <a:spcBef>
                <a:spcPts val="500"/>
              </a:spcBef>
              <a:buClr>
                <a:srgbClr val="0BD0D9"/>
              </a:buClr>
              <a:buSzPct val="95000"/>
              <a:buChar char="●"/>
              <a:defRPr sz="2500">
                <a:solidFill>
                  <a:srgbClr val="000000"/>
                </a:solidFill>
              </a:defRPr>
            </a:pPr>
            <a:endParaRPr/>
          </a:p>
          <a:p>
            <a:pPr marL="291465" indent="-291465" algn="just" defTabSz="388620">
              <a:lnSpc>
                <a:spcPct val="64000"/>
              </a:lnSpc>
              <a:spcBef>
                <a:spcPts val="300"/>
              </a:spcBef>
              <a:buClr>
                <a:srgbClr val="0BD0D9"/>
              </a:buClr>
              <a:buFont typeface="Wingdings 2"/>
              <a:defRPr sz="2500">
                <a:solidFill>
                  <a:srgbClr val="000000"/>
                </a:solidFill>
              </a:defRPr>
            </a:pPr>
            <a:r>
              <a:t>	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ALCOOL : Données épidémiologiques générales"/>
          <p:cNvSpPr txBox="1">
            <a:spLocks noGrp="1"/>
          </p:cNvSpPr>
          <p:nvPr>
            <p:ph type="title"/>
          </p:nvPr>
        </p:nvSpPr>
        <p:spPr>
          <a:xfrm>
            <a:off x="152238" y="167123"/>
            <a:ext cx="8493295" cy="541696"/>
          </a:xfrm>
          <a:prstGeom prst="rect">
            <a:avLst/>
          </a:prstGeom>
          <a:solidFill>
            <a:srgbClr val="0070C0"/>
          </a:solidFill>
        </p:spPr>
        <p:txBody>
          <a:bodyPr lIns="34289" tIns="34289" rIns="34289" bIns="34289" anchor="ctr"/>
          <a:lstStyle>
            <a:lvl1pPr defTabSz="644651">
              <a:defRPr sz="33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Conception du questionnaire</a:t>
            </a:r>
          </a:p>
        </p:txBody>
      </p:sp>
      <p:pic>
        <p:nvPicPr>
          <p:cNvPr id="285" name="Image 7" descr="Image 7"/>
          <p:cNvPicPr>
            <a:picLocks noChangeAspect="1"/>
          </p:cNvPicPr>
          <p:nvPr/>
        </p:nvPicPr>
        <p:blipFill>
          <a:blip r:embed="rId2">
            <a:extLst/>
          </a:blip>
          <a:srcRect l="31349" t="12481" r="32512" b="30306"/>
          <a:stretch>
            <a:fillRect/>
          </a:stretch>
        </p:blipFill>
        <p:spPr>
          <a:xfrm>
            <a:off x="8417713" y="121460"/>
            <a:ext cx="735385" cy="633054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Texte"/>
          <p:cNvSpPr txBox="1"/>
          <p:nvPr/>
        </p:nvSpPr>
        <p:spPr>
          <a:xfrm>
            <a:off x="119734" y="2579393"/>
            <a:ext cx="127001" cy="613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just" defTabSz="457200">
              <a:spcBef>
                <a:spcPts val="1200"/>
              </a:spcBef>
              <a:defRPr sz="1300"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87" name="Auto-questionnaire test conçu et rédigé de Janvier à Février 2016 inspiré des auto-questionnaires expérimentés dans les maternités de Lille-Roubaix et du Languedoc-Roussillon eux-mêmes basés sur des questionnaires validés…"/>
          <p:cNvSpPr txBox="1"/>
          <p:nvPr/>
        </p:nvSpPr>
        <p:spPr>
          <a:xfrm>
            <a:off x="-20319" y="734277"/>
            <a:ext cx="8969859" cy="737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80000"/>
              </a:lnSpc>
              <a:spcBef>
                <a:spcPts val="300"/>
              </a:spcBef>
              <a:defRPr sz="1600" b="1"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274320" indent="-274320" algn="just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rPr b="1">
                <a:solidFill>
                  <a:schemeClr val="accent1"/>
                </a:solidFill>
              </a:rPr>
              <a:t>Auto-questionnaire test conçu et rédigé de Janvier à Février 2016 </a:t>
            </a:r>
            <a:r>
              <a:t>inspiré des auto-questionnaires expérimentés dans les maternités de Lille-Roubaix et du Languedoc-Roussillon eux-mêmes basés sur des questionnaires validés</a:t>
            </a:r>
          </a:p>
          <a:p>
            <a:pPr marL="274320" indent="-274320" algn="just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rPr b="1">
                <a:solidFill>
                  <a:schemeClr val="accent1">
                    <a:satOff val="-3547"/>
                    <a:lumOff val="-10352"/>
                  </a:schemeClr>
                </a:solidFill>
              </a:rPr>
              <a:t>Echanges avec les équipes multidisciplinaires</a:t>
            </a:r>
            <a:r>
              <a:t> (médecins gynécologues-obstétriciens, cadres de santé, sages-femmes, secrétaires et psychologues) des maternités du CHU des sites Nord et Sud en lien avec le Réseau Périnatal Réunion (REPERE).</a:t>
            </a:r>
          </a:p>
          <a:p>
            <a:pPr marL="274320" indent="-274320" algn="just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rPr b="1">
                <a:solidFill>
                  <a:schemeClr val="accent1">
                    <a:satOff val="-3547"/>
                    <a:lumOff val="-10352"/>
                  </a:schemeClr>
                </a:solidFill>
              </a:rPr>
              <a:t>Rédaction d’une version test</a:t>
            </a:r>
            <a:r>
              <a:t> : questions d’ordre général, puis problématique de vulnérabilités (incluant 24 questions sur le tabac, l’alcool, le cannabis, les violences et les difficultés psycho-sociales) et dernière question ouvrant sur la prise en charge.</a:t>
            </a:r>
          </a:p>
          <a:p>
            <a:pPr marL="274320" indent="-274320" algn="just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274320" indent="-274320" algn="just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 b="1">
                <a:solidFill>
                  <a:schemeClr val="accent1">
                    <a:satOff val="-3547"/>
                    <a:lumOff val="-10352"/>
                  </a:schemeClr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Produits</a:t>
            </a:r>
          </a:p>
          <a:p>
            <a:pPr marL="892342" lvl="2" indent="-130342" algn="just" defTabSz="457200">
              <a:spcBef>
                <a:spcPts val="400"/>
              </a:spcBef>
              <a:buSzPct val="100000"/>
              <a:buChar char="•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Tabac : question concernant le nombre de cigarettes fumées par jour extraite de la version courte du test de Fagerström (« Heavy Smoking Index » questions 1 et 2) seule conservée</a:t>
            </a:r>
          </a:p>
          <a:p>
            <a:pPr marL="892342" lvl="2" indent="-130342" algn="just" defTabSz="457200">
              <a:spcBef>
                <a:spcPts val="400"/>
              </a:spcBef>
              <a:buSzPct val="100000"/>
              <a:buChar char="•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Alcool : 4 questions du test T-ACE + 2 questions sur la période précédant la grossesse </a:t>
            </a:r>
          </a:p>
          <a:p>
            <a:pPr marL="892342" lvl="2" indent="-130342" algn="just" defTabSz="457200">
              <a:spcBef>
                <a:spcPts val="400"/>
              </a:spcBef>
              <a:buSzPct val="100000"/>
              <a:buChar char="•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Autres drogues : une seule question proposée concernant le cannabis (« zamal »)</a:t>
            </a:r>
          </a:p>
          <a:p>
            <a:pPr marL="274320" indent="-274320" algn="just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274320" indent="-274320" algn="just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 b="1">
                <a:solidFill>
                  <a:schemeClr val="accent1">
                    <a:satOff val="-3547"/>
                    <a:lumOff val="-10352"/>
                  </a:schemeClr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Vulnérabilité psychosociale</a:t>
            </a:r>
          </a:p>
          <a:p>
            <a:pPr marL="892342" lvl="2" indent="-130342" defTabSz="457200">
              <a:spcBef>
                <a:spcPts val="1200"/>
              </a:spcBef>
              <a:buSzPct val="100000"/>
              <a:buChar char="•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Dépression : sélection de certaines questions de l’EPDS (Edimburgh Postnatal Depression Scale), avec à l’image du questionnaire Lillois, une question supplémentaire concernant l’existence de violences psychologiques ou physiques dans les antécédents de la patiente. </a:t>
            </a:r>
          </a:p>
          <a:p>
            <a:pPr marL="892342" lvl="2" indent="-130342" defTabSz="457200">
              <a:spcBef>
                <a:spcPts val="1200"/>
              </a:spcBef>
              <a:buSzPct val="100000"/>
              <a:buChar char="•"/>
              <a:defRPr sz="1300">
                <a:latin typeface="+mn-lt"/>
                <a:ea typeface="+mn-ea"/>
                <a:cs typeface="+mn-cs"/>
                <a:sym typeface="Calibri"/>
              </a:defRPr>
            </a:pPr>
            <a:r>
              <a:t>Isolement social inspiré du questionnaire SSQ6 (Social support Questionnaire)</a:t>
            </a:r>
          </a:p>
          <a:p>
            <a:pPr marL="274320" indent="-274320" algn="just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274320" indent="-274320" algn="just">
              <a:lnSpc>
                <a:spcPct val="80000"/>
              </a:lnSpc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rPr b="1">
                <a:solidFill>
                  <a:schemeClr val="accent1">
                    <a:satOff val="-3547"/>
                    <a:lumOff val="-10352"/>
                  </a:schemeClr>
                </a:solidFill>
              </a:rPr>
              <a:t>Auto-questionnaire adapté </a:t>
            </a:r>
            <a:r>
              <a:t>aux modes de vie et habitudes de consommation Réunionnaises </a:t>
            </a:r>
          </a:p>
          <a:p>
            <a:pPr marL="222885" indent="-222885" defTabSz="457200">
              <a:spcBef>
                <a:spcPts val="1200"/>
              </a:spcBef>
              <a:buClr>
                <a:srgbClr val="0BD0D9"/>
              </a:buClr>
              <a:buSzPct val="95000"/>
              <a:buChar char="●"/>
              <a:defRPr sz="1300">
                <a:latin typeface="+mn-lt"/>
                <a:ea typeface="+mn-ea"/>
                <a:cs typeface="+mn-cs"/>
                <a:sym typeface="Calibri"/>
              </a:defRPr>
            </a:pPr>
            <a:endParaRPr sz="2200"/>
          </a:p>
          <a:p>
            <a:pPr marL="1225296" lvl="3" indent="-246888" algn="just">
              <a:lnSpc>
                <a:spcPct val="80000"/>
              </a:lnSpc>
              <a:spcBef>
                <a:spcPts val="400"/>
              </a:spcBef>
              <a:buClr>
                <a:srgbClr val="0F6FC6"/>
              </a:buClr>
              <a:buSzPct val="85000"/>
              <a:buChar char="●"/>
              <a:defRPr sz="1700" b="1">
                <a:solidFill>
                  <a:srgbClr val="0B5395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sz="2200"/>
          </a:p>
          <a:p>
            <a:pPr marL="274320" indent="-274320" algn="just">
              <a:lnSpc>
                <a:spcPct val="80000"/>
              </a:lnSpc>
              <a:spcBef>
                <a:spcPts val="500"/>
              </a:spcBef>
              <a:buClr>
                <a:srgbClr val="0BD0D9"/>
              </a:buClr>
              <a:buSzPct val="95000"/>
              <a:buChar char="●"/>
              <a:defRPr sz="1900">
                <a:latin typeface="+mn-lt"/>
                <a:ea typeface="+mn-ea"/>
                <a:cs typeface="+mn-cs"/>
                <a:sym typeface="Calibri"/>
              </a:defRPr>
            </a:pPr>
            <a:endParaRPr sz="2200"/>
          </a:p>
          <a:p>
            <a:pPr marL="291465" indent="-291465" algn="just" defTabSz="388620">
              <a:lnSpc>
                <a:spcPct val="64000"/>
              </a:lnSpc>
              <a:spcBef>
                <a:spcPts val="300"/>
              </a:spcBef>
              <a:buClr>
                <a:srgbClr val="0BD0D9"/>
              </a:buClr>
              <a:buFont typeface="Wingdings 2"/>
              <a:defRPr sz="1200">
                <a:latin typeface="+mn-lt"/>
                <a:ea typeface="+mn-ea"/>
                <a:cs typeface="+mn-cs"/>
                <a:sym typeface="Calibri"/>
              </a:defRPr>
            </a:pPr>
            <a:r>
              <a:t>	</a:t>
            </a:r>
            <a:endParaRPr sz="150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Image" descr="Image"/>
          <p:cNvPicPr>
            <a:picLocks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3002" y="594915"/>
            <a:ext cx="4797664" cy="5668198"/>
          </a:xfrm>
          <a:prstGeom prst="rect">
            <a:avLst/>
          </a:prstGeom>
          <a:ln w="12700">
            <a:miter lim="400000"/>
          </a:ln>
        </p:spPr>
      </p:pic>
      <p:pic>
        <p:nvPicPr>
          <p:cNvPr id="29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91974" y="2582420"/>
            <a:ext cx="4491267" cy="3238657"/>
          </a:xfrm>
          <a:prstGeom prst="rect">
            <a:avLst/>
          </a:prstGeom>
          <a:ln w="12700">
            <a:miter lim="400000"/>
          </a:ln>
        </p:spPr>
      </p:pic>
      <p:sp>
        <p:nvSpPr>
          <p:cNvPr id="291" name="Conception du questionnaire"/>
          <p:cNvSpPr txBox="1">
            <a:spLocks noGrp="1"/>
          </p:cNvSpPr>
          <p:nvPr>
            <p:ph type="title" idx="4294967295"/>
          </p:nvPr>
        </p:nvSpPr>
        <p:spPr>
          <a:xfrm>
            <a:off x="71557" y="106099"/>
            <a:ext cx="8493296" cy="541695"/>
          </a:xfrm>
          <a:prstGeom prst="rect">
            <a:avLst/>
          </a:prstGeom>
          <a:solidFill>
            <a:srgbClr val="0070C0"/>
          </a:solidFill>
        </p:spPr>
        <p:txBody>
          <a:bodyPr lIns="34289" tIns="34289" rIns="34289" bIns="34289"/>
          <a:lstStyle>
            <a:lvl1pPr defTabSz="644651">
              <a:defRPr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Conception du questionnaire</a:t>
            </a:r>
          </a:p>
        </p:txBody>
      </p:sp>
      <p:pic>
        <p:nvPicPr>
          <p:cNvPr id="292" name="Image 7" descr="Image 7"/>
          <p:cNvPicPr>
            <a:picLocks noChangeAspect="1"/>
          </p:cNvPicPr>
          <p:nvPr/>
        </p:nvPicPr>
        <p:blipFill>
          <a:blip r:embed="rId4">
            <a:extLst/>
          </a:blip>
          <a:srcRect l="31349" t="12481" r="32512" b="30306"/>
          <a:stretch>
            <a:fillRect/>
          </a:stretch>
        </p:blipFill>
        <p:spPr>
          <a:xfrm>
            <a:off x="8337033" y="60436"/>
            <a:ext cx="735385" cy="6330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ALCOOL : Données épidémiologiques générales"/>
          <p:cNvSpPr txBox="1">
            <a:spLocks noGrp="1"/>
          </p:cNvSpPr>
          <p:nvPr>
            <p:ph type="title"/>
          </p:nvPr>
        </p:nvSpPr>
        <p:spPr>
          <a:xfrm>
            <a:off x="152238" y="167123"/>
            <a:ext cx="8493295" cy="541696"/>
          </a:xfrm>
          <a:prstGeom prst="rect">
            <a:avLst/>
          </a:prstGeom>
          <a:solidFill>
            <a:srgbClr val="0070C0"/>
          </a:solidFill>
        </p:spPr>
        <p:txBody>
          <a:bodyPr lIns="34289" tIns="34289" rIns="34289" bIns="34289" anchor="ctr"/>
          <a:lstStyle>
            <a:lvl1pPr defTabSz="644651">
              <a:defRPr sz="33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Passage du questionnaire</a:t>
            </a:r>
          </a:p>
        </p:txBody>
      </p:sp>
      <p:pic>
        <p:nvPicPr>
          <p:cNvPr id="295" name="Image 7" descr="Image 7"/>
          <p:cNvPicPr>
            <a:picLocks noChangeAspect="1"/>
          </p:cNvPicPr>
          <p:nvPr/>
        </p:nvPicPr>
        <p:blipFill>
          <a:blip r:embed="rId2">
            <a:extLst/>
          </a:blip>
          <a:srcRect l="31349" t="12481" r="32512" b="30306"/>
          <a:stretch>
            <a:fillRect/>
          </a:stretch>
        </p:blipFill>
        <p:spPr>
          <a:xfrm>
            <a:off x="8417713" y="121460"/>
            <a:ext cx="735385" cy="633054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Texte"/>
          <p:cNvSpPr txBox="1"/>
          <p:nvPr/>
        </p:nvSpPr>
        <p:spPr>
          <a:xfrm>
            <a:off x="119734" y="2579393"/>
            <a:ext cx="127001" cy="613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just" defTabSz="457200">
              <a:spcBef>
                <a:spcPts val="1200"/>
              </a:spcBef>
              <a:defRPr sz="1300"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97" name="Auto-questionnaire test remis lors de l’admission par la secrétaire du service de consultations externes du Service de Gynécologie et Obstétrique du CHU – site Sud à toutes les femmes enceintes, dès leur première consultation prénatale, quel que soit l’â"/>
          <p:cNvSpPr txBox="1"/>
          <p:nvPr/>
        </p:nvSpPr>
        <p:spPr>
          <a:xfrm>
            <a:off x="78932" y="1263755"/>
            <a:ext cx="8986137" cy="64122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spcBef>
                <a:spcPts val="300"/>
              </a:spcBef>
              <a:defRPr sz="1600" b="1"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274320" indent="-274320" algn="just"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rPr b="1">
                <a:solidFill>
                  <a:srgbClr val="005493"/>
                </a:solidFill>
              </a:rPr>
              <a:t>Auto-questionnaire test remis lors de l’admission</a:t>
            </a:r>
            <a:r>
              <a:rPr>
                <a:solidFill>
                  <a:srgbClr val="005493"/>
                </a:solidFill>
              </a:rPr>
              <a:t> </a:t>
            </a:r>
            <a:r>
              <a:t>par la secrétaire du service de consultations externes du Service de Gynécologie et Obstétrique du CHU – site Sud à toutes les femmes enceintes, dès leur première consultation prénatale, quel que soit l’âge gestationnel</a:t>
            </a:r>
          </a:p>
          <a:p>
            <a:pPr marL="274320" indent="-274320" algn="just"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274320" indent="-274320" algn="just"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t>Patiente invitée à le remplir </a:t>
            </a:r>
            <a:r>
              <a:rPr b="1">
                <a:solidFill>
                  <a:srgbClr val="005493"/>
                </a:solidFill>
              </a:rPr>
              <a:t>en salle d’attente</a:t>
            </a:r>
          </a:p>
          <a:p>
            <a:pPr marL="274320" indent="-274320" algn="just"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t>Remise du questionnaire rempli au médecin ou à la sage-femme à l’issue de sa consultation. Discussion avec le professionnel « Je vois que vous avez coché des cases. Souhaitez-vous que l’on en discute ? »</a:t>
            </a:r>
          </a:p>
          <a:p>
            <a:pPr algn="just">
              <a:spcBef>
                <a:spcPts val="300"/>
              </a:spcBef>
              <a:defRPr sz="2400" b="1">
                <a:solidFill>
                  <a:srgbClr val="FF26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algn="just">
              <a:spcBef>
                <a:spcPts val="300"/>
              </a:spcBef>
              <a:defRPr sz="2400" b="1">
                <a:solidFill>
                  <a:srgbClr val="FF26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ou</a:t>
            </a:r>
          </a:p>
          <a:p>
            <a:pPr algn="just">
              <a:spcBef>
                <a:spcPts val="300"/>
              </a:spcBef>
              <a:defRPr sz="2400" b="1">
                <a:solidFill>
                  <a:srgbClr val="FF26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274320" indent="-274320" algn="just"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rPr b="1">
                <a:solidFill>
                  <a:schemeClr val="accent1">
                    <a:satOff val="-3547"/>
                    <a:lumOff val="-10352"/>
                  </a:schemeClr>
                </a:solidFill>
              </a:rPr>
              <a:t>Boîte dédiée au secrétariat</a:t>
            </a:r>
            <a:r>
              <a:t>, à l’abri des regards</a:t>
            </a:r>
          </a:p>
          <a:p>
            <a:pPr marL="274320" indent="-274320" algn="just">
              <a:spcBef>
                <a:spcPts val="300"/>
              </a:spcBef>
              <a:buClr>
                <a:srgbClr val="0BD0D9"/>
              </a:buClr>
              <a:buSzPct val="95000"/>
              <a:buChar char="●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t>Documents récupérés quotidiennement et analysés. Si un ou plusieurs facteurs de vulnérabilité identifiés, patiente recontactée par la sage-femme référente du projet et orientée vers le ou les professionnels concernés: psychologues, addictologues, pédiatres, échographistes référents</a:t>
            </a:r>
            <a:endParaRPr sz="1200">
              <a:latin typeface="Times Roman"/>
              <a:ea typeface="Times Roman"/>
              <a:cs typeface="Times Roman"/>
              <a:sym typeface="Times Roman"/>
            </a:endParaRPr>
          </a:p>
          <a:p>
            <a:pPr algn="just">
              <a:lnSpc>
                <a:spcPct val="80000"/>
              </a:lnSpc>
              <a:spcBef>
                <a:spcPts val="300"/>
              </a:spcBef>
              <a:defRPr sz="1600">
                <a:latin typeface="+mn-lt"/>
                <a:ea typeface="+mn-ea"/>
                <a:cs typeface="+mn-cs"/>
                <a:sym typeface="Calibri"/>
              </a:defRPr>
            </a:pPr>
            <a:endParaRPr sz="1200">
              <a:latin typeface="Times Roman"/>
              <a:ea typeface="Times Roman"/>
              <a:cs typeface="Times Roman"/>
              <a:sym typeface="Times Roman"/>
            </a:endParaRPr>
          </a:p>
          <a:p>
            <a:pPr marL="222885" indent="-222885" defTabSz="457200">
              <a:spcBef>
                <a:spcPts val="1200"/>
              </a:spcBef>
              <a:buClr>
                <a:srgbClr val="0BD0D9"/>
              </a:buClr>
              <a:buSzPct val="95000"/>
              <a:buChar char="●"/>
              <a:defRPr sz="1300">
                <a:latin typeface="+mn-lt"/>
                <a:ea typeface="+mn-ea"/>
                <a:cs typeface="+mn-cs"/>
                <a:sym typeface="Calibri"/>
              </a:defRPr>
            </a:pPr>
            <a:endParaRPr sz="2200"/>
          </a:p>
          <a:p>
            <a:pPr marL="1225296" lvl="3" indent="-246888" algn="just">
              <a:lnSpc>
                <a:spcPct val="80000"/>
              </a:lnSpc>
              <a:spcBef>
                <a:spcPts val="400"/>
              </a:spcBef>
              <a:buClr>
                <a:srgbClr val="0F6FC6"/>
              </a:buClr>
              <a:buSzPct val="85000"/>
              <a:buChar char="●"/>
              <a:defRPr sz="1700" b="1">
                <a:solidFill>
                  <a:srgbClr val="0B5395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sz="2200"/>
          </a:p>
          <a:p>
            <a:pPr marL="274320" indent="-274320" algn="just">
              <a:lnSpc>
                <a:spcPct val="80000"/>
              </a:lnSpc>
              <a:spcBef>
                <a:spcPts val="500"/>
              </a:spcBef>
              <a:buClr>
                <a:srgbClr val="0BD0D9"/>
              </a:buClr>
              <a:buSzPct val="95000"/>
              <a:buChar char="●"/>
              <a:defRPr sz="1900">
                <a:latin typeface="+mn-lt"/>
                <a:ea typeface="+mn-ea"/>
                <a:cs typeface="+mn-cs"/>
                <a:sym typeface="Calibri"/>
              </a:defRPr>
            </a:pPr>
            <a:endParaRPr sz="2200"/>
          </a:p>
          <a:p>
            <a:pPr marL="291465" indent="-291465" algn="just" defTabSz="388620">
              <a:lnSpc>
                <a:spcPct val="64000"/>
              </a:lnSpc>
              <a:spcBef>
                <a:spcPts val="300"/>
              </a:spcBef>
              <a:buClr>
                <a:srgbClr val="0BD0D9"/>
              </a:buClr>
              <a:buFont typeface="Wingdings 2"/>
              <a:defRPr sz="1200">
                <a:latin typeface="+mn-lt"/>
                <a:ea typeface="+mn-ea"/>
                <a:cs typeface="+mn-cs"/>
                <a:sym typeface="Calibri"/>
              </a:defRPr>
            </a:pPr>
            <a:r>
              <a:t>	</a:t>
            </a:r>
            <a:endParaRPr sz="150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1328</Words>
  <Application>Microsoft Office PowerPoint</Application>
  <PresentationFormat>Affichage à l'écran (4:3)</PresentationFormat>
  <Paragraphs>237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Constantia</vt:lpstr>
      <vt:lpstr>Helvetica</vt:lpstr>
      <vt:lpstr>Times Roman</vt:lpstr>
      <vt:lpstr>Wingdings</vt:lpstr>
      <vt:lpstr>Wingdings 2</vt:lpstr>
      <vt:lpstr>Thème Office</vt:lpstr>
      <vt:lpstr>Vulnérabilités et addictions au cours de la grossesse Validation d’un auto-questionnaire à La Réunion</vt:lpstr>
      <vt:lpstr>TSAF     Le contexte régional</vt:lpstr>
      <vt:lpstr>TSAF     Le contexte régional</vt:lpstr>
      <vt:lpstr>Présentation PowerPoint</vt:lpstr>
      <vt:lpstr>TSAF     Le contexte régional</vt:lpstr>
      <vt:lpstr>Objectifs</vt:lpstr>
      <vt:lpstr>Conception du questionnaire</vt:lpstr>
      <vt:lpstr>Conception du questionnaire</vt:lpstr>
      <vt:lpstr>Passage du questionnaire</vt:lpstr>
      <vt:lpstr>Résultats (1)</vt:lpstr>
      <vt:lpstr>Résultats (2)</vt:lpstr>
      <vt:lpstr>Discussion  (1)</vt:lpstr>
      <vt:lpstr>Discussion  (2)</vt:lpstr>
      <vt:lpstr>Discussion  (3)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Vulnérabilités et addictions au cours de la grossesse Validation d’un auto-questionnaire à La Réunion</dc:title>
  <dc:creator>marijo taboada</dc:creator>
  <cp:lastModifiedBy>tommy</cp:lastModifiedBy>
  <cp:revision>1</cp:revision>
  <dcterms:modified xsi:type="dcterms:W3CDTF">2021-01-19T11:30:48Z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311885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