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A24C"/>
    <a:srgbClr val="0070C0"/>
    <a:srgbClr val="0F7986"/>
    <a:srgbClr val="D94421"/>
    <a:srgbClr val="00759E"/>
    <a:srgbClr val="CC0070"/>
    <a:srgbClr val="9A6DA8"/>
    <a:srgbClr val="E6715F"/>
    <a:srgbClr val="774F0F"/>
    <a:srgbClr val="E7A4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1" autoAdjust="0"/>
    <p:restoredTop sz="94660"/>
  </p:normalViewPr>
  <p:slideViewPr>
    <p:cSldViewPr snapToGrid="0">
      <p:cViewPr varScale="1">
        <p:scale>
          <a:sx n="74" d="100"/>
          <a:sy n="74" d="100"/>
        </p:scale>
        <p:origin x="64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925A9FC-4861-489C-BEEE-C0F577D0CF3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B5A53FB2-E960-45DF-B600-80D967F74F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937A328F-9D7E-4AB9-AE2B-59CC60538A26}"/>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5" name="Espace réservé du pied de page 4">
            <a:extLst>
              <a:ext uri="{FF2B5EF4-FFF2-40B4-BE49-F238E27FC236}">
                <a16:creationId xmlns="" xmlns:a16="http://schemas.microsoft.com/office/drawing/2014/main" id="{17508E01-199B-4FF1-AF0D-7A0E5C51016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B3CC1712-A67D-45C1-BAC7-E10B7995C955}"/>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2723982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0344393-604F-4FD8-B2A2-68CA00F8676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3E1EF4E7-F753-4F80-9C24-F1BE34F427DF}"/>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6AF84C0A-91CD-40AA-977E-684CD74DD449}"/>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5" name="Espace réservé du pied de page 4">
            <a:extLst>
              <a:ext uri="{FF2B5EF4-FFF2-40B4-BE49-F238E27FC236}">
                <a16:creationId xmlns="" xmlns:a16="http://schemas.microsoft.com/office/drawing/2014/main" id="{B3AEC940-EE3D-4D48-B503-66A4E1F36D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2BF2C2D5-646C-40ED-9604-A97650D18BC7}"/>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2625430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989934D7-4662-47D2-86C2-1A208BF1BA3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AB3CE362-204E-440D-8809-F4FB8DD60754}"/>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951DD7D6-02A1-49DB-ADCF-396D54DA85A8}"/>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5" name="Espace réservé du pied de page 4">
            <a:extLst>
              <a:ext uri="{FF2B5EF4-FFF2-40B4-BE49-F238E27FC236}">
                <a16:creationId xmlns="" xmlns:a16="http://schemas.microsoft.com/office/drawing/2014/main" id="{07C9B13A-F703-43BA-B199-3886B4B09C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8FB91EDA-52D3-4146-8CF9-A7A16D90A08E}"/>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29220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9A80F57-5036-4D02-BD94-5A4039ABD28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74A97169-F260-41AF-AC92-B226A064A0E6}"/>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CBF60C43-63A5-4489-8535-B78B58FA083C}"/>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5" name="Espace réservé du pied de page 4">
            <a:extLst>
              <a:ext uri="{FF2B5EF4-FFF2-40B4-BE49-F238E27FC236}">
                <a16:creationId xmlns="" xmlns:a16="http://schemas.microsoft.com/office/drawing/2014/main" id="{B09DC625-598E-48CA-B4D1-8D50C9D3EE2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8A94F99D-7EE9-4E2F-B605-C735CBA2F8C2}"/>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2306759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16745EE-3D1D-4637-AC0C-8A3A01A770B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F106D00D-C188-4120-8977-F21CD48CF6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 xmlns:a16="http://schemas.microsoft.com/office/drawing/2014/main" id="{703F71EF-A78E-4FBD-AF31-3D3DBF8C33D1}"/>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5" name="Espace réservé du pied de page 4">
            <a:extLst>
              <a:ext uri="{FF2B5EF4-FFF2-40B4-BE49-F238E27FC236}">
                <a16:creationId xmlns="" xmlns:a16="http://schemas.microsoft.com/office/drawing/2014/main" id="{53F2A6F2-CCDD-4BA0-950C-C81AC00C18E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0A1F7429-3278-465A-A194-4540E3E8B05F}"/>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2981921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458DF1D-2F71-452D-BBF9-6288770210E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E144D83F-6773-414A-801F-0BF036CFD491}"/>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DCEEE976-DC41-4151-94E2-35F4DA9A05FE}"/>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201AB1BA-A04E-4586-9EB4-BEA971F931BD}"/>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6" name="Espace réservé du pied de page 5">
            <a:extLst>
              <a:ext uri="{FF2B5EF4-FFF2-40B4-BE49-F238E27FC236}">
                <a16:creationId xmlns="" xmlns:a16="http://schemas.microsoft.com/office/drawing/2014/main" id="{3590D471-2A6B-4E29-949B-7E80F6D956A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4164FE63-8D76-4384-9F7F-555CF34632D2}"/>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3341221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0539551-6784-4FBC-B0F8-29967DE07C5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D01936DA-A716-44B2-9A62-57C71BC7E6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 xmlns:a16="http://schemas.microsoft.com/office/drawing/2014/main" id="{256E290A-F9F8-4575-9BD5-D706CD6CFDD2}"/>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7C0A924F-F1C2-43AC-AC24-C9AFC7FE69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 xmlns:a16="http://schemas.microsoft.com/office/drawing/2014/main" id="{E8AFF255-ECFF-46B4-87E6-39F9C482CE77}"/>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BDC402DA-E053-4A31-85C9-C310021AC448}"/>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8" name="Espace réservé du pied de page 7">
            <a:extLst>
              <a:ext uri="{FF2B5EF4-FFF2-40B4-BE49-F238E27FC236}">
                <a16:creationId xmlns="" xmlns:a16="http://schemas.microsoft.com/office/drawing/2014/main" id="{21CFF4EC-C422-4A53-A988-8C5E049AA7F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 xmlns:a16="http://schemas.microsoft.com/office/drawing/2014/main" id="{2CF3E695-A9A1-4C69-A604-4F4F17006F6F}"/>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3465720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1E7FE71-1A81-4B17-AB6B-AC84E8F0510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BC3A0C23-1608-488B-9BAE-6D93F2464021}"/>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4" name="Espace réservé du pied de page 3">
            <a:extLst>
              <a:ext uri="{FF2B5EF4-FFF2-40B4-BE49-F238E27FC236}">
                <a16:creationId xmlns="" xmlns:a16="http://schemas.microsoft.com/office/drawing/2014/main" id="{38770E8C-E305-4335-A69C-F7DA68CB4F4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 xmlns:a16="http://schemas.microsoft.com/office/drawing/2014/main" id="{FE62420A-A63A-436B-9C71-38233867CABB}"/>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269013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CADC0E66-812D-46D9-A2D8-122515BC4C04}"/>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3" name="Espace réservé du pied de page 2">
            <a:extLst>
              <a:ext uri="{FF2B5EF4-FFF2-40B4-BE49-F238E27FC236}">
                <a16:creationId xmlns="" xmlns:a16="http://schemas.microsoft.com/office/drawing/2014/main" id="{178145CD-CB77-4ADA-A497-92E841E74A6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 xmlns:a16="http://schemas.microsoft.com/office/drawing/2014/main" id="{9DD663D9-BB37-400E-B8D9-AEB89F3512B4}"/>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68730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1A5A70D-D09A-43B8-A051-BC674059D48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991501D8-6A2C-40A5-A568-3857918728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6FD8DBD5-A980-4B13-BC9E-09E9433B70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 xmlns:a16="http://schemas.microsoft.com/office/drawing/2014/main" id="{498461C1-AA8B-48EA-9C97-2829F0AC45C2}"/>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6" name="Espace réservé du pied de page 5">
            <a:extLst>
              <a:ext uri="{FF2B5EF4-FFF2-40B4-BE49-F238E27FC236}">
                <a16:creationId xmlns="" xmlns:a16="http://schemas.microsoft.com/office/drawing/2014/main" id="{9B2C9544-2F94-446E-8306-A5ED14DBE25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1A55A30A-5549-4ECA-B12C-ACEA0C2923E9}"/>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3711854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DB4005D-15DE-4B22-A77C-CF792317188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8BF7FD34-07F7-4FD2-9757-04122CD870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58F1A0EF-7739-4DC5-9640-FFB045E873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 xmlns:a16="http://schemas.microsoft.com/office/drawing/2014/main" id="{61E58F83-DE27-4E76-9B27-372BC3C5CF5D}"/>
              </a:ext>
            </a:extLst>
          </p:cNvPr>
          <p:cNvSpPr>
            <a:spLocks noGrp="1"/>
          </p:cNvSpPr>
          <p:nvPr>
            <p:ph type="dt" sz="half" idx="10"/>
          </p:nvPr>
        </p:nvSpPr>
        <p:spPr/>
        <p:txBody>
          <a:bodyPr/>
          <a:lstStyle/>
          <a:p>
            <a:fld id="{0FCD94A3-F086-4D4A-8BA9-6F557BABA30F}" type="datetimeFigureOut">
              <a:rPr lang="fr-FR" smtClean="0"/>
              <a:t>19/01/2021</a:t>
            </a:fld>
            <a:endParaRPr lang="fr-FR"/>
          </a:p>
        </p:txBody>
      </p:sp>
      <p:sp>
        <p:nvSpPr>
          <p:cNvPr id="6" name="Espace réservé du pied de page 5">
            <a:extLst>
              <a:ext uri="{FF2B5EF4-FFF2-40B4-BE49-F238E27FC236}">
                <a16:creationId xmlns="" xmlns:a16="http://schemas.microsoft.com/office/drawing/2014/main" id="{51C373AA-1D5A-4C9B-8289-C06DB440A67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B5A24977-1AE4-46FF-AF90-DCEA6C4DEC97}"/>
              </a:ext>
            </a:extLst>
          </p:cNvPr>
          <p:cNvSpPr>
            <a:spLocks noGrp="1"/>
          </p:cNvSpPr>
          <p:nvPr>
            <p:ph type="sldNum" sz="quarter" idx="12"/>
          </p:nvPr>
        </p:nvSpPr>
        <p:spPr/>
        <p:txBody>
          <a:bodyPr/>
          <a:lstStyle/>
          <a:p>
            <a:fld id="{BD69E6B8-7597-4738-A3CF-E53F359B142C}" type="slidenum">
              <a:rPr lang="fr-FR" smtClean="0"/>
              <a:t>‹N°›</a:t>
            </a:fld>
            <a:endParaRPr lang="fr-FR"/>
          </a:p>
        </p:txBody>
      </p:sp>
    </p:spTree>
    <p:extLst>
      <p:ext uri="{BB962C8B-B14F-4D97-AF65-F5344CB8AC3E}">
        <p14:creationId xmlns:p14="http://schemas.microsoft.com/office/powerpoint/2010/main" val="760731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8D6F6DE6-3420-46A9-A873-45A80A4F65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9D3C9324-6242-44E6-8451-6E8B22A95A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F41A3F07-EF2C-4167-A17E-EC5551F8A1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CD94A3-F086-4D4A-8BA9-6F557BABA30F}" type="datetimeFigureOut">
              <a:rPr lang="fr-FR" smtClean="0"/>
              <a:t>19/01/2021</a:t>
            </a:fld>
            <a:endParaRPr lang="fr-FR"/>
          </a:p>
        </p:txBody>
      </p:sp>
      <p:sp>
        <p:nvSpPr>
          <p:cNvPr id="5" name="Espace réservé du pied de page 4">
            <a:extLst>
              <a:ext uri="{FF2B5EF4-FFF2-40B4-BE49-F238E27FC236}">
                <a16:creationId xmlns="" xmlns:a16="http://schemas.microsoft.com/office/drawing/2014/main" id="{700DB878-C4C8-474B-85B5-33BB40E561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 xmlns:a16="http://schemas.microsoft.com/office/drawing/2014/main" id="{E9396224-19C3-470C-81E4-AF21ADD82C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9E6B8-7597-4738-A3CF-E53F359B142C}" type="slidenum">
              <a:rPr lang="fr-FR" smtClean="0"/>
              <a:t>‹N°›</a:t>
            </a:fld>
            <a:endParaRPr lang="fr-FR"/>
          </a:p>
        </p:txBody>
      </p:sp>
    </p:spTree>
    <p:extLst>
      <p:ext uri="{BB962C8B-B14F-4D97-AF65-F5344CB8AC3E}">
        <p14:creationId xmlns:p14="http://schemas.microsoft.com/office/powerpoint/2010/main" val="2120108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1" name="Image 2">
            <a:extLst>
              <a:ext uri="{FF2B5EF4-FFF2-40B4-BE49-F238E27FC236}">
                <a16:creationId xmlns="" xmlns:a16="http://schemas.microsoft.com/office/drawing/2014/main" id="{25985C61-8DA0-4DCC-99A6-B6C6EC67D08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971" r="34444" b="62226"/>
          <a:stretch/>
        </p:blipFill>
        <p:spPr bwMode="auto">
          <a:xfrm>
            <a:off x="0" y="0"/>
            <a:ext cx="12192000" cy="1026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 name="Groupe 19">
            <a:extLst>
              <a:ext uri="{FF2B5EF4-FFF2-40B4-BE49-F238E27FC236}">
                <a16:creationId xmlns="" xmlns:a16="http://schemas.microsoft.com/office/drawing/2014/main" id="{AC76AA04-B05A-40E5-A569-424925803E55}"/>
              </a:ext>
            </a:extLst>
          </p:cNvPr>
          <p:cNvGrpSpPr/>
          <p:nvPr/>
        </p:nvGrpSpPr>
        <p:grpSpPr>
          <a:xfrm>
            <a:off x="-128601" y="702748"/>
            <a:ext cx="12320602" cy="1446550"/>
            <a:chOff x="-128601" y="702748"/>
            <a:chExt cx="12320602" cy="1446550"/>
          </a:xfrm>
        </p:grpSpPr>
        <p:sp>
          <p:nvSpPr>
            <p:cNvPr id="17" name="Rectangle 16">
              <a:extLst>
                <a:ext uri="{FF2B5EF4-FFF2-40B4-BE49-F238E27FC236}">
                  <a16:creationId xmlns="" xmlns:a16="http://schemas.microsoft.com/office/drawing/2014/main" id="{21672DA8-A5C6-4E31-9C1D-9BC045A43111}"/>
                </a:ext>
              </a:extLst>
            </p:cNvPr>
            <p:cNvSpPr/>
            <p:nvPr/>
          </p:nvSpPr>
          <p:spPr>
            <a:xfrm>
              <a:off x="1" y="1026432"/>
              <a:ext cx="12192000" cy="90396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7200" dirty="0"/>
            </a:p>
          </p:txBody>
        </p:sp>
        <p:sp>
          <p:nvSpPr>
            <p:cNvPr id="19" name="ZoneTexte 18">
              <a:extLst>
                <a:ext uri="{FF2B5EF4-FFF2-40B4-BE49-F238E27FC236}">
                  <a16:creationId xmlns="" xmlns:a16="http://schemas.microsoft.com/office/drawing/2014/main" id="{81311240-DE46-48C0-A699-FFD05D311025}"/>
                </a:ext>
              </a:extLst>
            </p:cNvPr>
            <p:cNvSpPr txBox="1"/>
            <p:nvPr/>
          </p:nvSpPr>
          <p:spPr>
            <a:xfrm>
              <a:off x="-128601" y="702748"/>
              <a:ext cx="4340497" cy="1446550"/>
            </a:xfrm>
            <a:prstGeom prst="rect">
              <a:avLst/>
            </a:prstGeom>
            <a:noFill/>
          </p:spPr>
          <p:txBody>
            <a:bodyPr wrap="square" rtlCol="0">
              <a:spAutoFit/>
            </a:bodyPr>
            <a:lstStyle/>
            <a:p>
              <a:r>
                <a:rPr lang="fr-FR" sz="8800" dirty="0">
                  <a:solidFill>
                    <a:schemeClr val="bg1"/>
                  </a:solidFill>
                  <a:latin typeface="Century Gothic" panose="020B0502020202020204" pitchFamily="34" charset="0"/>
                </a:rPr>
                <a:t>dapsa</a:t>
              </a:r>
            </a:p>
          </p:txBody>
        </p:sp>
      </p:grpSp>
      <p:pic>
        <p:nvPicPr>
          <p:cNvPr id="25" name="Image 2">
            <a:extLst>
              <a:ext uri="{FF2B5EF4-FFF2-40B4-BE49-F238E27FC236}">
                <a16:creationId xmlns="" xmlns:a16="http://schemas.microsoft.com/office/drawing/2014/main" id="{E65B210A-8F9A-416F-864A-DE298A0E474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1971" r="34444" b="62226"/>
          <a:stretch/>
        </p:blipFill>
        <p:spPr bwMode="auto">
          <a:xfrm rot="10800000">
            <a:off x="0" y="5831568"/>
            <a:ext cx="12192000" cy="1026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ZoneTexte 20">
            <a:extLst>
              <a:ext uri="{FF2B5EF4-FFF2-40B4-BE49-F238E27FC236}">
                <a16:creationId xmlns="" xmlns:a16="http://schemas.microsoft.com/office/drawing/2014/main" id="{F17D11C3-485A-48C0-B860-3FB14CB869FC}"/>
              </a:ext>
            </a:extLst>
          </p:cNvPr>
          <p:cNvSpPr txBox="1"/>
          <p:nvPr/>
        </p:nvSpPr>
        <p:spPr>
          <a:xfrm>
            <a:off x="624115" y="2370449"/>
            <a:ext cx="11271474" cy="3108543"/>
          </a:xfrm>
          <a:prstGeom prst="rect">
            <a:avLst/>
          </a:prstGeom>
          <a:noFill/>
        </p:spPr>
        <p:txBody>
          <a:bodyPr wrap="square" rtlCol="0">
            <a:spAutoFit/>
          </a:bodyPr>
          <a:lstStyle/>
          <a:p>
            <a:r>
              <a:rPr lang="fr-FR" sz="3600" b="1" dirty="0">
                <a:solidFill>
                  <a:srgbClr val="F2B800"/>
                </a:solidFill>
              </a:rPr>
              <a:t>L’auto-questionnaire peut-t-il être une aide au repérage et à l’orientation sur un territoire? </a:t>
            </a:r>
          </a:p>
          <a:p>
            <a:endParaRPr lang="fr-FR" sz="3600" b="1" dirty="0">
              <a:solidFill>
                <a:srgbClr val="F2B800"/>
              </a:solidFill>
            </a:endParaRPr>
          </a:p>
          <a:p>
            <a:r>
              <a:rPr lang="fr-FR" sz="3600" b="1" dirty="0">
                <a:solidFill>
                  <a:srgbClr val="F2B800"/>
                </a:solidFill>
              </a:rPr>
              <a:t>Un retour d’expérience sur 4 années et 8 départements</a:t>
            </a:r>
          </a:p>
          <a:p>
            <a:endParaRPr lang="fr-FR" sz="3200" b="1" dirty="0">
              <a:solidFill>
                <a:srgbClr val="F2B800"/>
              </a:solidFill>
            </a:endParaRPr>
          </a:p>
          <a:p>
            <a:pPr algn="r"/>
            <a:r>
              <a:rPr lang="fr-FR" sz="2000" b="1" dirty="0">
                <a:solidFill>
                  <a:srgbClr val="F2B800"/>
                </a:solidFill>
              </a:rPr>
              <a:t>Tommy Caroff 11.01.2021</a:t>
            </a:r>
          </a:p>
        </p:txBody>
      </p:sp>
      <p:sp>
        <p:nvSpPr>
          <p:cNvPr id="24" name="ZoneTexte 23">
            <a:extLst>
              <a:ext uri="{FF2B5EF4-FFF2-40B4-BE49-F238E27FC236}">
                <a16:creationId xmlns="" xmlns:a16="http://schemas.microsoft.com/office/drawing/2014/main" id="{FA2C8A8B-CD79-41D5-882A-6A2A70819F54}"/>
              </a:ext>
            </a:extLst>
          </p:cNvPr>
          <p:cNvSpPr txBox="1"/>
          <p:nvPr/>
        </p:nvSpPr>
        <p:spPr>
          <a:xfrm>
            <a:off x="3918857" y="1247583"/>
            <a:ext cx="8273143" cy="461665"/>
          </a:xfrm>
          <a:prstGeom prst="rect">
            <a:avLst/>
          </a:prstGeom>
          <a:noFill/>
        </p:spPr>
        <p:txBody>
          <a:bodyPr wrap="square" rtlCol="0">
            <a:spAutoFit/>
          </a:bodyPr>
          <a:lstStyle/>
          <a:p>
            <a:r>
              <a:rPr lang="fr-FR" sz="2400" b="1" dirty="0">
                <a:solidFill>
                  <a:schemeClr val="bg1"/>
                </a:solidFill>
              </a:rPr>
              <a:t>d</a:t>
            </a:r>
            <a:r>
              <a:rPr lang="fr-FR" sz="2400" dirty="0">
                <a:solidFill>
                  <a:schemeClr val="bg1"/>
                </a:solidFill>
              </a:rPr>
              <a:t>ispositif d’</a:t>
            </a:r>
            <a:r>
              <a:rPr lang="fr-FR" sz="2400" b="1" dirty="0">
                <a:solidFill>
                  <a:schemeClr val="bg1"/>
                </a:solidFill>
              </a:rPr>
              <a:t>a</a:t>
            </a:r>
            <a:r>
              <a:rPr lang="fr-FR" sz="2400" dirty="0">
                <a:solidFill>
                  <a:schemeClr val="bg1"/>
                </a:solidFill>
              </a:rPr>
              <a:t>ppui à la </a:t>
            </a:r>
            <a:r>
              <a:rPr lang="fr-FR" sz="2400" b="1" dirty="0">
                <a:solidFill>
                  <a:schemeClr val="bg1"/>
                </a:solidFill>
              </a:rPr>
              <a:t>p</a:t>
            </a:r>
            <a:r>
              <a:rPr lang="fr-FR" sz="2400" dirty="0">
                <a:solidFill>
                  <a:schemeClr val="bg1"/>
                </a:solidFill>
              </a:rPr>
              <a:t>érinatalité et aux </a:t>
            </a:r>
            <a:r>
              <a:rPr lang="fr-FR" sz="2400" b="1" dirty="0">
                <a:solidFill>
                  <a:schemeClr val="bg1"/>
                </a:solidFill>
              </a:rPr>
              <a:t>s</a:t>
            </a:r>
            <a:r>
              <a:rPr lang="fr-FR" sz="2400" dirty="0">
                <a:solidFill>
                  <a:schemeClr val="bg1"/>
                </a:solidFill>
              </a:rPr>
              <a:t>oins </a:t>
            </a:r>
            <a:r>
              <a:rPr lang="fr-FR" sz="2400" b="1" dirty="0">
                <a:solidFill>
                  <a:schemeClr val="bg1"/>
                </a:solidFill>
              </a:rPr>
              <a:t>a</a:t>
            </a:r>
            <a:r>
              <a:rPr lang="fr-FR" sz="2400" dirty="0">
                <a:solidFill>
                  <a:schemeClr val="bg1"/>
                </a:solidFill>
              </a:rPr>
              <a:t>mbulatoires</a:t>
            </a:r>
            <a:endParaRPr lang="fr-FR" sz="2400" b="1" dirty="0">
              <a:solidFill>
                <a:schemeClr val="bg1"/>
              </a:solidFill>
            </a:endParaRPr>
          </a:p>
        </p:txBody>
      </p:sp>
      <p:sp>
        <p:nvSpPr>
          <p:cNvPr id="30" name="ZoneTexte 29">
            <a:extLst>
              <a:ext uri="{FF2B5EF4-FFF2-40B4-BE49-F238E27FC236}">
                <a16:creationId xmlns="" xmlns:a16="http://schemas.microsoft.com/office/drawing/2014/main" id="{C68B5FDA-9160-460B-B096-A2CF7C005165}"/>
              </a:ext>
            </a:extLst>
          </p:cNvPr>
          <p:cNvSpPr txBox="1"/>
          <p:nvPr/>
        </p:nvSpPr>
        <p:spPr>
          <a:xfrm>
            <a:off x="9654223" y="6396335"/>
            <a:ext cx="2537777" cy="461665"/>
          </a:xfrm>
          <a:prstGeom prst="rect">
            <a:avLst/>
          </a:prstGeom>
          <a:noFill/>
        </p:spPr>
        <p:txBody>
          <a:bodyPr wrap="square" rtlCol="0">
            <a:spAutoFit/>
          </a:bodyPr>
          <a:lstStyle/>
          <a:p>
            <a:r>
              <a:rPr lang="fr-FR" sz="2400" dirty="0">
                <a:solidFill>
                  <a:schemeClr val="accent2">
                    <a:lumMod val="60000"/>
                    <a:lumOff val="40000"/>
                  </a:schemeClr>
                </a:solidFill>
              </a:rPr>
              <a:t>www.dapsa.asso.fr</a:t>
            </a:r>
          </a:p>
        </p:txBody>
      </p:sp>
    </p:spTree>
    <p:extLst>
      <p:ext uri="{BB962C8B-B14F-4D97-AF65-F5344CB8AC3E}">
        <p14:creationId xmlns:p14="http://schemas.microsoft.com/office/powerpoint/2010/main" val="1296489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8B6368A-3553-47A8-80CA-6291DBCA4CFF}"/>
              </a:ext>
            </a:extLst>
          </p:cNvPr>
          <p:cNvSpPr>
            <a:spLocks noGrp="1"/>
          </p:cNvSpPr>
          <p:nvPr>
            <p:ph type="title"/>
          </p:nvPr>
        </p:nvSpPr>
        <p:spPr>
          <a:xfrm>
            <a:off x="838200" y="365125"/>
            <a:ext cx="10515600" cy="700277"/>
          </a:xfrm>
        </p:spPr>
        <p:txBody>
          <a:bodyPr>
            <a:normAutofit/>
          </a:bodyPr>
          <a:lstStyle/>
          <a:p>
            <a:r>
              <a:rPr kumimoji="0" lang="fr-FR" sz="2000" b="0" i="0" u="none" strike="noStrike" kern="1200" cap="none" spc="0" normalizeH="0" baseline="0" noProof="0" dirty="0">
                <a:ln>
                  <a:noFill/>
                </a:ln>
                <a:solidFill>
                  <a:prstClr val="black"/>
                </a:solidFill>
                <a:effectLst/>
                <a:uLnTx/>
                <a:uFillTx/>
                <a:latin typeface="Calibri Light" panose="020F0302020204030204"/>
                <a:ea typeface="+mj-ea"/>
                <a:cs typeface="+mj-cs"/>
              </a:rPr>
              <a:t>1) </a:t>
            </a:r>
            <a:r>
              <a:rPr kumimoji="0" lang="fr-FR" sz="2000" b="0" i="0" u="sng" strike="noStrike" kern="1200" cap="none" spc="0" normalizeH="0" baseline="0" noProof="0" dirty="0">
                <a:ln>
                  <a:noFill/>
                </a:ln>
                <a:solidFill>
                  <a:prstClr val="black"/>
                </a:solidFill>
                <a:effectLst/>
                <a:uLnTx/>
                <a:uFillTx/>
                <a:latin typeface="Calibri Light" panose="020F0302020204030204"/>
                <a:ea typeface="+mj-ea"/>
                <a:cs typeface="+mj-cs"/>
              </a:rPr>
              <a:t>Présentation des groupes de travail : </a:t>
            </a:r>
            <a:r>
              <a:rPr kumimoji="0" lang="fr-FR" sz="2000" b="0" i="0" u="none" strike="noStrike" kern="1200" cap="none" spc="0" normalizeH="0" baseline="0" noProof="0" dirty="0">
                <a:ln>
                  <a:noFill/>
                </a:ln>
                <a:solidFill>
                  <a:prstClr val="black"/>
                </a:solidFill>
                <a:effectLst/>
                <a:uLnTx/>
                <a:uFillTx/>
                <a:latin typeface="Calibri Light" panose="020F0302020204030204"/>
                <a:ea typeface="+mj-ea"/>
                <a:cs typeface="+mj-cs"/>
              </a:rPr>
              <a:t/>
            </a:r>
            <a:br>
              <a:rPr kumimoji="0" lang="fr-FR" sz="20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fr-FR" sz="2000" b="0" i="0" u="none" strike="noStrike" kern="1200" cap="none" spc="0" normalizeH="0" baseline="0" noProof="0" dirty="0">
                <a:ln>
                  <a:noFill/>
                </a:ln>
                <a:solidFill>
                  <a:prstClr val="black"/>
                </a:solidFill>
                <a:effectLst/>
                <a:uLnTx/>
                <a:uFillTx/>
                <a:latin typeface="Calibri Light" panose="020F0302020204030204"/>
                <a:ea typeface="+mj-ea"/>
                <a:cs typeface="+mj-cs"/>
              </a:rPr>
              <a:t>f) </a:t>
            </a:r>
            <a:r>
              <a:rPr kumimoji="0" lang="fr-FR" sz="2000" b="1" i="0" u="none" strike="noStrike" kern="1200" cap="none" spc="0" normalizeH="0" baseline="0" noProof="0" dirty="0">
                <a:ln>
                  <a:noFill/>
                </a:ln>
                <a:solidFill>
                  <a:prstClr val="black"/>
                </a:solidFill>
                <a:effectLst/>
                <a:uLnTx/>
                <a:uFillTx/>
                <a:latin typeface="Calibri Light" panose="020F0302020204030204"/>
                <a:ea typeface="+mj-ea"/>
                <a:cs typeface="+mj-cs"/>
              </a:rPr>
              <a:t>Déroulement des séances</a:t>
            </a:r>
            <a:endParaRPr lang="fr-FR" sz="4800" dirty="0"/>
          </a:p>
        </p:txBody>
      </p:sp>
      <p:sp>
        <p:nvSpPr>
          <p:cNvPr id="3" name="Espace réservé du contenu 2">
            <a:extLst>
              <a:ext uri="{FF2B5EF4-FFF2-40B4-BE49-F238E27FC236}">
                <a16:creationId xmlns="" xmlns:a16="http://schemas.microsoft.com/office/drawing/2014/main" id="{59228368-F31A-46A2-9B87-066D94547CAB}"/>
              </a:ext>
            </a:extLst>
          </p:cNvPr>
          <p:cNvSpPr>
            <a:spLocks noGrp="1"/>
          </p:cNvSpPr>
          <p:nvPr>
            <p:ph idx="1"/>
          </p:nvPr>
        </p:nvSpPr>
        <p:spPr>
          <a:xfrm>
            <a:off x="838200" y="1325461"/>
            <a:ext cx="10515600" cy="5285064"/>
          </a:xfrm>
        </p:spPr>
        <p:txBody>
          <a:bodyPr>
            <a:normAutofit fontScale="92500"/>
          </a:bodyPr>
          <a:lstStyle/>
          <a:p>
            <a:pPr marL="0" indent="0" algn="just">
              <a:buNone/>
            </a:pPr>
            <a:r>
              <a:rPr lang="fr-FR" sz="1800" b="1" dirty="0">
                <a:effectLst/>
                <a:latin typeface="Calibri" panose="020F0502020204030204" pitchFamily="34" charset="0"/>
                <a:ea typeface="Calibri" panose="020F0502020204030204" pitchFamily="34" charset="0"/>
                <a:cs typeface="Times New Roman" panose="02020603050405020304" pitchFamily="18" charset="0"/>
              </a:rPr>
              <a:t>Séance 1 : Introduction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Présentation des missions de chacune des structures représentées et de chacun des métiers des participants. </a:t>
            </a: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Faire connaissance en se présentant à partir d’une situation clinique fictive mobilisant l’ensemble des participants (pour que chacun présente ce qu’aurait pu être son travail dans le cadre de la situation inventée pour l’occasion).</a:t>
            </a:r>
          </a:p>
          <a:p>
            <a:pPr marL="0" indent="0" algn="just">
              <a:buNone/>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buNone/>
            </a:pPr>
            <a:r>
              <a:rPr lang="fr-FR" sz="1800" b="1" dirty="0">
                <a:effectLst/>
                <a:latin typeface="Calibri" panose="020F0502020204030204" pitchFamily="34" charset="0"/>
                <a:ea typeface="Calibri" panose="020F0502020204030204" pitchFamily="34" charset="0"/>
                <a:cs typeface="Times New Roman" panose="02020603050405020304" pitchFamily="18" charset="0"/>
              </a:rPr>
              <a:t>Séance 2 : Travail sur la thématique du repérage des vulnérabilités pendant la grossesse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Présentation de l’auto-questionnaire de repérage des vulnérabilités pendant la grossesse : échanges sur les possibilités d’utilisation, opportunités et limites de l’outil, pertinence du contenu</a:t>
            </a: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Tour de table : difficultés de « repérage » et stratégies facilitantes</a:t>
            </a: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Pratiques d’orientations, transmissions entre professionnels ou entre équipes, travail entre partenaires</a:t>
            </a:r>
          </a:p>
          <a:p>
            <a:pPr marL="0" indent="0" algn="just">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fr-FR" sz="1800" b="1" dirty="0">
                <a:effectLst/>
                <a:latin typeface="Calibri" panose="020F0502020204030204" pitchFamily="34" charset="0"/>
                <a:ea typeface="Calibri" panose="020F0502020204030204" pitchFamily="34" charset="0"/>
                <a:cs typeface="Times New Roman" panose="02020603050405020304" pitchFamily="18" charset="0"/>
              </a:rPr>
              <a:t>Séance 3 : Travail sur le parcours de soins des bébés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Repères de base sur les TCAF/SAF</a:t>
            </a: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Présentations des possibilités locales de suivi</a:t>
            </a: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Présentation du fonctionnement des réseaux de suivi des enfants vulnérables</a:t>
            </a:r>
          </a:p>
          <a:p>
            <a:pPr algn="just"/>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0277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C181B44-11F2-4044-8A4A-04EBC0C6996A}"/>
              </a:ext>
            </a:extLst>
          </p:cNvPr>
          <p:cNvSpPr>
            <a:spLocks noGrp="1"/>
          </p:cNvSpPr>
          <p:nvPr>
            <p:ph type="title"/>
          </p:nvPr>
        </p:nvSpPr>
        <p:spPr>
          <a:xfrm>
            <a:off x="838200" y="331569"/>
            <a:ext cx="10515600" cy="1325563"/>
          </a:xfrm>
        </p:spPr>
        <p:txBody>
          <a:bodyPr>
            <a:noAutofit/>
          </a:bodyPr>
          <a:lstStyle/>
          <a:p>
            <a:r>
              <a:rPr lang="fr-FR" sz="2000" u="sng" dirty="0"/>
              <a:t>2) L’auto-questionnaire peut-t-il être une aide au repérage et à l’orientation sur un territoire? </a:t>
            </a:r>
            <a:r>
              <a:rPr lang="fr-FR" sz="2000" b="1" dirty="0"/>
              <a:t/>
            </a:r>
            <a:br>
              <a:rPr lang="fr-FR" sz="2000" b="1" dirty="0"/>
            </a:br>
            <a:r>
              <a:rPr lang="fr-FR" sz="2000" b="1" dirty="0"/>
              <a:t>a) L’Auto questionnaire favorise le repérage</a:t>
            </a:r>
          </a:p>
        </p:txBody>
      </p:sp>
      <p:sp>
        <p:nvSpPr>
          <p:cNvPr id="3" name="Espace réservé du contenu 2">
            <a:extLst>
              <a:ext uri="{FF2B5EF4-FFF2-40B4-BE49-F238E27FC236}">
                <a16:creationId xmlns="" xmlns:a16="http://schemas.microsoft.com/office/drawing/2014/main" id="{72691BEA-FB8F-47B1-8AA9-3FAE362B30D9}"/>
              </a:ext>
            </a:extLst>
          </p:cNvPr>
          <p:cNvSpPr>
            <a:spLocks noGrp="1"/>
          </p:cNvSpPr>
          <p:nvPr>
            <p:ph idx="1"/>
          </p:nvPr>
        </p:nvSpPr>
        <p:spPr/>
        <p:txBody>
          <a:bodyPr>
            <a:normAutofit fontScale="92500"/>
          </a:bodyPr>
          <a:lstStyle/>
          <a:p>
            <a:pPr marL="0" indent="0">
              <a:buNone/>
            </a:pPr>
            <a:r>
              <a:rPr lang="fr-FR" sz="2200" dirty="0">
                <a:latin typeface="+mj-lt"/>
              </a:rPr>
              <a:t>L’auto-questionnaire permet de faire du repérage des vulnérabilités une pratique </a:t>
            </a:r>
            <a:r>
              <a:rPr lang="fr-FR" sz="2200" b="1" dirty="0">
                <a:latin typeface="+mj-lt"/>
              </a:rPr>
              <a:t>SYSTEMATIQUE</a:t>
            </a:r>
            <a:r>
              <a:rPr lang="fr-FR" sz="2200" dirty="0">
                <a:latin typeface="+mj-lt"/>
              </a:rPr>
              <a:t> (car s’adresse à toutes) et </a:t>
            </a:r>
            <a:r>
              <a:rPr lang="fr-FR" sz="2200" b="1" dirty="0">
                <a:latin typeface="+mj-lt"/>
              </a:rPr>
              <a:t>IMPERSONNELLE</a:t>
            </a:r>
            <a:r>
              <a:rPr lang="fr-FR" sz="2200" dirty="0">
                <a:latin typeface="+mj-lt"/>
              </a:rPr>
              <a:t> (par le large spectre de vulnérabilités investiguées).</a:t>
            </a:r>
          </a:p>
          <a:p>
            <a:pPr marL="0" indent="0">
              <a:buNone/>
            </a:pPr>
            <a:endParaRPr lang="fr-FR" sz="2200" dirty="0">
              <a:latin typeface="+mj-lt"/>
            </a:endParaRPr>
          </a:p>
          <a:p>
            <a:pPr marL="0" indent="0">
              <a:buNone/>
            </a:pPr>
            <a:r>
              <a:rPr lang="fr-FR" sz="2200" dirty="0">
                <a:latin typeface="+mj-lt"/>
              </a:rPr>
              <a:t>Quelques questions toutefois : </a:t>
            </a:r>
          </a:p>
          <a:p>
            <a:pPr>
              <a:buFontTx/>
              <a:buChar char="-"/>
            </a:pPr>
            <a:r>
              <a:rPr lang="fr-FR" sz="2200" dirty="0">
                <a:latin typeface="+mj-lt"/>
              </a:rPr>
              <a:t>A quel moment faut-il questionner les vulnérabilités?  Dès la première rencontre (pour être impersonnel) ou quand une relation de confiance semble le permettre (pour ne pas risquer la rupture des liens)?</a:t>
            </a:r>
          </a:p>
          <a:p>
            <a:pPr>
              <a:buFontTx/>
              <a:buChar char="-"/>
            </a:pPr>
            <a:r>
              <a:rPr lang="fr-FR" sz="2200" dirty="0">
                <a:latin typeface="+mj-lt"/>
              </a:rPr>
              <a:t>Le format « auto questionnaire » permet-il de laisser de côté le fait d’être mal à l’aise avec les thématiques à questionner? Il faut bien pouvoir reprendre le contenu avec les patientes…</a:t>
            </a:r>
          </a:p>
          <a:p>
            <a:pPr>
              <a:buFontTx/>
              <a:buChar char="-"/>
            </a:pPr>
            <a:r>
              <a:rPr lang="fr-FR" sz="2200" dirty="0">
                <a:latin typeface="+mj-lt"/>
              </a:rPr>
              <a:t>Que faire des refus de remplir l’auto questionnaire? Il y en aurait en fait très peu … et quand il y en a, un dialogue peut s’ouvrir «</a:t>
            </a:r>
            <a:r>
              <a:rPr lang="fr-FR" sz="2200" i="1" dirty="0">
                <a:latin typeface="+mj-lt"/>
              </a:rPr>
              <a:t> pourquoi ne l’avez-vous pas rempli? »</a:t>
            </a:r>
          </a:p>
          <a:p>
            <a:pPr>
              <a:buFontTx/>
              <a:buChar char="-"/>
            </a:pPr>
            <a:r>
              <a:rPr lang="fr-FR" sz="2200" dirty="0">
                <a:latin typeface="+mj-lt"/>
              </a:rPr>
              <a:t>Repérer permet-il toujours d’orienter? Est-ce toujours l’objectif?</a:t>
            </a:r>
          </a:p>
          <a:p>
            <a:pPr marL="0" indent="0">
              <a:buNone/>
            </a:pPr>
            <a:endParaRPr lang="fr-FR" dirty="0"/>
          </a:p>
        </p:txBody>
      </p:sp>
    </p:spTree>
    <p:extLst>
      <p:ext uri="{BB962C8B-B14F-4D97-AF65-F5344CB8AC3E}">
        <p14:creationId xmlns:p14="http://schemas.microsoft.com/office/powerpoint/2010/main" val="3552277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5AE6CF5-6B02-4C48-9807-908BE7CDA3FB}"/>
              </a:ext>
            </a:extLst>
          </p:cNvPr>
          <p:cNvSpPr>
            <a:spLocks noGrp="1"/>
          </p:cNvSpPr>
          <p:nvPr>
            <p:ph type="title"/>
          </p:nvPr>
        </p:nvSpPr>
        <p:spPr/>
        <p:txBody>
          <a:bodyPr>
            <a:normAutofit/>
          </a:bodyPr>
          <a:lstStyle/>
          <a:p>
            <a:r>
              <a:rPr kumimoji="0" lang="fr-FR" sz="2200" b="0" i="0" u="sng" strike="noStrike" kern="1200" cap="none" spc="0" normalizeH="0" baseline="0" noProof="0" dirty="0">
                <a:ln>
                  <a:noFill/>
                </a:ln>
                <a:solidFill>
                  <a:prstClr val="black"/>
                </a:solidFill>
                <a:effectLst/>
                <a:uLnTx/>
                <a:uFillTx/>
                <a:latin typeface="Calibri Light" panose="020F0302020204030204"/>
                <a:ea typeface="+mj-ea"/>
                <a:cs typeface="+mj-cs"/>
              </a:rPr>
              <a:t>2) L’auto-questionnaire peut-t-il être une aide au repérage et à l’orientation sur un territoire? </a:t>
            </a:r>
            <a:r>
              <a:rPr kumimoji="0" lang="fr-FR" sz="2200" b="1" i="0" u="none" strike="noStrike" kern="1200" cap="none" spc="0" normalizeH="0" baseline="0" noProof="0" dirty="0">
                <a:ln>
                  <a:noFill/>
                </a:ln>
                <a:solidFill>
                  <a:prstClr val="black"/>
                </a:solidFill>
                <a:effectLst/>
                <a:uLnTx/>
                <a:uFillTx/>
                <a:latin typeface="Calibri Light" panose="020F0302020204030204"/>
                <a:ea typeface="+mj-ea"/>
                <a:cs typeface="+mj-cs"/>
              </a:rPr>
              <a:t/>
            </a:r>
            <a:br>
              <a:rPr kumimoji="0" lang="fr-FR" sz="2200" b="1" i="0" u="none" strike="noStrike" kern="1200" cap="none" spc="0" normalizeH="0" baseline="0" noProof="0" dirty="0">
                <a:ln>
                  <a:noFill/>
                </a:ln>
                <a:solidFill>
                  <a:prstClr val="black"/>
                </a:solidFill>
                <a:effectLst/>
                <a:uLnTx/>
                <a:uFillTx/>
                <a:latin typeface="Calibri Light" panose="020F0302020204030204"/>
                <a:ea typeface="+mj-ea"/>
                <a:cs typeface="+mj-cs"/>
              </a:rPr>
            </a:br>
            <a:r>
              <a:rPr lang="fr-FR" sz="2000" b="1" dirty="0"/>
              <a:t>b) Travailler en réseau favorise l’orientation (mais pas que!)</a:t>
            </a:r>
            <a:endParaRPr lang="fr-FR" b="1" dirty="0"/>
          </a:p>
        </p:txBody>
      </p:sp>
      <p:sp>
        <p:nvSpPr>
          <p:cNvPr id="3" name="Espace réservé du contenu 2">
            <a:extLst>
              <a:ext uri="{FF2B5EF4-FFF2-40B4-BE49-F238E27FC236}">
                <a16:creationId xmlns="" xmlns:a16="http://schemas.microsoft.com/office/drawing/2014/main" id="{CF1CBAFD-9007-4FA8-9F65-0D90B9E200E7}"/>
              </a:ext>
            </a:extLst>
          </p:cNvPr>
          <p:cNvSpPr>
            <a:spLocks noGrp="1"/>
          </p:cNvSpPr>
          <p:nvPr>
            <p:ph idx="1"/>
          </p:nvPr>
        </p:nvSpPr>
        <p:spPr/>
        <p:txBody>
          <a:bodyPr>
            <a:normAutofit fontScale="62500" lnSpcReduction="20000"/>
          </a:bodyPr>
          <a:lstStyle/>
          <a:p>
            <a:pPr marL="0" indent="0">
              <a:buNone/>
            </a:pPr>
            <a:r>
              <a:rPr lang="fr-FR" dirty="0">
                <a:latin typeface="+mj-lt"/>
              </a:rPr>
              <a:t>Si l’auto questionnaire n’est pas adossé à un travail en réseau, bien souvent ça n’est que de la statistique!</a:t>
            </a:r>
          </a:p>
          <a:p>
            <a:pPr marL="0" indent="0">
              <a:buNone/>
            </a:pPr>
            <a:endParaRPr lang="fr-FR" dirty="0">
              <a:latin typeface="+mj-lt"/>
            </a:endParaRPr>
          </a:p>
          <a:p>
            <a:pPr marL="0" indent="0">
              <a:buNone/>
            </a:pPr>
            <a:r>
              <a:rPr lang="fr-FR" dirty="0">
                <a:latin typeface="+mj-lt"/>
                <a:sym typeface="Wingdings" panose="05000000000000000000" pitchFamily="2" charset="2"/>
              </a:rPr>
              <a:t></a:t>
            </a:r>
            <a:r>
              <a:rPr lang="fr-FR" dirty="0">
                <a:latin typeface="+mj-lt"/>
              </a:rPr>
              <a:t>Le réseau ne sert pas qu’à orienter (même si orienter est souvent souhaitable et que disposer d’un réseau facilite la tâche!).</a:t>
            </a:r>
          </a:p>
          <a:p>
            <a:pPr marL="0" indent="0">
              <a:buNone/>
            </a:pPr>
            <a:endParaRPr lang="fr-FR" dirty="0">
              <a:latin typeface="+mj-lt"/>
            </a:endParaRPr>
          </a:p>
          <a:p>
            <a:pPr marL="0" indent="0">
              <a:buNone/>
            </a:pPr>
            <a:r>
              <a:rPr lang="fr-FR" dirty="0">
                <a:latin typeface="+mj-lt"/>
              </a:rPr>
              <a:t>Travailler en réseau est formateur :</a:t>
            </a:r>
          </a:p>
          <a:p>
            <a:pPr>
              <a:buFontTx/>
              <a:buChar char="-"/>
            </a:pPr>
            <a:r>
              <a:rPr lang="fr-FR" dirty="0">
                <a:latin typeface="+mj-lt"/>
              </a:rPr>
              <a:t>Par imitation, en s’enrichissant des regards et pratiques des partenaires</a:t>
            </a:r>
          </a:p>
          <a:p>
            <a:pPr>
              <a:buFontTx/>
              <a:buChar char="-"/>
            </a:pPr>
            <a:r>
              <a:rPr lang="fr-FR" dirty="0">
                <a:latin typeface="+mj-lt"/>
              </a:rPr>
              <a:t>Par deuxième ligne, en disposant d’interlocuteurs spécialisés et de bons conseils, mobilisables par les professionnels, y compris hors orientation</a:t>
            </a:r>
          </a:p>
          <a:p>
            <a:pPr>
              <a:buFontTx/>
              <a:buChar char="-"/>
            </a:pPr>
            <a:r>
              <a:rPr lang="fr-FR" dirty="0">
                <a:latin typeface="+mj-lt"/>
              </a:rPr>
              <a:t>En permettant de démonter ce qui fait résistance chez soi (peur d’être intrusif, peur d’être mal à l’aise, peur de ne pas supporter ce que certaines patientes donnent à voir,…) Exemple : pouvoir faire son travail de sage-femme avec l’addiction, sans que cette dimension ne vienne envahir tout et empêcher de rester centré sur la grossesse.</a:t>
            </a:r>
          </a:p>
          <a:p>
            <a:pPr>
              <a:buFontTx/>
              <a:buChar char="-"/>
            </a:pPr>
            <a:r>
              <a:rPr lang="fr-FR" dirty="0">
                <a:latin typeface="+mj-lt"/>
              </a:rPr>
              <a:t>Par effet de friction, travailler en réseau permet une montée en compétence des dispositifs de droit commun (SF libérale, PMI, médecin traitant,…) et évite de renvoyer systématiquement vers les spécialistes et de perdre en pratique clinique auprès des patientes vulnérables.</a:t>
            </a:r>
          </a:p>
          <a:p>
            <a:pPr>
              <a:buFontTx/>
              <a:buChar char="-"/>
            </a:pPr>
            <a:endParaRPr lang="fr-FR" dirty="0">
              <a:latin typeface="+mj-lt"/>
            </a:endParaRPr>
          </a:p>
          <a:p>
            <a:pPr>
              <a:buFontTx/>
              <a:buChar char="-"/>
            </a:pPr>
            <a:endParaRPr lang="fr-FR" dirty="0"/>
          </a:p>
        </p:txBody>
      </p:sp>
    </p:spTree>
    <p:extLst>
      <p:ext uri="{BB962C8B-B14F-4D97-AF65-F5344CB8AC3E}">
        <p14:creationId xmlns:p14="http://schemas.microsoft.com/office/powerpoint/2010/main" val="1433680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49E2B94-0BEC-40E3-B057-A5ED55D6D98E}"/>
              </a:ext>
            </a:extLst>
          </p:cNvPr>
          <p:cNvSpPr>
            <a:spLocks noGrp="1"/>
          </p:cNvSpPr>
          <p:nvPr>
            <p:ph type="title"/>
          </p:nvPr>
        </p:nvSpPr>
        <p:spPr/>
        <p:txBody>
          <a:bodyPr>
            <a:normAutofit fontScale="90000"/>
          </a:bodyPr>
          <a:lstStyle/>
          <a:p>
            <a:r>
              <a:rPr kumimoji="0" lang="fr-FR" sz="2200" b="0" i="0" u="sng" strike="noStrike" kern="1200" cap="none" spc="0" normalizeH="0" baseline="0" noProof="0" dirty="0">
                <a:ln>
                  <a:noFill/>
                </a:ln>
                <a:solidFill>
                  <a:prstClr val="black"/>
                </a:solidFill>
                <a:effectLst/>
                <a:uLnTx/>
                <a:uFillTx/>
                <a:latin typeface="Calibri Light" panose="020F0302020204030204"/>
                <a:ea typeface="+mj-ea"/>
                <a:cs typeface="+mj-cs"/>
              </a:rPr>
              <a:t>2) L’auto-questionnaire peut-t-il être une aide au repérage et à l’orientation sur un territoire? </a:t>
            </a:r>
            <a:r>
              <a:rPr kumimoji="0" lang="fr-FR" sz="2200" b="1" i="0" u="none" strike="noStrike" kern="1200" cap="none" spc="0" normalizeH="0" baseline="0" noProof="0" dirty="0">
                <a:ln>
                  <a:noFill/>
                </a:ln>
                <a:solidFill>
                  <a:prstClr val="black"/>
                </a:solidFill>
                <a:effectLst/>
                <a:uLnTx/>
                <a:uFillTx/>
                <a:latin typeface="Calibri Light" panose="020F0302020204030204"/>
                <a:ea typeface="+mj-ea"/>
                <a:cs typeface="+mj-cs"/>
              </a:rPr>
              <a:t/>
            </a:r>
            <a:br>
              <a:rPr kumimoji="0" lang="fr-FR" sz="2200" b="1"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fr-FR" sz="2200" b="1" i="0" u="none" strike="noStrike" kern="1200" cap="none" spc="0" normalizeH="0" baseline="0" noProof="0" dirty="0">
                <a:ln>
                  <a:noFill/>
                </a:ln>
                <a:solidFill>
                  <a:prstClr val="black"/>
                </a:solidFill>
                <a:effectLst/>
                <a:uLnTx/>
                <a:uFillTx/>
                <a:latin typeface="Calibri Light" panose="020F0302020204030204"/>
                <a:ea typeface="+mj-ea"/>
                <a:cs typeface="+mj-cs"/>
              </a:rPr>
              <a:t>c) </a:t>
            </a:r>
            <a:r>
              <a:rPr lang="fr-FR" sz="2400" b="1" dirty="0"/>
              <a:t>Travailler en réseau : du décloisonnement intra hospitalier au décloisonnement ville-hôpital</a:t>
            </a:r>
            <a:endParaRPr lang="fr-FR" b="1" dirty="0"/>
          </a:p>
        </p:txBody>
      </p:sp>
      <p:sp>
        <p:nvSpPr>
          <p:cNvPr id="3" name="Espace réservé du contenu 2">
            <a:extLst>
              <a:ext uri="{FF2B5EF4-FFF2-40B4-BE49-F238E27FC236}">
                <a16:creationId xmlns="" xmlns:a16="http://schemas.microsoft.com/office/drawing/2014/main" id="{74065C63-7B3D-4C73-A7FF-F495CBCA6F32}"/>
              </a:ext>
            </a:extLst>
          </p:cNvPr>
          <p:cNvSpPr>
            <a:spLocks noGrp="1"/>
          </p:cNvSpPr>
          <p:nvPr>
            <p:ph idx="1"/>
          </p:nvPr>
        </p:nvSpPr>
        <p:spPr>
          <a:xfrm>
            <a:off x="838200" y="1602297"/>
            <a:ext cx="10515600" cy="4574666"/>
          </a:xfrm>
        </p:spPr>
        <p:txBody>
          <a:bodyPr>
            <a:normAutofit/>
          </a:bodyPr>
          <a:lstStyle/>
          <a:p>
            <a:pPr marL="0" indent="0">
              <a:buNone/>
            </a:pPr>
            <a:r>
              <a:rPr lang="fr-FR" sz="2000" dirty="0">
                <a:latin typeface="+mj-lt"/>
              </a:rPr>
              <a:t>Initialement la mise en place de l’auto questionnaire dans un établissement devait s’appuyer sur la constitution d’une cellule pluridisciplinaire :  gynéco-obstétricien, addictologue, pédiatre.</a:t>
            </a:r>
          </a:p>
          <a:p>
            <a:pPr>
              <a:buFont typeface="Wingdings" panose="05000000000000000000" pitchFamily="2" charset="2"/>
              <a:buChar char="è"/>
            </a:pPr>
            <a:r>
              <a:rPr lang="fr-FR" sz="2000" dirty="0">
                <a:latin typeface="+mj-lt"/>
                <a:sym typeface="Wingdings" panose="05000000000000000000" pitchFamily="2" charset="2"/>
              </a:rPr>
              <a:t>Favoriser un décloisonnement intra hospitalier</a:t>
            </a:r>
          </a:p>
          <a:p>
            <a:pPr>
              <a:buFont typeface="Wingdings" panose="05000000000000000000" pitchFamily="2" charset="2"/>
              <a:buChar char="è"/>
            </a:pPr>
            <a:endParaRPr lang="fr-FR" sz="2000" dirty="0">
              <a:latin typeface="+mj-lt"/>
              <a:sym typeface="Wingdings" panose="05000000000000000000" pitchFamily="2" charset="2"/>
            </a:endParaRPr>
          </a:p>
          <a:p>
            <a:pPr marL="0" indent="0">
              <a:buNone/>
            </a:pPr>
            <a:r>
              <a:rPr lang="fr-FR" sz="2000" dirty="0">
                <a:latin typeface="+mj-lt"/>
                <a:sym typeface="Wingdings" panose="05000000000000000000" pitchFamily="2" charset="2"/>
              </a:rPr>
              <a:t>Remarques de professionnels intervenant en dispositif de ville : </a:t>
            </a:r>
          </a:p>
          <a:p>
            <a:pPr>
              <a:buFontTx/>
              <a:buChar char="-"/>
            </a:pPr>
            <a:r>
              <a:rPr lang="fr-FR" sz="2000" dirty="0">
                <a:latin typeface="+mj-lt"/>
                <a:sym typeface="Wingdings" panose="05000000000000000000" pitchFamily="2" charset="2"/>
              </a:rPr>
              <a:t>Le questionnaire soulève des problématiques de moyen/long terme (addiction, souffrance psychique, isolement, conditions de vie et d’hygiène,… et pour les enfants : conséquences des expositions à l’alcool pendant la grossesse) alors que les maternités et néonatologies ne peuvent pas intervenir dans la durée sur ces thématiques.</a:t>
            </a:r>
          </a:p>
          <a:p>
            <a:pPr>
              <a:buFontTx/>
              <a:buChar char="-"/>
            </a:pPr>
            <a:r>
              <a:rPr lang="fr-FR" sz="2000" dirty="0">
                <a:latin typeface="+mj-lt"/>
              </a:rPr>
              <a:t>Idée que la démarche - adossée au triptyque gynéco-obstétricien, addictologue, pédiatre - doit s’ouvrir aux dispositifs de ville (médecin traitant, SF libérale, PMI, service social, crèche, CSAPA, CAMSP, Réseau de suivi des Enfants Vulnérables,…)</a:t>
            </a:r>
          </a:p>
          <a:p>
            <a:pPr>
              <a:buFontTx/>
              <a:buChar char="-"/>
            </a:pPr>
            <a:endParaRPr lang="fr-FR" dirty="0"/>
          </a:p>
        </p:txBody>
      </p:sp>
    </p:spTree>
    <p:extLst>
      <p:ext uri="{BB962C8B-B14F-4D97-AF65-F5344CB8AC3E}">
        <p14:creationId xmlns:p14="http://schemas.microsoft.com/office/powerpoint/2010/main" val="943241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49E2B94-0BEC-40E3-B057-A5ED55D6D98E}"/>
              </a:ext>
            </a:extLst>
          </p:cNvPr>
          <p:cNvSpPr>
            <a:spLocks noGrp="1"/>
          </p:cNvSpPr>
          <p:nvPr>
            <p:ph type="title"/>
          </p:nvPr>
        </p:nvSpPr>
        <p:spPr/>
        <p:txBody>
          <a:bodyPr>
            <a:normAutofit fontScale="90000"/>
          </a:bodyPr>
          <a:lstStyle/>
          <a:p>
            <a:r>
              <a:rPr kumimoji="0" lang="fr-FR" sz="2200" b="0" i="0" u="sng" strike="noStrike" kern="1200" cap="none" spc="0" normalizeH="0" baseline="0" noProof="0" dirty="0">
                <a:ln>
                  <a:noFill/>
                </a:ln>
                <a:solidFill>
                  <a:prstClr val="black"/>
                </a:solidFill>
                <a:effectLst/>
                <a:uLnTx/>
                <a:uFillTx/>
                <a:latin typeface="Calibri Light" panose="020F0302020204030204"/>
                <a:ea typeface="+mj-ea"/>
                <a:cs typeface="+mj-cs"/>
              </a:rPr>
              <a:t>2) L’auto-questionnaire peut-t-il être une aide au repérage et à l’orientation sur un territoire? </a:t>
            </a:r>
            <a:r>
              <a:rPr kumimoji="0" lang="fr-FR" sz="2200" b="1" i="0" u="none" strike="noStrike" kern="1200" cap="none" spc="0" normalizeH="0" baseline="0" noProof="0" dirty="0">
                <a:ln>
                  <a:noFill/>
                </a:ln>
                <a:solidFill>
                  <a:prstClr val="black"/>
                </a:solidFill>
                <a:effectLst/>
                <a:uLnTx/>
                <a:uFillTx/>
                <a:latin typeface="Calibri Light" panose="020F0302020204030204"/>
                <a:ea typeface="+mj-ea"/>
                <a:cs typeface="+mj-cs"/>
              </a:rPr>
              <a:t/>
            </a:r>
            <a:br>
              <a:rPr kumimoji="0" lang="fr-FR" sz="2200" b="1"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fr-FR" sz="2200" b="1" i="0" u="none" strike="noStrike" kern="1200" cap="none" spc="0" normalizeH="0" baseline="0" noProof="0" dirty="0">
                <a:ln>
                  <a:noFill/>
                </a:ln>
                <a:solidFill>
                  <a:prstClr val="black"/>
                </a:solidFill>
                <a:effectLst/>
                <a:uLnTx/>
                <a:uFillTx/>
                <a:latin typeface="Calibri Light" panose="020F0302020204030204"/>
                <a:ea typeface="+mj-ea"/>
                <a:cs typeface="+mj-cs"/>
              </a:rPr>
              <a:t>c) </a:t>
            </a:r>
            <a:r>
              <a:rPr lang="fr-FR" sz="2400" b="1" dirty="0"/>
              <a:t>Travailler en réseau : du décloisonnement intra hospitalier au décloisonnement ville-hôpital</a:t>
            </a:r>
            <a:endParaRPr lang="fr-FR" b="1" dirty="0"/>
          </a:p>
        </p:txBody>
      </p:sp>
      <p:sp>
        <p:nvSpPr>
          <p:cNvPr id="3" name="Espace réservé du contenu 2">
            <a:extLst>
              <a:ext uri="{FF2B5EF4-FFF2-40B4-BE49-F238E27FC236}">
                <a16:creationId xmlns="" xmlns:a16="http://schemas.microsoft.com/office/drawing/2014/main" id="{74065C63-7B3D-4C73-A7FF-F495CBCA6F32}"/>
              </a:ext>
            </a:extLst>
          </p:cNvPr>
          <p:cNvSpPr>
            <a:spLocks noGrp="1"/>
          </p:cNvSpPr>
          <p:nvPr>
            <p:ph idx="1"/>
          </p:nvPr>
        </p:nvSpPr>
        <p:spPr>
          <a:xfrm>
            <a:off x="838200" y="1602297"/>
            <a:ext cx="10515600" cy="4574666"/>
          </a:xfrm>
        </p:spPr>
        <p:txBody>
          <a:bodyPr>
            <a:normAutofit/>
          </a:bodyPr>
          <a:lstStyle/>
          <a:p>
            <a:pPr marL="0" indent="0">
              <a:buNone/>
            </a:pPr>
            <a:r>
              <a:rPr lang="fr-FR" sz="2000" dirty="0">
                <a:latin typeface="+mj-lt"/>
              </a:rPr>
              <a:t>Remarques de participants hospitaliers :</a:t>
            </a:r>
          </a:p>
          <a:p>
            <a:pPr>
              <a:buFontTx/>
              <a:buChar char="-"/>
            </a:pPr>
            <a:r>
              <a:rPr lang="fr-FR" sz="2000" dirty="0">
                <a:latin typeface="+mj-lt"/>
              </a:rPr>
              <a:t>Les addictions et certaines des autres vulnérabilités ciblées par le questionnaire font sortir l’hôpital du champ médical (conditions de vie, hébergement, isolement, protection de l’enfance, exposition à la violence,…) et nécessitent de ne pas se limiter à la seule temporalité de la grossesse.</a:t>
            </a:r>
          </a:p>
          <a:p>
            <a:pPr>
              <a:buFontTx/>
              <a:buChar char="-"/>
            </a:pPr>
            <a:r>
              <a:rPr lang="fr-FR" sz="2000" dirty="0">
                <a:latin typeface="+mj-lt"/>
              </a:rPr>
              <a:t>Nécessité de « médicaliser » la question des vulnérabilités pour que l’hôpital puisse s’en saisir. </a:t>
            </a:r>
          </a:p>
          <a:p>
            <a:pPr marL="0" indent="0">
              <a:buNone/>
            </a:pPr>
            <a:r>
              <a:rPr lang="fr-FR" sz="2000" dirty="0">
                <a:latin typeface="+mj-lt"/>
              </a:rPr>
              <a:t>Exemple : l’errance, l’isolement, les conduites à risques, peuvent renvoyer les professionnels hospitaliers à une certaine impuissance (et peut-être pas que les hospitaliers d’ailleurs!). En revanche la dimension de grossesse à haut risque constitue une « problématique solvable » pour l’hôpital.</a:t>
            </a:r>
          </a:p>
          <a:p>
            <a:pPr>
              <a:buFontTx/>
              <a:buChar char="-"/>
            </a:pPr>
            <a:endParaRPr lang="fr-FR" dirty="0"/>
          </a:p>
        </p:txBody>
      </p:sp>
    </p:spTree>
    <p:extLst>
      <p:ext uri="{BB962C8B-B14F-4D97-AF65-F5344CB8AC3E}">
        <p14:creationId xmlns:p14="http://schemas.microsoft.com/office/powerpoint/2010/main" val="3136152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2EF2697-9755-4E3A-8666-EAE4507A3072}"/>
              </a:ext>
            </a:extLst>
          </p:cNvPr>
          <p:cNvSpPr>
            <a:spLocks noGrp="1"/>
          </p:cNvSpPr>
          <p:nvPr>
            <p:ph type="title"/>
          </p:nvPr>
        </p:nvSpPr>
        <p:spPr>
          <a:xfrm>
            <a:off x="838200" y="365126"/>
            <a:ext cx="10515600" cy="540886"/>
          </a:xfrm>
        </p:spPr>
        <p:txBody>
          <a:bodyPr>
            <a:normAutofit fontScale="90000"/>
          </a:bodyPr>
          <a:lstStyle/>
          <a:p>
            <a:r>
              <a:rPr kumimoji="0" lang="fr-FR" sz="2000" b="0" i="0" u="sng" strike="noStrike" kern="1200" cap="none" spc="0" normalizeH="0" baseline="0" noProof="0" dirty="0">
                <a:ln>
                  <a:noFill/>
                </a:ln>
                <a:solidFill>
                  <a:prstClr val="black"/>
                </a:solidFill>
                <a:effectLst/>
                <a:uLnTx/>
                <a:uFillTx/>
                <a:latin typeface="Calibri Light" panose="020F0302020204030204"/>
                <a:ea typeface="+mj-ea"/>
                <a:cs typeface="+mj-cs"/>
              </a:rPr>
              <a:t>2) L’auto-questionnaire peut-t-il être une aide au repérage et à l’orientation sur un territoire? </a:t>
            </a:r>
            <a:r>
              <a:rPr kumimoji="0" lang="fr-FR" sz="2000" b="1" i="0" u="none" strike="noStrike" kern="1200" cap="none" spc="0" normalizeH="0" baseline="0" noProof="0" dirty="0">
                <a:ln>
                  <a:noFill/>
                </a:ln>
                <a:solidFill>
                  <a:prstClr val="black"/>
                </a:solidFill>
                <a:effectLst/>
                <a:uLnTx/>
                <a:uFillTx/>
                <a:latin typeface="Calibri Light" panose="020F0302020204030204"/>
                <a:ea typeface="+mj-ea"/>
                <a:cs typeface="+mj-cs"/>
              </a:rPr>
              <a:t/>
            </a:r>
            <a:br>
              <a:rPr kumimoji="0" lang="fr-FR" sz="2000" b="1" i="0" u="none" strike="noStrike" kern="1200" cap="none" spc="0" normalizeH="0" baseline="0" noProof="0" dirty="0">
                <a:ln>
                  <a:noFill/>
                </a:ln>
                <a:solidFill>
                  <a:prstClr val="black"/>
                </a:solidFill>
                <a:effectLst/>
                <a:uLnTx/>
                <a:uFillTx/>
                <a:latin typeface="Calibri Light" panose="020F0302020204030204"/>
                <a:ea typeface="+mj-ea"/>
                <a:cs typeface="+mj-cs"/>
              </a:rPr>
            </a:br>
            <a:r>
              <a:rPr lang="fr-FR" sz="2000" b="1" dirty="0">
                <a:solidFill>
                  <a:prstClr val="black"/>
                </a:solidFill>
                <a:latin typeface="Calibri Light" panose="020F0302020204030204"/>
              </a:rPr>
              <a:t>d) Protocole, annuaire, exemples d’événements indésirables…et enrichissant!</a:t>
            </a:r>
            <a:endParaRPr lang="fr-FR" dirty="0"/>
          </a:p>
        </p:txBody>
      </p:sp>
      <p:sp>
        <p:nvSpPr>
          <p:cNvPr id="3" name="Espace réservé du contenu 2">
            <a:extLst>
              <a:ext uri="{FF2B5EF4-FFF2-40B4-BE49-F238E27FC236}">
                <a16:creationId xmlns="" xmlns:a16="http://schemas.microsoft.com/office/drawing/2014/main" id="{D4DDE4EF-32A3-469E-BF8D-2553AEC40A44}"/>
              </a:ext>
            </a:extLst>
          </p:cNvPr>
          <p:cNvSpPr>
            <a:spLocks noGrp="1"/>
          </p:cNvSpPr>
          <p:nvPr>
            <p:ph idx="1"/>
          </p:nvPr>
        </p:nvSpPr>
        <p:spPr>
          <a:xfrm>
            <a:off x="184558" y="1115736"/>
            <a:ext cx="11803310" cy="5377138"/>
          </a:xfrm>
        </p:spPr>
        <p:txBody>
          <a:bodyPr>
            <a:normAutofit fontScale="85000" lnSpcReduction="20000"/>
          </a:bodyPr>
          <a:lstStyle/>
          <a:p>
            <a:pPr marL="0" indent="0">
              <a:buNone/>
            </a:pPr>
            <a:r>
              <a:rPr lang="fr-FR" sz="1800" dirty="0">
                <a:latin typeface="+mj-lt"/>
              </a:rPr>
              <a:t>Parcours recommandé : </a:t>
            </a:r>
          </a:p>
          <a:p>
            <a:pPr marL="0" indent="0">
              <a:buNone/>
            </a:pPr>
            <a:r>
              <a:rPr lang="fr-FR" sz="1800" dirty="0">
                <a:latin typeface="+mj-lt"/>
              </a:rPr>
              <a:t>1) Repérer les femmes en difficulté pour interrompre ou diminuer leurs consommations d’alcool pendant la grossesse, </a:t>
            </a:r>
          </a:p>
          <a:p>
            <a:pPr marL="0" indent="0">
              <a:buNone/>
            </a:pPr>
            <a:r>
              <a:rPr lang="fr-FR" sz="1800" dirty="0">
                <a:latin typeface="+mj-lt"/>
              </a:rPr>
              <a:t>2) Resserrer le suivi et travailler à limiter autant que possible les consommations, </a:t>
            </a:r>
          </a:p>
          <a:p>
            <a:pPr marL="0" indent="0">
              <a:buNone/>
            </a:pPr>
            <a:r>
              <a:rPr lang="fr-FR" sz="1800" dirty="0">
                <a:latin typeface="+mj-lt"/>
              </a:rPr>
              <a:t>3) Favoriser la rencontre avec un pédiatre en anténatal, présenter le suivi des nouveau-nés vulnérables</a:t>
            </a:r>
          </a:p>
          <a:p>
            <a:pPr marL="0" indent="0">
              <a:buNone/>
            </a:pPr>
            <a:r>
              <a:rPr lang="fr-FR" sz="1800" dirty="0">
                <a:latin typeface="+mj-lt"/>
              </a:rPr>
              <a:t>4) Inclure les enfants exposés à l’alcool dans les RSEV (surtout si absence de diagnostic de SAF et donc pas de programmation de soins) </a:t>
            </a:r>
          </a:p>
          <a:p>
            <a:pPr marL="0" indent="0">
              <a:buNone/>
            </a:pPr>
            <a:r>
              <a:rPr lang="fr-FR" sz="1800" dirty="0">
                <a:latin typeface="+mj-lt"/>
              </a:rPr>
              <a:t>5) Suivre les enfants périodiquement en consultation développement et mettre en place des appuis complémentaires si des difficultés apparaissent (psychomotricité, orthophonie, CAMSP,…)</a:t>
            </a:r>
          </a:p>
          <a:p>
            <a:pPr marL="0" indent="0">
              <a:buNone/>
            </a:pPr>
            <a:endParaRPr lang="fr-FR" dirty="0"/>
          </a:p>
          <a:p>
            <a:pPr marL="0" indent="0">
              <a:buNone/>
            </a:pPr>
            <a:r>
              <a:rPr lang="fr-FR" sz="1800" dirty="0">
                <a:latin typeface="+mj-lt"/>
              </a:rPr>
              <a:t>Cas clinique : l’entièreté du protocole a été observé mais la situation ne satisfait personne :</a:t>
            </a:r>
          </a:p>
          <a:p>
            <a:pPr>
              <a:buFontTx/>
              <a:buChar char="-"/>
            </a:pPr>
            <a:r>
              <a:rPr lang="fr-FR" sz="1800" dirty="0">
                <a:latin typeface="+mj-lt"/>
              </a:rPr>
              <a:t>Bébé manifestement en souffrance, pleurs inconsolables</a:t>
            </a:r>
          </a:p>
          <a:p>
            <a:pPr>
              <a:buFontTx/>
              <a:buChar char="-"/>
            </a:pPr>
            <a:r>
              <a:rPr lang="fr-FR" sz="1800" dirty="0">
                <a:latin typeface="+mj-lt"/>
              </a:rPr>
              <a:t>Parents épuisés et inquiets</a:t>
            </a:r>
          </a:p>
          <a:p>
            <a:pPr>
              <a:buFontTx/>
              <a:buChar char="-"/>
            </a:pPr>
            <a:r>
              <a:rPr lang="fr-FR" sz="1800" dirty="0">
                <a:latin typeface="+mj-lt"/>
              </a:rPr>
              <a:t>Sentiment d’impuissance des pédiatre et psychomotricienne : appel au Dapsa</a:t>
            </a:r>
          </a:p>
          <a:p>
            <a:pPr marL="0" indent="0">
              <a:buNone/>
            </a:pPr>
            <a:endParaRPr lang="fr-FR" sz="1800" dirty="0">
              <a:latin typeface="+mj-lt"/>
            </a:endParaRPr>
          </a:p>
          <a:p>
            <a:pPr>
              <a:buFont typeface="Wingdings" panose="05000000000000000000" pitchFamily="2" charset="2"/>
              <a:buChar char="è"/>
            </a:pPr>
            <a:r>
              <a:rPr lang="fr-FR" sz="1800" dirty="0">
                <a:latin typeface="+mj-lt"/>
                <a:sym typeface="Wingdings" panose="05000000000000000000" pitchFamily="2" charset="2"/>
              </a:rPr>
              <a:t> Un bébé exposé à l’alcool in utero a aussi des problèmes de bébés comme les autres, pareil pour les parents!</a:t>
            </a:r>
          </a:p>
          <a:p>
            <a:pPr>
              <a:buFont typeface="Wingdings" panose="05000000000000000000" pitchFamily="2" charset="2"/>
              <a:buChar char="è"/>
            </a:pPr>
            <a:r>
              <a:rPr lang="fr-FR" sz="1800" dirty="0">
                <a:latin typeface="+mj-lt"/>
                <a:sym typeface="Wingdings" panose="05000000000000000000" pitchFamily="2" charset="2"/>
              </a:rPr>
              <a:t> Attention à ne pas faire, des facteurs de vulnérabilités repérés, des éléments omni explicatifs </a:t>
            </a:r>
          </a:p>
          <a:p>
            <a:pPr>
              <a:buFont typeface="Wingdings" panose="05000000000000000000" pitchFamily="2" charset="2"/>
              <a:buChar char="è"/>
            </a:pPr>
            <a:r>
              <a:rPr lang="fr-FR" sz="1800" dirty="0">
                <a:latin typeface="+mj-lt"/>
                <a:sym typeface="Wingdings" panose="05000000000000000000" pitchFamily="2" charset="2"/>
              </a:rPr>
              <a:t> Penser le rôle des intervenants de proximité (parents, PMI, crèche, médecin traitant, TISF,…)</a:t>
            </a:r>
          </a:p>
          <a:p>
            <a:pPr>
              <a:buFont typeface="Wingdings" panose="05000000000000000000" pitchFamily="2" charset="2"/>
              <a:buChar char="è"/>
            </a:pPr>
            <a:r>
              <a:rPr lang="fr-FR" sz="1800" dirty="0">
                <a:latin typeface="+mj-lt"/>
                <a:sym typeface="Wingdings" panose="05000000000000000000" pitchFamily="2" charset="2"/>
              </a:rPr>
              <a:t> Ne pas faire reposer le parcours uniquement sur les spécialistes (ici pédiatre médecin pilote = 1 consultation/6 mois et psychomotricienne = 10 séances Max)</a:t>
            </a:r>
            <a:endParaRPr lang="fr-FR" sz="1800" dirty="0">
              <a:latin typeface="+mj-lt"/>
            </a:endParaRPr>
          </a:p>
        </p:txBody>
      </p:sp>
    </p:spTree>
    <p:extLst>
      <p:ext uri="{BB962C8B-B14F-4D97-AF65-F5344CB8AC3E}">
        <p14:creationId xmlns:p14="http://schemas.microsoft.com/office/powerpoint/2010/main" val="1392823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2EF2697-9755-4E3A-8666-EAE4507A3072}"/>
              </a:ext>
            </a:extLst>
          </p:cNvPr>
          <p:cNvSpPr>
            <a:spLocks noGrp="1"/>
          </p:cNvSpPr>
          <p:nvPr>
            <p:ph type="title"/>
          </p:nvPr>
        </p:nvSpPr>
        <p:spPr>
          <a:xfrm>
            <a:off x="838200" y="365126"/>
            <a:ext cx="10515600" cy="540886"/>
          </a:xfrm>
        </p:spPr>
        <p:txBody>
          <a:bodyPr>
            <a:normAutofit fontScale="90000"/>
          </a:bodyPr>
          <a:lstStyle/>
          <a:p>
            <a:r>
              <a:rPr kumimoji="0" lang="fr-FR" sz="2000" b="0" i="0" u="sng" strike="noStrike" kern="1200" cap="none" spc="0" normalizeH="0" baseline="0" noProof="0" dirty="0">
                <a:ln>
                  <a:noFill/>
                </a:ln>
                <a:solidFill>
                  <a:prstClr val="black"/>
                </a:solidFill>
                <a:effectLst/>
                <a:uLnTx/>
                <a:uFillTx/>
                <a:latin typeface="Calibri Light" panose="020F0302020204030204"/>
                <a:ea typeface="+mj-ea"/>
                <a:cs typeface="+mj-cs"/>
              </a:rPr>
              <a:t>2) L’auto-questionnaire peut-t-il être une aide au repérage et à l’orientation sur un territoire? </a:t>
            </a:r>
            <a:r>
              <a:rPr kumimoji="0" lang="fr-FR" sz="2000" b="1" i="0" u="none" strike="noStrike" kern="1200" cap="none" spc="0" normalizeH="0" baseline="0" noProof="0" dirty="0">
                <a:ln>
                  <a:noFill/>
                </a:ln>
                <a:solidFill>
                  <a:prstClr val="black"/>
                </a:solidFill>
                <a:effectLst/>
                <a:uLnTx/>
                <a:uFillTx/>
                <a:latin typeface="Calibri Light" panose="020F0302020204030204"/>
                <a:ea typeface="+mj-ea"/>
                <a:cs typeface="+mj-cs"/>
              </a:rPr>
              <a:t/>
            </a:r>
            <a:br>
              <a:rPr kumimoji="0" lang="fr-FR" sz="2000" b="1" i="0" u="none" strike="noStrike" kern="1200" cap="none" spc="0" normalizeH="0" baseline="0" noProof="0" dirty="0">
                <a:ln>
                  <a:noFill/>
                </a:ln>
                <a:solidFill>
                  <a:prstClr val="black"/>
                </a:solidFill>
                <a:effectLst/>
                <a:uLnTx/>
                <a:uFillTx/>
                <a:latin typeface="Calibri Light" panose="020F0302020204030204"/>
                <a:ea typeface="+mj-ea"/>
                <a:cs typeface="+mj-cs"/>
              </a:rPr>
            </a:br>
            <a:r>
              <a:rPr lang="fr-FR" sz="2000" b="1" dirty="0">
                <a:solidFill>
                  <a:prstClr val="black"/>
                </a:solidFill>
                <a:latin typeface="Calibri Light" panose="020F0302020204030204"/>
              </a:rPr>
              <a:t>d) Protocole, annuaire, exemples d’événements indésirables…et enrichissant!</a:t>
            </a:r>
            <a:endParaRPr lang="fr-FR" dirty="0"/>
          </a:p>
        </p:txBody>
      </p:sp>
      <p:sp>
        <p:nvSpPr>
          <p:cNvPr id="3" name="Espace réservé du contenu 2">
            <a:extLst>
              <a:ext uri="{FF2B5EF4-FFF2-40B4-BE49-F238E27FC236}">
                <a16:creationId xmlns="" xmlns:a16="http://schemas.microsoft.com/office/drawing/2014/main" id="{D4DDE4EF-32A3-469E-BF8D-2553AEC40A44}"/>
              </a:ext>
            </a:extLst>
          </p:cNvPr>
          <p:cNvSpPr>
            <a:spLocks noGrp="1"/>
          </p:cNvSpPr>
          <p:nvPr>
            <p:ph idx="1"/>
          </p:nvPr>
        </p:nvSpPr>
        <p:spPr>
          <a:xfrm>
            <a:off x="184558" y="1115736"/>
            <a:ext cx="11803310" cy="5377138"/>
          </a:xfrm>
        </p:spPr>
        <p:txBody>
          <a:bodyPr>
            <a:normAutofit fontScale="85000" lnSpcReduction="10000"/>
          </a:bodyPr>
          <a:lstStyle/>
          <a:p>
            <a:pPr marL="0" indent="0" algn="ctr">
              <a:buNone/>
            </a:pPr>
            <a:r>
              <a:rPr lang="fr-FR" sz="1800" i="1" dirty="0">
                <a:latin typeface="+mj-lt"/>
              </a:rPr>
              <a:t>« On ne repère pas si on ne sait pas quoi faire de ce qui est repéré »</a:t>
            </a:r>
          </a:p>
          <a:p>
            <a:pPr marL="0" indent="0">
              <a:buNone/>
            </a:pPr>
            <a:r>
              <a:rPr lang="fr-FR" sz="1800" dirty="0">
                <a:latin typeface="+mj-lt"/>
              </a:rPr>
              <a:t>Des partenaires nous ont demandé de constituer des annuaires des ressources locales mobilisables sur la thématique (CSAPA, CAARUD, ELSA, CAMSP, …), ce qui a été fait et des annuaires ont été mis à disposition des partenaires. </a:t>
            </a:r>
          </a:p>
          <a:p>
            <a:pPr marL="0" indent="0">
              <a:buNone/>
            </a:pPr>
            <a:r>
              <a:rPr lang="fr-FR" sz="1800" u="sng" dirty="0">
                <a:latin typeface="+mj-lt"/>
              </a:rPr>
              <a:t>Cas clinique : </a:t>
            </a:r>
          </a:p>
          <a:p>
            <a:pPr marL="0" indent="0">
              <a:buNone/>
            </a:pPr>
            <a:r>
              <a:rPr lang="fr-FR" sz="1800" dirty="0">
                <a:latin typeface="+mj-lt"/>
              </a:rPr>
              <a:t>Une cadre de santé de maternité appelle un CSAPA associatif trouvé dans l’annuaire et situé à proximité du lieu de vie de la patiente. La demande : le CSAPA peut-il recevoir en urgence une femme enceinte de 8 mois qui explique aux professionnels de maternité consommer d’importantes quantités de cocaïne? </a:t>
            </a:r>
          </a:p>
          <a:p>
            <a:pPr marL="0" indent="0">
              <a:buNone/>
            </a:pPr>
            <a:r>
              <a:rPr lang="fr-FR" sz="1800" dirty="0">
                <a:latin typeface="+mj-lt"/>
              </a:rPr>
              <a:t>Réponse du CSAPA : </a:t>
            </a:r>
          </a:p>
          <a:p>
            <a:pPr marL="342900" indent="-342900">
              <a:buAutoNum type="arabicParenR"/>
            </a:pPr>
            <a:r>
              <a:rPr lang="fr-FR" sz="1800" dirty="0">
                <a:latin typeface="+mj-lt"/>
              </a:rPr>
              <a:t>S’agit-il d’une demande de la patiente? </a:t>
            </a:r>
          </a:p>
          <a:p>
            <a:pPr marL="342900" indent="-342900">
              <a:buAutoNum type="arabicParenR"/>
            </a:pPr>
            <a:r>
              <a:rPr lang="fr-FR" sz="1800" dirty="0">
                <a:latin typeface="+mj-lt"/>
              </a:rPr>
              <a:t>Il ne s’agit pas d’un dispositif d’urgence mais la patiente pourraient être reçue prochainement quand le médecin du service sera disponible. </a:t>
            </a:r>
          </a:p>
          <a:p>
            <a:pPr marL="342900" indent="-342900">
              <a:buAutoNum type="arabicParenR"/>
            </a:pPr>
            <a:r>
              <a:rPr lang="fr-FR" sz="1800" dirty="0">
                <a:latin typeface="+mj-lt"/>
              </a:rPr>
              <a:t>Pourquoi la maternité n’hospitalise pas la patiente s’il s’agit de limiter les consommations en toute fin de grossesse? </a:t>
            </a:r>
          </a:p>
          <a:p>
            <a:pPr marL="0" indent="0">
              <a:buNone/>
            </a:pPr>
            <a:r>
              <a:rPr lang="fr-FR" sz="1800" dirty="0">
                <a:latin typeface="+mj-lt"/>
              </a:rPr>
              <a:t>La cadre de maternité appelle le Dapsa : l’annuaire est nul! Les partenaires ne sont pas réactifs! Autant se débrouiller tout seul!</a:t>
            </a:r>
          </a:p>
          <a:p>
            <a:pPr marL="0" indent="0">
              <a:buNone/>
            </a:pPr>
            <a:endParaRPr lang="fr-FR" sz="1800" dirty="0">
              <a:latin typeface="+mj-lt"/>
            </a:endParaRPr>
          </a:p>
          <a:p>
            <a:pPr>
              <a:buFont typeface="Wingdings" panose="05000000000000000000" pitchFamily="2" charset="2"/>
              <a:buChar char="è"/>
            </a:pPr>
            <a:r>
              <a:rPr lang="fr-FR" sz="1800" dirty="0">
                <a:latin typeface="+mj-lt"/>
                <a:sym typeface="Wingdings" panose="05000000000000000000" pitchFamily="2" charset="2"/>
              </a:rPr>
              <a:t>L’annuaire est surtout utile à celui qui le constitue, on se présente, on explique que c’est destiné aux maternités, on recueille des informations ciblées qui n’ont pas leur place dans un annuaire (Le CSAPA a-t-il une pratique auprès de femmes enceintes? Y a-t-il des habitudes de travail avec certaines maternités? L’état de grossesse modifie-t-il quelque chose à l’accompagnement d’une patiente par le CSAPA? Y a-t-il des membres de l’équipe référents ou intéressés par les questions de périnatalité ou de parentalité?)</a:t>
            </a:r>
          </a:p>
          <a:p>
            <a:pPr>
              <a:buFont typeface="Wingdings" panose="05000000000000000000" pitchFamily="2" charset="2"/>
              <a:buChar char="è"/>
            </a:pPr>
            <a:r>
              <a:rPr lang="fr-FR" sz="1800" dirty="0">
                <a:latin typeface="+mj-lt"/>
              </a:rPr>
              <a:t>Utiliser l’annuaire sans l’avoir constitué soi-même ne répond qu’à la question : qu’est-ce qui existe sur mon territoire?</a:t>
            </a:r>
          </a:p>
          <a:p>
            <a:pPr>
              <a:buFont typeface="Wingdings" panose="05000000000000000000" pitchFamily="2" charset="2"/>
              <a:buChar char="è"/>
            </a:pPr>
            <a:r>
              <a:rPr lang="fr-FR" sz="1800" dirty="0">
                <a:latin typeface="+mj-lt"/>
                <a:sym typeface="Wingdings" panose="05000000000000000000" pitchFamily="2" charset="2"/>
              </a:rPr>
              <a:t>Constituer un annuaire c’est répondre à la question « qu’est-ce que les partenaires peuvent attendre de l’intervention des dispositifs que nous recensons? »</a:t>
            </a:r>
            <a:endParaRPr lang="fr-FR" sz="1800" dirty="0">
              <a:latin typeface="+mj-lt"/>
            </a:endParaRPr>
          </a:p>
        </p:txBody>
      </p:sp>
    </p:spTree>
    <p:extLst>
      <p:ext uri="{BB962C8B-B14F-4D97-AF65-F5344CB8AC3E}">
        <p14:creationId xmlns:p14="http://schemas.microsoft.com/office/powerpoint/2010/main" val="4003283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6BF7E39-5E19-4A46-B833-69AFBD8468E9}"/>
              </a:ext>
            </a:extLst>
          </p:cNvPr>
          <p:cNvSpPr>
            <a:spLocks noGrp="1"/>
          </p:cNvSpPr>
          <p:nvPr>
            <p:ph type="title"/>
          </p:nvPr>
        </p:nvSpPr>
        <p:spPr/>
        <p:txBody>
          <a:bodyPr>
            <a:normAutofit/>
          </a:bodyPr>
          <a:lstStyle/>
          <a:p>
            <a:r>
              <a:rPr lang="fr-FR" sz="3200" dirty="0"/>
              <a:t>Conclusion</a:t>
            </a:r>
          </a:p>
        </p:txBody>
      </p:sp>
      <p:sp>
        <p:nvSpPr>
          <p:cNvPr id="3" name="Espace réservé du contenu 2">
            <a:extLst>
              <a:ext uri="{FF2B5EF4-FFF2-40B4-BE49-F238E27FC236}">
                <a16:creationId xmlns="" xmlns:a16="http://schemas.microsoft.com/office/drawing/2014/main" id="{E068A72E-5564-4828-AE42-99B12034C386}"/>
              </a:ext>
            </a:extLst>
          </p:cNvPr>
          <p:cNvSpPr>
            <a:spLocks noGrp="1"/>
          </p:cNvSpPr>
          <p:nvPr>
            <p:ph idx="1"/>
          </p:nvPr>
        </p:nvSpPr>
        <p:spPr/>
        <p:txBody>
          <a:bodyPr>
            <a:normAutofit fontScale="70000" lnSpcReduction="20000"/>
          </a:bodyPr>
          <a:lstStyle/>
          <a:p>
            <a:pPr marL="0" indent="0">
              <a:buNone/>
            </a:pPr>
            <a:r>
              <a:rPr lang="fr-FR" dirty="0"/>
              <a:t>Travailler sur la thématique du repérage des vulnérabilités pendant la grossesse, au prétexte de présenter l’auto questionnaire, a été l’occasion de renforcer les interconnaissances au sein des hôpitaux et entre hôpitaux et dispositifs de ville. </a:t>
            </a:r>
          </a:p>
          <a:p>
            <a:pPr marL="0" indent="0">
              <a:buNone/>
            </a:pPr>
            <a:endParaRPr lang="fr-FR" dirty="0"/>
          </a:p>
          <a:p>
            <a:pPr marL="0" indent="0">
              <a:buNone/>
            </a:pPr>
            <a:r>
              <a:rPr lang="fr-FR" dirty="0"/>
              <a:t>Ces interconnaissances facilitent les circuits d’orientation, mais leur utilité va bien au-delà !</a:t>
            </a:r>
          </a:p>
          <a:p>
            <a:pPr marL="0" indent="0">
              <a:buNone/>
            </a:pPr>
            <a:endParaRPr lang="fr-FR" dirty="0"/>
          </a:p>
          <a:p>
            <a:pPr marL="0" indent="0">
              <a:buNone/>
            </a:pPr>
            <a:r>
              <a:rPr lang="fr-FR" dirty="0"/>
              <a:t>Ces interconnaissances permettent :</a:t>
            </a:r>
          </a:p>
          <a:p>
            <a:pPr>
              <a:buFontTx/>
              <a:buChar char="-"/>
            </a:pPr>
            <a:r>
              <a:rPr lang="fr-FR" dirty="0"/>
              <a:t>de se comprendre, </a:t>
            </a:r>
          </a:p>
          <a:p>
            <a:pPr>
              <a:buFontTx/>
              <a:buChar char="-"/>
            </a:pPr>
            <a:r>
              <a:rPr lang="fr-FR" dirty="0"/>
              <a:t>de se transmettre des informations, des conseils, des « stratégie possibles »,</a:t>
            </a:r>
          </a:p>
          <a:p>
            <a:pPr>
              <a:buFontTx/>
              <a:buChar char="-"/>
            </a:pPr>
            <a:r>
              <a:rPr lang="fr-FR" dirty="0"/>
              <a:t>de savoir ce qu’on peut attendre de l’autre et ce qu’il ne pourra pas faire, </a:t>
            </a:r>
          </a:p>
          <a:p>
            <a:pPr>
              <a:buFontTx/>
              <a:buChar char="-"/>
            </a:pPr>
            <a:r>
              <a:rPr lang="fr-FR" dirty="0"/>
              <a:t>de comprendre le bien fondé de nos différences de regards et de pratiques,</a:t>
            </a:r>
          </a:p>
          <a:p>
            <a:pPr>
              <a:buFontTx/>
              <a:buChar char="-"/>
            </a:pPr>
            <a:r>
              <a:rPr lang="fr-FR" dirty="0"/>
              <a:t>de limiter les risques de conflits et de disqualifications entre partenaires,</a:t>
            </a:r>
          </a:p>
          <a:p>
            <a:pPr>
              <a:buFontTx/>
              <a:buChar char="-"/>
            </a:pPr>
            <a:r>
              <a:rPr lang="fr-FR" dirty="0"/>
              <a:t>…</a:t>
            </a:r>
          </a:p>
          <a:p>
            <a:pPr>
              <a:buFontTx/>
              <a:buChar char="-"/>
            </a:pPr>
            <a:endParaRPr lang="fr-FR" dirty="0"/>
          </a:p>
        </p:txBody>
      </p:sp>
    </p:spTree>
    <p:extLst>
      <p:ext uri="{BB962C8B-B14F-4D97-AF65-F5344CB8AC3E}">
        <p14:creationId xmlns:p14="http://schemas.microsoft.com/office/powerpoint/2010/main" val="2232720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2DE3B60-2BCB-4486-84CF-5740BCC307F0}"/>
              </a:ext>
            </a:extLst>
          </p:cNvPr>
          <p:cNvSpPr>
            <a:spLocks noGrp="1"/>
          </p:cNvSpPr>
          <p:nvPr>
            <p:ph type="title"/>
          </p:nvPr>
        </p:nvSpPr>
        <p:spPr>
          <a:xfrm>
            <a:off x="838200" y="365125"/>
            <a:ext cx="10515600" cy="767389"/>
          </a:xfrm>
        </p:spPr>
        <p:txBody>
          <a:bodyPr>
            <a:normAutofit/>
          </a:bodyPr>
          <a:lstStyle/>
          <a:p>
            <a:pPr marL="0" indent="0">
              <a:buNone/>
            </a:pPr>
            <a:r>
              <a:rPr lang="fr-FR" sz="2800" dirty="0"/>
              <a:t>Le Dispositif d’Appui à la Périnatalité et aux Soins Ambulatoires</a:t>
            </a:r>
          </a:p>
        </p:txBody>
      </p:sp>
      <p:sp>
        <p:nvSpPr>
          <p:cNvPr id="3" name="Espace réservé du contenu 2">
            <a:extLst>
              <a:ext uri="{FF2B5EF4-FFF2-40B4-BE49-F238E27FC236}">
                <a16:creationId xmlns="" xmlns:a16="http://schemas.microsoft.com/office/drawing/2014/main" id="{1EFACE6B-1DE9-416A-93EC-D33179156387}"/>
              </a:ext>
            </a:extLst>
          </p:cNvPr>
          <p:cNvSpPr>
            <a:spLocks noGrp="1"/>
          </p:cNvSpPr>
          <p:nvPr>
            <p:ph idx="1"/>
          </p:nvPr>
        </p:nvSpPr>
        <p:spPr>
          <a:xfrm>
            <a:off x="838200" y="1216404"/>
            <a:ext cx="10515600" cy="4960559"/>
          </a:xfrm>
        </p:spPr>
        <p:txBody>
          <a:bodyPr/>
          <a:lstStyle/>
          <a:p>
            <a:pPr>
              <a:buFontTx/>
              <a:buChar char="-"/>
            </a:pPr>
            <a:r>
              <a:rPr lang="fr-FR" sz="2000" dirty="0"/>
              <a:t>Un réseau de santé </a:t>
            </a:r>
          </a:p>
          <a:p>
            <a:pPr>
              <a:buFontTx/>
              <a:buChar char="-"/>
            </a:pPr>
            <a:r>
              <a:rPr lang="fr-FR" sz="2000" dirty="0"/>
              <a:t>francilien </a:t>
            </a:r>
          </a:p>
          <a:p>
            <a:pPr>
              <a:buFontTx/>
              <a:buChar char="-"/>
            </a:pPr>
            <a:r>
              <a:rPr lang="fr-FR" sz="2000" dirty="0"/>
              <a:t>à destination des professionnels (médicaux et non-médicaux)</a:t>
            </a:r>
          </a:p>
          <a:p>
            <a:pPr>
              <a:buFontTx/>
              <a:buChar char="-"/>
            </a:pPr>
            <a:r>
              <a:rPr lang="fr-FR" sz="2000" dirty="0"/>
              <a:t>quand ils constatent des difficultés d’accès ou de continuité des soins (ou autres accompagnements)</a:t>
            </a:r>
          </a:p>
          <a:p>
            <a:pPr>
              <a:buFontTx/>
              <a:buChar char="-"/>
            </a:pPr>
            <a:r>
              <a:rPr lang="fr-FR" sz="2000" dirty="0"/>
              <a:t>en période périnatale (de la grossesse aux trois ans de l’enfant)</a:t>
            </a:r>
          </a:p>
          <a:p>
            <a:pPr>
              <a:buFontTx/>
              <a:buChar char="-"/>
            </a:pPr>
            <a:r>
              <a:rPr lang="fr-FR" sz="2000" dirty="0"/>
              <a:t>pour des familles en situation complexe, </a:t>
            </a:r>
            <a:r>
              <a:rPr lang="fr-FR" sz="2000" b="1" dirty="0"/>
              <a:t>du point de vue des professionnels</a:t>
            </a:r>
          </a:p>
          <a:p>
            <a:pPr marL="0" indent="0">
              <a:buNone/>
            </a:pPr>
            <a:endParaRPr lang="fr-FR" sz="2000" b="1" dirty="0"/>
          </a:p>
          <a:p>
            <a:pPr marL="0" indent="0">
              <a:buNone/>
            </a:pPr>
            <a:r>
              <a:rPr lang="fr-FR" sz="2000" dirty="0"/>
              <a:t>Exemple d’indication : troubles psychiques ou addictions parentales </a:t>
            </a:r>
            <a:r>
              <a:rPr lang="fr-FR" sz="2000" dirty="0">
                <a:sym typeface="Wingdings" panose="05000000000000000000" pitchFamily="2" charset="2"/>
              </a:rPr>
              <a:t> </a:t>
            </a:r>
            <a:r>
              <a:rPr lang="fr-FR" sz="2000" dirty="0"/>
              <a:t>pouvant alimenter des empêchements ou conduites d’évitement des patients, des difficultés partenariales entre professionnels, des discontinuités ou des défauts de soins dans le parcours des enfants et/ou des adultes,…</a:t>
            </a: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6507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C63FCB70-FF5F-481A-9F26-787FADE52E08}"/>
              </a:ext>
            </a:extLst>
          </p:cNvPr>
          <p:cNvSpPr>
            <a:spLocks noGrp="1"/>
          </p:cNvSpPr>
          <p:nvPr>
            <p:ph idx="1"/>
          </p:nvPr>
        </p:nvSpPr>
        <p:spPr>
          <a:xfrm>
            <a:off x="385893" y="0"/>
            <a:ext cx="11509695" cy="6795083"/>
          </a:xfrm>
        </p:spPr>
        <p:txBody>
          <a:bodyPr>
            <a:normAutofit/>
          </a:bodyPr>
          <a:lstStyle/>
          <a:p>
            <a:pPr marL="0" indent="0">
              <a:buNone/>
            </a:pPr>
            <a:endParaRPr lang="fr-FR" sz="1100" u="sng" dirty="0"/>
          </a:p>
          <a:p>
            <a:pPr marL="0" indent="0">
              <a:buNone/>
            </a:pPr>
            <a:r>
              <a:rPr lang="fr-FR" sz="2400" u="sng" dirty="0"/>
              <a:t>Le Dapsa propose trois types d’interventions :</a:t>
            </a:r>
          </a:p>
          <a:p>
            <a:pPr marL="0" indent="0">
              <a:buNone/>
            </a:pPr>
            <a:endParaRPr lang="fr-FR" sz="1050" u="sng" dirty="0"/>
          </a:p>
          <a:p>
            <a:pPr marL="0" indent="0">
              <a:buNone/>
            </a:pPr>
            <a:r>
              <a:rPr lang="fr-FR" sz="1800" dirty="0"/>
              <a:t>1) </a:t>
            </a:r>
            <a:r>
              <a:rPr lang="fr-FR" sz="1800" b="1" dirty="0"/>
              <a:t>Appui à la coordination </a:t>
            </a:r>
            <a:r>
              <a:rPr lang="fr-FR" sz="1800" dirty="0"/>
              <a:t>entre professionnels concernés par l’accompagnement des membres d’un même groupe familial : </a:t>
            </a:r>
          </a:p>
          <a:p>
            <a:pPr>
              <a:lnSpc>
                <a:spcPct val="100000"/>
              </a:lnSpc>
              <a:spcBef>
                <a:spcPts val="0"/>
              </a:spcBef>
              <a:buFontTx/>
              <a:buChar char="-"/>
            </a:pPr>
            <a:r>
              <a:rPr lang="fr-FR" sz="1800" dirty="0"/>
              <a:t>Informations / conseil / appui à la réflexion, </a:t>
            </a:r>
          </a:p>
          <a:p>
            <a:pPr>
              <a:lnSpc>
                <a:spcPct val="100000"/>
              </a:lnSpc>
              <a:spcBef>
                <a:spcPts val="0"/>
              </a:spcBef>
              <a:buFontTx/>
              <a:buChar char="-"/>
            </a:pPr>
            <a:r>
              <a:rPr lang="fr-FR" sz="1800" dirty="0"/>
              <a:t>aide à la mise en lien / aide à l’orientation,</a:t>
            </a:r>
          </a:p>
          <a:p>
            <a:pPr>
              <a:lnSpc>
                <a:spcPct val="100000"/>
              </a:lnSpc>
              <a:spcBef>
                <a:spcPts val="0"/>
              </a:spcBef>
              <a:buFontTx/>
              <a:buChar char="-"/>
            </a:pPr>
            <a:r>
              <a:rPr lang="fr-FR" sz="1800" dirty="0"/>
              <a:t>animation d’espace de concertation pluridisciplinaire et pluri institutionnel </a:t>
            </a:r>
          </a:p>
          <a:p>
            <a:pPr>
              <a:lnSpc>
                <a:spcPct val="100000"/>
              </a:lnSpc>
              <a:spcBef>
                <a:spcPts val="0"/>
              </a:spcBef>
              <a:buFontTx/>
              <a:buChar char="-"/>
            </a:pPr>
            <a:endParaRPr lang="fr-FR" sz="1800" dirty="0"/>
          </a:p>
          <a:p>
            <a:pPr marL="0" indent="0">
              <a:lnSpc>
                <a:spcPct val="100000"/>
              </a:lnSpc>
              <a:spcBef>
                <a:spcPts val="0"/>
              </a:spcBef>
              <a:buNone/>
            </a:pPr>
            <a:r>
              <a:rPr lang="fr-FR" sz="1800" dirty="0"/>
              <a:t>2) </a:t>
            </a:r>
            <a:r>
              <a:rPr lang="fr-FR" sz="1800" b="1" dirty="0"/>
              <a:t>Equipe Mobile d’Evaluation et d’Orientation</a:t>
            </a:r>
            <a:r>
              <a:rPr lang="fr-FR" sz="1800" dirty="0">
                <a:sym typeface="Wingdings" panose="05000000000000000000" pitchFamily="2" charset="2"/>
              </a:rPr>
              <a:t> </a:t>
            </a:r>
            <a:r>
              <a:rPr lang="fr-FR" sz="1800" dirty="0"/>
              <a:t>soutien direct aux familles, en allant vers elles pour :</a:t>
            </a:r>
          </a:p>
          <a:p>
            <a:pPr>
              <a:lnSpc>
                <a:spcPct val="100000"/>
              </a:lnSpc>
              <a:spcBef>
                <a:spcPts val="0"/>
              </a:spcBef>
              <a:buFontTx/>
              <a:buChar char="-"/>
            </a:pPr>
            <a:r>
              <a:rPr lang="fr-FR" sz="1800" dirty="0"/>
              <a:t>recueillir leur point de vue, </a:t>
            </a:r>
          </a:p>
          <a:p>
            <a:pPr>
              <a:lnSpc>
                <a:spcPct val="100000"/>
              </a:lnSpc>
              <a:spcBef>
                <a:spcPts val="0"/>
              </a:spcBef>
              <a:buFontTx/>
              <a:buChar char="-"/>
            </a:pPr>
            <a:r>
              <a:rPr lang="fr-FR" sz="1800" dirty="0"/>
              <a:t>évaluer leurs besoins et capacités à s’inscrire dans les soins, </a:t>
            </a:r>
          </a:p>
          <a:p>
            <a:pPr>
              <a:lnSpc>
                <a:spcPct val="100000"/>
              </a:lnSpc>
              <a:spcBef>
                <a:spcPts val="0"/>
              </a:spcBef>
              <a:buFontTx/>
              <a:buChar char="-"/>
            </a:pPr>
            <a:r>
              <a:rPr lang="fr-FR" sz="1800" dirty="0"/>
              <a:t>soutenir l’élaboration par la famille de projets de soins supportables pour elle</a:t>
            </a:r>
          </a:p>
          <a:p>
            <a:pPr>
              <a:lnSpc>
                <a:spcPct val="100000"/>
              </a:lnSpc>
              <a:spcBef>
                <a:spcPts val="0"/>
              </a:spcBef>
              <a:buFontTx/>
              <a:buChar char="-"/>
            </a:pPr>
            <a:r>
              <a:rPr lang="fr-FR" sz="1800" dirty="0"/>
              <a:t>soutenir l’investissement dans les accompagnements</a:t>
            </a:r>
          </a:p>
          <a:p>
            <a:pPr>
              <a:lnSpc>
                <a:spcPct val="100000"/>
              </a:lnSpc>
              <a:spcBef>
                <a:spcPts val="0"/>
              </a:spcBef>
              <a:buFontTx/>
              <a:buChar char="-"/>
            </a:pPr>
            <a:endParaRPr lang="fr-FR" sz="1800" dirty="0"/>
          </a:p>
          <a:p>
            <a:pPr marL="0" indent="0">
              <a:lnSpc>
                <a:spcPct val="100000"/>
              </a:lnSpc>
              <a:spcBef>
                <a:spcPts val="0"/>
              </a:spcBef>
              <a:buNone/>
            </a:pPr>
            <a:r>
              <a:rPr lang="fr-FR" sz="1800" dirty="0"/>
              <a:t>3) </a:t>
            </a:r>
            <a:r>
              <a:rPr lang="fr-FR" sz="1800" b="1" dirty="0"/>
              <a:t>Chantiers de réflexion, groupes de travail, ateliers thématiques </a:t>
            </a:r>
            <a:r>
              <a:rPr lang="fr-FR" sz="1800" dirty="0">
                <a:sym typeface="Wingdings" panose="05000000000000000000" pitchFamily="2" charset="2"/>
              </a:rPr>
              <a:t> animer des espaces de pensée pluriprofessionnels et pluri institutionnel, pour développer les interconnaissances entre professionnels</a:t>
            </a:r>
          </a:p>
          <a:p>
            <a:pPr marL="0" indent="0">
              <a:lnSpc>
                <a:spcPct val="100000"/>
              </a:lnSpc>
              <a:spcBef>
                <a:spcPts val="0"/>
              </a:spcBef>
              <a:buNone/>
            </a:pPr>
            <a:endParaRPr lang="fr-FR" sz="1800" dirty="0">
              <a:sym typeface="Wingdings" panose="05000000000000000000" pitchFamily="2" charset="2"/>
            </a:endParaRPr>
          </a:p>
          <a:p>
            <a:pPr marL="0" indent="0">
              <a:lnSpc>
                <a:spcPct val="100000"/>
              </a:lnSpc>
              <a:spcBef>
                <a:spcPts val="0"/>
              </a:spcBef>
              <a:buNone/>
            </a:pPr>
            <a:r>
              <a:rPr lang="fr-FR" sz="1800" dirty="0">
                <a:sym typeface="Wingdings" panose="05000000000000000000" pitchFamily="2" charset="2"/>
              </a:rPr>
              <a:t>C’est dans le cadre de ce troisième type d’intervention que le Dapsa a animé de 2016 à 2019 huit groupes de travail départementaux autour de la thématique </a:t>
            </a:r>
            <a:r>
              <a:rPr lang="fr-FR" sz="1800" b="1" dirty="0">
                <a:sym typeface="Wingdings" panose="05000000000000000000" pitchFamily="2" charset="2"/>
              </a:rPr>
              <a:t>« repérage des alcoolisations fœtales et autres vulnérabilités pendant la grossesse, accès aux soins des femmes, accès aux soins des nouveau-nés ».</a:t>
            </a:r>
            <a:endParaRPr lang="fr-FR" sz="1800" b="1" dirty="0"/>
          </a:p>
        </p:txBody>
      </p:sp>
    </p:spTree>
    <p:extLst>
      <p:ext uri="{BB962C8B-B14F-4D97-AF65-F5344CB8AC3E}">
        <p14:creationId xmlns:p14="http://schemas.microsoft.com/office/powerpoint/2010/main" val="2076689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0EBDECB1-88A1-4E83-9253-CD697BAB55FD}"/>
              </a:ext>
            </a:extLst>
          </p:cNvPr>
          <p:cNvSpPr>
            <a:spLocks noGrp="1"/>
          </p:cNvSpPr>
          <p:nvPr>
            <p:ph idx="1"/>
          </p:nvPr>
        </p:nvSpPr>
        <p:spPr>
          <a:xfrm>
            <a:off x="2114026" y="184558"/>
            <a:ext cx="6820249" cy="6526635"/>
          </a:xfrm>
        </p:spPr>
        <p:txBody>
          <a:bodyPr/>
          <a:lstStyle/>
          <a:p>
            <a:pPr marL="0" indent="0">
              <a:buNone/>
            </a:pPr>
            <a:endParaRPr lang="fr-FR" sz="2000" b="1" dirty="0"/>
          </a:p>
          <a:p>
            <a:pPr marL="0" indent="0">
              <a:buNone/>
            </a:pPr>
            <a:r>
              <a:rPr lang="fr-FR" sz="2000" b="1" dirty="0"/>
              <a:t>1) Présentation des groupes de travail</a:t>
            </a:r>
          </a:p>
          <a:p>
            <a:pPr marL="0" indent="0">
              <a:lnSpc>
                <a:spcPct val="100000"/>
              </a:lnSpc>
              <a:spcBef>
                <a:spcPts val="0"/>
              </a:spcBef>
              <a:buNone/>
            </a:pPr>
            <a:r>
              <a:rPr lang="fr-FR" sz="2000" dirty="0"/>
              <a:t>a) Constats</a:t>
            </a:r>
          </a:p>
          <a:p>
            <a:pPr marL="0" indent="0">
              <a:lnSpc>
                <a:spcPct val="100000"/>
              </a:lnSpc>
              <a:spcBef>
                <a:spcPts val="0"/>
              </a:spcBef>
              <a:buNone/>
            </a:pPr>
            <a:r>
              <a:rPr lang="fr-FR" sz="2000" dirty="0"/>
              <a:t>b) Hypothèses de travail</a:t>
            </a:r>
          </a:p>
          <a:p>
            <a:pPr marL="0" indent="0">
              <a:lnSpc>
                <a:spcPct val="100000"/>
              </a:lnSpc>
              <a:spcBef>
                <a:spcPts val="0"/>
              </a:spcBef>
              <a:buNone/>
            </a:pPr>
            <a:r>
              <a:rPr lang="fr-FR" sz="2000" dirty="0"/>
              <a:t>c) Objectifs de travail</a:t>
            </a:r>
          </a:p>
          <a:p>
            <a:pPr marL="0" indent="0">
              <a:lnSpc>
                <a:spcPct val="100000"/>
              </a:lnSpc>
              <a:spcBef>
                <a:spcPts val="0"/>
              </a:spcBef>
              <a:buNone/>
            </a:pPr>
            <a:r>
              <a:rPr lang="fr-FR" sz="2000" dirty="0"/>
              <a:t>d) Constitution des groupes</a:t>
            </a:r>
          </a:p>
          <a:p>
            <a:pPr marL="0" indent="0">
              <a:lnSpc>
                <a:spcPct val="100000"/>
              </a:lnSpc>
              <a:spcBef>
                <a:spcPts val="0"/>
              </a:spcBef>
              <a:buNone/>
            </a:pPr>
            <a:r>
              <a:rPr lang="fr-FR" sz="2000" dirty="0"/>
              <a:t>e) Participantes</a:t>
            </a:r>
          </a:p>
          <a:p>
            <a:pPr marL="0" indent="0">
              <a:lnSpc>
                <a:spcPct val="100000"/>
              </a:lnSpc>
              <a:spcBef>
                <a:spcPts val="0"/>
              </a:spcBef>
              <a:buNone/>
            </a:pPr>
            <a:r>
              <a:rPr lang="fr-FR" sz="2000" dirty="0"/>
              <a:t>f) Déroulement des séances</a:t>
            </a:r>
          </a:p>
          <a:p>
            <a:pPr>
              <a:buFontTx/>
              <a:buChar char="-"/>
            </a:pPr>
            <a:endParaRPr lang="fr-FR" sz="2000" dirty="0"/>
          </a:p>
          <a:p>
            <a:pPr marL="0" indent="0">
              <a:buNone/>
            </a:pPr>
            <a:r>
              <a:rPr lang="fr-FR" sz="2000" b="1" dirty="0"/>
              <a:t>2) L’auto-questionnaire peut-t-il être une aide au repérage et à l’orientation sur un territoire? </a:t>
            </a:r>
          </a:p>
          <a:p>
            <a:pPr marL="0" indent="0">
              <a:lnSpc>
                <a:spcPct val="100000"/>
              </a:lnSpc>
              <a:spcBef>
                <a:spcPts val="0"/>
              </a:spcBef>
              <a:buNone/>
            </a:pPr>
            <a:r>
              <a:rPr lang="fr-FR" sz="2000" dirty="0"/>
              <a:t>a) L’Auto questionnaire favorise le repérage</a:t>
            </a:r>
          </a:p>
          <a:p>
            <a:pPr marL="0" indent="0">
              <a:lnSpc>
                <a:spcPct val="100000"/>
              </a:lnSpc>
              <a:spcBef>
                <a:spcPts val="0"/>
              </a:spcBef>
              <a:buNone/>
            </a:pPr>
            <a:r>
              <a:rPr lang="fr-FR" sz="2000" dirty="0"/>
              <a:t>b) Travailler en réseau favorise l’orientation (mais pas que!)</a:t>
            </a:r>
          </a:p>
          <a:p>
            <a:pPr marL="0" indent="0">
              <a:lnSpc>
                <a:spcPct val="100000"/>
              </a:lnSpc>
              <a:spcBef>
                <a:spcPts val="0"/>
              </a:spcBef>
              <a:buNone/>
            </a:pPr>
            <a:r>
              <a:rPr lang="fr-FR" sz="2000" dirty="0"/>
              <a:t>c) Travailler en réseau : du décloisonnement intra hospitalier au décloisonnement ville-hôpital</a:t>
            </a:r>
          </a:p>
          <a:p>
            <a:pPr marL="0" indent="0">
              <a:lnSpc>
                <a:spcPct val="100000"/>
              </a:lnSpc>
              <a:spcBef>
                <a:spcPts val="0"/>
              </a:spcBef>
              <a:buNone/>
            </a:pPr>
            <a:r>
              <a:rPr lang="fr-FR" sz="2000" dirty="0"/>
              <a:t>d) Protocoles, annuaires, exemples d’événements indésirables …et enrichissants !</a:t>
            </a:r>
          </a:p>
          <a:p>
            <a:pPr marL="0" indent="0">
              <a:buNone/>
            </a:pPr>
            <a:endParaRPr lang="fr-FR" sz="2000" dirty="0"/>
          </a:p>
          <a:p>
            <a:pPr marL="0" indent="0">
              <a:buNone/>
            </a:pPr>
            <a:r>
              <a:rPr lang="fr-FR" sz="2000" b="1" dirty="0"/>
              <a:t>Conclusion</a:t>
            </a:r>
            <a:endParaRPr lang="fr-FR" sz="2000" dirty="0"/>
          </a:p>
        </p:txBody>
      </p:sp>
    </p:spTree>
    <p:extLst>
      <p:ext uri="{BB962C8B-B14F-4D97-AF65-F5344CB8AC3E}">
        <p14:creationId xmlns:p14="http://schemas.microsoft.com/office/powerpoint/2010/main" val="222084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D256EC4-5196-44CC-BF4C-4F3DDA70A7AF}"/>
              </a:ext>
            </a:extLst>
          </p:cNvPr>
          <p:cNvSpPr>
            <a:spLocks noGrp="1"/>
          </p:cNvSpPr>
          <p:nvPr>
            <p:ph type="title"/>
          </p:nvPr>
        </p:nvSpPr>
        <p:spPr>
          <a:xfrm>
            <a:off x="838200" y="365125"/>
            <a:ext cx="10515600" cy="1186837"/>
          </a:xfrm>
        </p:spPr>
        <p:txBody>
          <a:bodyPr>
            <a:noAutofit/>
          </a:bodyPr>
          <a:lstStyle/>
          <a:p>
            <a:r>
              <a:rPr lang="fr-FR" sz="2400" dirty="0"/>
              <a:t>1) </a:t>
            </a:r>
            <a:r>
              <a:rPr lang="fr-FR" sz="2400" u="sng" dirty="0"/>
              <a:t>Présentation des groupes de travail : </a:t>
            </a:r>
            <a:r>
              <a:rPr lang="fr-FR" sz="2400" dirty="0"/>
              <a:t/>
            </a:r>
            <a:br>
              <a:rPr lang="fr-FR" sz="2400" dirty="0"/>
            </a:br>
            <a:r>
              <a:rPr lang="fr-FR" sz="2400" dirty="0"/>
              <a:t>a) </a:t>
            </a:r>
            <a:r>
              <a:rPr lang="fr-FR" sz="2400" b="1" dirty="0"/>
              <a:t>Constats initiaux issus de la pratique clinique</a:t>
            </a:r>
            <a:endParaRPr lang="fr-FR" sz="3600" dirty="0"/>
          </a:p>
        </p:txBody>
      </p:sp>
      <p:sp>
        <p:nvSpPr>
          <p:cNvPr id="3" name="Espace réservé du contenu 2">
            <a:extLst>
              <a:ext uri="{FF2B5EF4-FFF2-40B4-BE49-F238E27FC236}">
                <a16:creationId xmlns="" xmlns:a16="http://schemas.microsoft.com/office/drawing/2014/main" id="{1FAE28D3-A4DC-46A1-8EA2-FB14488430FB}"/>
              </a:ext>
            </a:extLst>
          </p:cNvPr>
          <p:cNvSpPr>
            <a:spLocks noGrp="1"/>
          </p:cNvSpPr>
          <p:nvPr>
            <p:ph idx="1"/>
          </p:nvPr>
        </p:nvSpPr>
        <p:spPr>
          <a:xfrm>
            <a:off x="838200" y="1979801"/>
            <a:ext cx="10515600" cy="4197161"/>
          </a:xfrm>
        </p:spPr>
        <p:txBody>
          <a:bodyPr/>
          <a:lstStyle/>
          <a:p>
            <a:pPr marL="0" indent="0" algn="just">
              <a:buNone/>
            </a:pPr>
            <a:r>
              <a:rPr lang="fr-FR" sz="2400" dirty="0">
                <a:effectLst/>
                <a:latin typeface="Calibri" panose="020F0502020204030204" pitchFamily="34" charset="0"/>
                <a:ea typeface="Calibri" panose="020F0502020204030204" pitchFamily="34" charset="0"/>
                <a:cs typeface="Times New Roman" panose="02020603050405020304" pitchFamily="18" charset="0"/>
              </a:rPr>
              <a:t>Nous avons pu constater que de nombreux professionnels regrettaient un repérage défaillant des situations de femmes enceintes en difficulté pour interrompre leurs consommations d’alcool. </a:t>
            </a:r>
          </a:p>
          <a:p>
            <a:pPr marL="0" indent="0" algn="just">
              <a:buNone/>
            </a:pPr>
            <a:r>
              <a:rPr lang="fr-FR" sz="2400" dirty="0">
                <a:effectLst/>
                <a:latin typeface="Calibri" panose="020F0502020204030204" pitchFamily="34" charset="0"/>
                <a:ea typeface="Calibri" panose="020F0502020204030204" pitchFamily="34" charset="0"/>
                <a:cs typeface="Times New Roman" panose="02020603050405020304" pitchFamily="18" charset="0"/>
              </a:rPr>
              <a:t>Ce repérage était souvent évoqué comme inexistant ou tardif ou imprécis, rendant difficile :</a:t>
            </a:r>
          </a:p>
          <a:p>
            <a:pPr algn="just">
              <a:buFontTx/>
              <a:buChar char="-"/>
            </a:pPr>
            <a:r>
              <a:rPr lang="fr-FR" sz="2400" dirty="0">
                <a:effectLst/>
                <a:latin typeface="Calibri" panose="020F0502020204030204" pitchFamily="34" charset="0"/>
                <a:ea typeface="Calibri" panose="020F0502020204030204" pitchFamily="34" charset="0"/>
                <a:cs typeface="Times New Roman" panose="02020603050405020304" pitchFamily="18" charset="0"/>
              </a:rPr>
              <a:t>l’accès aux soins addictologiques des femmes enceintes concernées,</a:t>
            </a:r>
          </a:p>
          <a:p>
            <a:pPr algn="just">
              <a:buFontTx/>
              <a:buChar char="-"/>
            </a:pPr>
            <a:r>
              <a:rPr lang="fr-FR" sz="2400" dirty="0">
                <a:effectLst/>
                <a:latin typeface="Calibri" panose="020F0502020204030204" pitchFamily="34" charset="0"/>
                <a:ea typeface="Calibri" panose="020F0502020204030204" pitchFamily="34" charset="0"/>
                <a:cs typeface="Times New Roman" panose="02020603050405020304" pitchFamily="18" charset="0"/>
              </a:rPr>
              <a:t>la transmission d’informations concernant la vulnérabilité des enfants exposés à l’alcool pendant la grossesse</a:t>
            </a:r>
          </a:p>
          <a:p>
            <a:pPr algn="just">
              <a:buFontTx/>
              <a:buChar char="-"/>
            </a:pPr>
            <a:r>
              <a:rPr lang="fr-FR" sz="2400" dirty="0">
                <a:effectLst/>
                <a:latin typeface="Calibri" panose="020F0502020204030204" pitchFamily="34" charset="0"/>
                <a:ea typeface="Calibri" panose="020F0502020204030204" pitchFamily="34" charset="0"/>
                <a:cs typeface="Times New Roman" panose="02020603050405020304" pitchFamily="18" charset="0"/>
              </a:rPr>
              <a:t>et donc l’accès aux soins de ces enfants.</a:t>
            </a:r>
          </a:p>
          <a:p>
            <a:pPr marL="0" indent="0">
              <a:buNone/>
            </a:pPr>
            <a:endParaRPr lang="fr-FR" dirty="0"/>
          </a:p>
        </p:txBody>
      </p:sp>
    </p:spTree>
    <p:extLst>
      <p:ext uri="{BB962C8B-B14F-4D97-AF65-F5344CB8AC3E}">
        <p14:creationId xmlns:p14="http://schemas.microsoft.com/office/powerpoint/2010/main" val="3554484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AA5B72B-E36B-4B92-85A8-2914539E1105}"/>
              </a:ext>
            </a:extLst>
          </p:cNvPr>
          <p:cNvSpPr>
            <a:spLocks noGrp="1"/>
          </p:cNvSpPr>
          <p:nvPr>
            <p:ph type="title"/>
          </p:nvPr>
        </p:nvSpPr>
        <p:spPr>
          <a:xfrm>
            <a:off x="838200" y="365126"/>
            <a:ext cx="10515600" cy="809334"/>
          </a:xfrm>
        </p:spPr>
        <p:txBody>
          <a:bodyPr>
            <a:noAutofit/>
          </a:bodyPr>
          <a:lstStyle/>
          <a:p>
            <a:r>
              <a:rPr lang="fr-FR" sz="2400" dirty="0"/>
              <a:t>1) </a:t>
            </a:r>
            <a:r>
              <a:rPr lang="fr-FR" sz="2400" u="sng" dirty="0"/>
              <a:t>Présentation des groupes de travail : </a:t>
            </a:r>
            <a:r>
              <a:rPr lang="fr-FR" sz="2400" dirty="0"/>
              <a:t/>
            </a:r>
            <a:br>
              <a:rPr lang="fr-FR" sz="2400" dirty="0"/>
            </a:br>
            <a:r>
              <a:rPr lang="fr-FR" sz="2400" dirty="0"/>
              <a:t>b) </a:t>
            </a:r>
            <a:r>
              <a:rPr lang="fr-FR" sz="2400" b="1" dirty="0"/>
              <a:t>Hypothèses de travail</a:t>
            </a:r>
            <a:endParaRPr lang="fr-FR" sz="2400" dirty="0"/>
          </a:p>
        </p:txBody>
      </p:sp>
      <p:sp>
        <p:nvSpPr>
          <p:cNvPr id="3" name="Espace réservé du contenu 2">
            <a:extLst>
              <a:ext uri="{FF2B5EF4-FFF2-40B4-BE49-F238E27FC236}">
                <a16:creationId xmlns="" xmlns:a16="http://schemas.microsoft.com/office/drawing/2014/main" id="{1E6D2404-0AB8-4D22-B894-5861EFFA1BA3}"/>
              </a:ext>
            </a:extLst>
          </p:cNvPr>
          <p:cNvSpPr>
            <a:spLocks noGrp="1"/>
          </p:cNvSpPr>
          <p:nvPr>
            <p:ph idx="1"/>
          </p:nvPr>
        </p:nvSpPr>
        <p:spPr>
          <a:xfrm>
            <a:off x="838200" y="1690688"/>
            <a:ext cx="10515600" cy="4945003"/>
          </a:xfrm>
        </p:spPr>
        <p:txBody>
          <a:bodyPr>
            <a:normAutofit fontScale="77500" lnSpcReduction="20000"/>
          </a:bodyPr>
          <a:lstStyle/>
          <a:p>
            <a:pPr marL="0" indent="0">
              <a:buNone/>
            </a:pPr>
            <a:r>
              <a:rPr lang="fr-FR" sz="2400" dirty="0">
                <a:effectLst/>
                <a:latin typeface="Calibri" panose="020F0502020204030204" pitchFamily="34" charset="0"/>
                <a:ea typeface="Calibri" panose="020F0502020204030204" pitchFamily="34" charset="0"/>
                <a:cs typeface="Times New Roman" panose="02020603050405020304" pitchFamily="18" charset="0"/>
              </a:rPr>
              <a:t>Les professionnels n’oseraient parfois pas questionner des dimensions jugées intimes, parfois par sentiment de malaise vis-à-vis des thématiques à aborder, parfois par crainte de risquer la rupture du lien avec les femmes. </a:t>
            </a:r>
          </a:p>
          <a:p>
            <a:pPr marL="0" indent="0">
              <a:buNone/>
            </a:pP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2400" dirty="0">
                <a:effectLst/>
                <a:latin typeface="Calibri" panose="020F0502020204030204" pitchFamily="34" charset="0"/>
                <a:ea typeface="Calibri" panose="020F0502020204030204" pitchFamily="34" charset="0"/>
                <a:cs typeface="Times New Roman" panose="02020603050405020304" pitchFamily="18" charset="0"/>
              </a:rPr>
              <a:t>Parler de vulnérabilité, même au sens large (troubles alimentaires, sommeil, soutien dans l’entourage, consommations de produits psychoactifs, angoisses, exposition à la violence,) est souvent considéré comme intrusif. </a:t>
            </a:r>
          </a:p>
          <a:p>
            <a:pPr marL="0" indent="0">
              <a:buNone/>
            </a:pP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2400" dirty="0">
                <a:effectLst/>
                <a:latin typeface="Calibri" panose="020F0502020204030204" pitchFamily="34" charset="0"/>
                <a:ea typeface="Calibri" panose="020F0502020204030204" pitchFamily="34" charset="0"/>
                <a:cs typeface="Times New Roman" panose="02020603050405020304" pitchFamily="18" charset="0"/>
              </a:rPr>
              <a:t>Questionner ces différentes dimensions exigerait des professionnels qu’ils aient des appuis à proposer en face de ce qui pourrait être repéré (on ne recherche pas d’information dont on ne sait que faire!). </a:t>
            </a:r>
          </a:p>
          <a:p>
            <a:pPr marL="0" indent="0">
              <a:buNone/>
            </a:pP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2400" dirty="0">
                <a:latin typeface="Calibri" panose="020F0502020204030204" pitchFamily="34" charset="0"/>
                <a:cs typeface="Times New Roman" panose="02020603050405020304" pitchFamily="18" charset="0"/>
              </a:rPr>
              <a:t>Le manque de connaissance de l’offre de soins spécialisée expliquerait l’inhibition face au repérage des facteurs de vulnérabilité pendant la grossesse.</a:t>
            </a:r>
          </a:p>
          <a:p>
            <a:pPr marL="0" indent="0">
              <a:buNone/>
            </a:pPr>
            <a:endParaRPr lang="fr-FR" sz="2400" dirty="0">
              <a:latin typeface="Calibri" panose="020F0502020204030204" pitchFamily="34" charset="0"/>
              <a:cs typeface="Times New Roman" panose="02020603050405020304" pitchFamily="18" charset="0"/>
            </a:endParaRPr>
          </a:p>
          <a:p>
            <a:pPr marL="0" indent="0">
              <a:buNone/>
            </a:pPr>
            <a:r>
              <a:rPr lang="fr-FR" sz="2400" dirty="0">
                <a:latin typeface="Calibri" panose="020F0502020204030204" pitchFamily="34" charset="0"/>
                <a:cs typeface="Times New Roman" panose="02020603050405020304" pitchFamily="18" charset="0"/>
              </a:rPr>
              <a:t>Manque de temps, </a:t>
            </a:r>
          </a:p>
          <a:p>
            <a:pPr marL="0" indent="0">
              <a:buNone/>
            </a:pPr>
            <a:r>
              <a:rPr lang="fr-FR" sz="2400" dirty="0">
                <a:latin typeface="Calibri" panose="020F0502020204030204" pitchFamily="34" charset="0"/>
                <a:cs typeface="Times New Roman" panose="02020603050405020304" pitchFamily="18" charset="0"/>
              </a:rPr>
              <a:t>Sentiments d’impuissance,</a:t>
            </a:r>
          </a:p>
          <a:p>
            <a:pPr marL="0" indent="0">
              <a:buNone/>
            </a:pPr>
            <a:r>
              <a:rPr lang="fr-FR" sz="3600" dirty="0"/>
              <a:t>…</a:t>
            </a:r>
          </a:p>
        </p:txBody>
      </p:sp>
    </p:spTree>
    <p:extLst>
      <p:ext uri="{BB962C8B-B14F-4D97-AF65-F5344CB8AC3E}">
        <p14:creationId xmlns:p14="http://schemas.microsoft.com/office/powerpoint/2010/main" val="2340347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B4B6288-07A7-456F-B057-1CEBC96FE6D8}"/>
              </a:ext>
            </a:extLst>
          </p:cNvPr>
          <p:cNvSpPr>
            <a:spLocks noGrp="1"/>
          </p:cNvSpPr>
          <p:nvPr>
            <p:ph type="title"/>
          </p:nvPr>
        </p:nvSpPr>
        <p:spPr>
          <a:xfrm>
            <a:off x="838200" y="365125"/>
            <a:ext cx="10515600" cy="666721"/>
          </a:xfrm>
        </p:spPr>
        <p:txBody>
          <a:bodyPr>
            <a:normAutofit fontScale="90000"/>
          </a:bodyPr>
          <a:lstStyle/>
          <a:p>
            <a:r>
              <a:rPr kumimoji="0" lang="fr-FR" sz="2400" b="0" i="0" u="none" strike="noStrike" kern="1200" cap="none" spc="0" normalizeH="0" baseline="0" noProof="0" dirty="0">
                <a:ln>
                  <a:noFill/>
                </a:ln>
                <a:solidFill>
                  <a:prstClr val="black"/>
                </a:solidFill>
                <a:effectLst/>
                <a:uLnTx/>
                <a:uFillTx/>
                <a:latin typeface="Calibri Light" panose="020F0302020204030204"/>
                <a:ea typeface="+mj-ea"/>
                <a:cs typeface="+mj-cs"/>
              </a:rPr>
              <a:t>1) </a:t>
            </a:r>
            <a:r>
              <a:rPr kumimoji="0" lang="fr-FR" sz="2400" b="0" i="0" u="sng" strike="noStrike" kern="1200" cap="none" spc="0" normalizeH="0" baseline="0" noProof="0" dirty="0">
                <a:ln>
                  <a:noFill/>
                </a:ln>
                <a:solidFill>
                  <a:prstClr val="black"/>
                </a:solidFill>
                <a:effectLst/>
                <a:uLnTx/>
                <a:uFillTx/>
                <a:latin typeface="Calibri Light" panose="020F0302020204030204"/>
                <a:ea typeface="+mj-ea"/>
                <a:cs typeface="+mj-cs"/>
              </a:rPr>
              <a:t>Présentation des groupes de travail : </a:t>
            </a:r>
            <a:r>
              <a:rPr kumimoji="0" lang="fr-FR" sz="2400" b="0" i="0" u="none" strike="noStrike" kern="1200" cap="none" spc="0" normalizeH="0" baseline="0" noProof="0" dirty="0">
                <a:ln>
                  <a:noFill/>
                </a:ln>
                <a:solidFill>
                  <a:prstClr val="black"/>
                </a:solidFill>
                <a:effectLst/>
                <a:uLnTx/>
                <a:uFillTx/>
                <a:latin typeface="Calibri Light" panose="020F0302020204030204"/>
                <a:ea typeface="+mj-ea"/>
                <a:cs typeface="+mj-cs"/>
              </a:rPr>
              <a:t/>
            </a:r>
            <a:br>
              <a:rPr kumimoji="0" lang="fr-FR" sz="2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fr-FR" sz="2400" b="0" i="0" u="none" strike="noStrike" kern="1200" cap="none" spc="0" normalizeH="0" baseline="0" noProof="0" dirty="0">
                <a:ln>
                  <a:noFill/>
                </a:ln>
                <a:solidFill>
                  <a:prstClr val="black"/>
                </a:solidFill>
                <a:effectLst/>
                <a:uLnTx/>
                <a:uFillTx/>
                <a:latin typeface="Calibri Light" panose="020F0302020204030204"/>
                <a:ea typeface="+mj-ea"/>
                <a:cs typeface="+mj-cs"/>
              </a:rPr>
              <a:t>c) </a:t>
            </a:r>
            <a:r>
              <a:rPr kumimoji="0" lang="fr-FR" sz="2400" b="1" i="0" u="none" strike="noStrike" kern="1200" cap="none" spc="0" normalizeH="0" baseline="0" noProof="0" dirty="0">
                <a:ln>
                  <a:noFill/>
                </a:ln>
                <a:solidFill>
                  <a:prstClr val="black"/>
                </a:solidFill>
                <a:effectLst/>
                <a:uLnTx/>
                <a:uFillTx/>
                <a:latin typeface="Calibri Light" panose="020F0302020204030204"/>
                <a:ea typeface="+mj-ea"/>
                <a:cs typeface="+mj-cs"/>
              </a:rPr>
              <a:t>Objectifs des groupes de travail</a:t>
            </a:r>
            <a:endParaRPr lang="fr-FR" sz="4000" dirty="0"/>
          </a:p>
        </p:txBody>
      </p:sp>
      <p:sp>
        <p:nvSpPr>
          <p:cNvPr id="3" name="Espace réservé du contenu 2">
            <a:extLst>
              <a:ext uri="{FF2B5EF4-FFF2-40B4-BE49-F238E27FC236}">
                <a16:creationId xmlns="" xmlns:a16="http://schemas.microsoft.com/office/drawing/2014/main" id="{F97A6F13-C608-4645-94E0-AC9D291D0ED4}"/>
              </a:ext>
            </a:extLst>
          </p:cNvPr>
          <p:cNvSpPr>
            <a:spLocks noGrp="1"/>
          </p:cNvSpPr>
          <p:nvPr>
            <p:ph idx="1"/>
          </p:nvPr>
        </p:nvSpPr>
        <p:spPr>
          <a:xfrm>
            <a:off x="318781" y="1283516"/>
            <a:ext cx="11459361" cy="5368954"/>
          </a:xfrm>
        </p:spPr>
        <p:txBody>
          <a:bodyPr>
            <a:normAutofit/>
          </a:bodyPr>
          <a:lstStyle/>
          <a:p>
            <a:pPr marL="270510" indent="-90170" algn="just"/>
            <a:r>
              <a:rPr lang="fr-FR" sz="1800" dirty="0">
                <a:latin typeface="Calibri" panose="020F0502020204030204" pitchFamily="34" charset="0"/>
                <a:ea typeface="Calibri" panose="020F0502020204030204" pitchFamily="34" charset="0"/>
                <a:cs typeface="Times New Roman" panose="02020603050405020304" pitchFamily="18" charset="0"/>
              </a:rPr>
              <a:t> P</a:t>
            </a:r>
            <a:r>
              <a:rPr lang="fr-FR" sz="1800" dirty="0">
                <a:effectLst/>
                <a:latin typeface="Calibri" panose="020F0502020204030204" pitchFamily="34" charset="0"/>
                <a:ea typeface="Calibri" panose="020F0502020204030204" pitchFamily="34" charset="0"/>
                <a:cs typeface="Times New Roman" panose="02020603050405020304" pitchFamily="18" charset="0"/>
              </a:rPr>
              <a:t>ermettre à des professionnels d’horizons variés (addictions, périnatalité, petite enfance, hébergement, suivi socio-éducatif, psychiatrie, pédopsychiatrie, …) de se rencontrer et de mieux connaître l’appui qu’ils peuvent représenter les uns pour les autres</a:t>
            </a:r>
          </a:p>
          <a:p>
            <a:pPr marL="270510" indent="-90170" algn="just"/>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70510" indent="-90170" algn="just"/>
            <a:r>
              <a:rPr lang="fr-FR" sz="1800" dirty="0">
                <a:latin typeface="Calibri" panose="020F0502020204030204" pitchFamily="34" charset="0"/>
                <a:ea typeface="Calibri" panose="020F0502020204030204" pitchFamily="34" charset="0"/>
                <a:cs typeface="Times New Roman" panose="02020603050405020304" pitchFamily="18" charset="0"/>
              </a:rPr>
              <a:t> P</a:t>
            </a:r>
            <a:r>
              <a:rPr lang="fr-FR" sz="1800" dirty="0">
                <a:effectLst/>
                <a:latin typeface="Calibri" panose="020F0502020204030204" pitchFamily="34" charset="0"/>
                <a:ea typeface="Calibri" panose="020F0502020204030204" pitchFamily="34" charset="0"/>
                <a:cs typeface="Times New Roman" panose="02020603050405020304" pitchFamily="18" charset="0"/>
              </a:rPr>
              <a:t>ermettre aux professionnels d’échanger sur leurs pratiques, les difficultés qu’ils rencontrent, les appuis qu’ils peuvent mobiliser, afin de mettre en commun ces « stratégies cliniques »,</a:t>
            </a:r>
          </a:p>
          <a:p>
            <a:pPr marL="270510" indent="-90170" algn="just"/>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70510" indent="-90170" algn="just"/>
            <a:r>
              <a:rPr lang="fr-FR" sz="1800" dirty="0">
                <a:latin typeface="Calibri" panose="020F0502020204030204" pitchFamily="34" charset="0"/>
                <a:ea typeface="Calibri" panose="020F0502020204030204" pitchFamily="34" charset="0"/>
                <a:cs typeface="Times New Roman" panose="02020603050405020304" pitchFamily="18" charset="0"/>
              </a:rPr>
              <a:t> P</a:t>
            </a:r>
            <a:r>
              <a:rPr lang="fr-FR" sz="1800" dirty="0">
                <a:effectLst/>
                <a:latin typeface="Calibri" panose="020F0502020204030204" pitchFamily="34" charset="0"/>
                <a:ea typeface="Calibri" panose="020F0502020204030204" pitchFamily="34" charset="0"/>
                <a:cs typeface="Times New Roman" panose="02020603050405020304" pitchFamily="18" charset="0"/>
              </a:rPr>
              <a:t>ermettre aux professionnels de découvrir l’auto-questionnaire (et pas uniquement les professionnels de maternité!)</a:t>
            </a:r>
          </a:p>
          <a:p>
            <a:pPr marL="270510" indent="-90170" algn="just"/>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70510" indent="-90170" algn="just"/>
            <a:r>
              <a:rPr lang="fr-FR" sz="1800" dirty="0">
                <a:latin typeface="Calibri" panose="020F0502020204030204" pitchFamily="34" charset="0"/>
                <a:ea typeface="Calibri" panose="020F0502020204030204" pitchFamily="34" charset="0"/>
                <a:cs typeface="Times New Roman" panose="02020603050405020304" pitchFamily="18" charset="0"/>
              </a:rPr>
              <a:t> P</a:t>
            </a:r>
            <a:r>
              <a:rPr lang="fr-FR" sz="1800" dirty="0">
                <a:effectLst/>
                <a:latin typeface="Calibri" panose="020F0502020204030204" pitchFamily="34" charset="0"/>
                <a:ea typeface="Calibri" panose="020F0502020204030204" pitchFamily="34" charset="0"/>
                <a:cs typeface="Times New Roman" panose="02020603050405020304" pitchFamily="18" charset="0"/>
              </a:rPr>
              <a:t>ermettre la constitution de micro-réseaux locaux autour de la thématique de l’alcoolisation fœtale (repérage de professionnels ressources sur le territoire, travail sur les modalités de transmissions entre partenaires et sur les moyens d’assurer une continuité dans la vigilance entre suivi ante et post natal)</a:t>
            </a:r>
          </a:p>
          <a:p>
            <a:pPr marL="270510" indent="-90170" algn="just"/>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70510" indent="-90170" algn="just"/>
            <a:r>
              <a:rPr lang="fr-FR" sz="1800" dirty="0">
                <a:latin typeface="Calibri" panose="020F0502020204030204" pitchFamily="34" charset="0"/>
                <a:ea typeface="Calibri" panose="020F0502020204030204" pitchFamily="34" charset="0"/>
                <a:cs typeface="Times New Roman" panose="02020603050405020304" pitchFamily="18" charset="0"/>
              </a:rPr>
              <a:t> P</a:t>
            </a:r>
            <a:r>
              <a:rPr lang="fr-FR" sz="1800" dirty="0">
                <a:effectLst/>
                <a:latin typeface="Calibri" panose="020F0502020204030204" pitchFamily="34" charset="0"/>
                <a:ea typeface="Calibri" panose="020F0502020204030204" pitchFamily="34" charset="0"/>
                <a:cs typeface="Times New Roman" panose="02020603050405020304" pitchFamily="18" charset="0"/>
              </a:rPr>
              <a:t>ermettre de repérer les éléments bloquants et facilitants (pour le repérage des situations de femmes enceintes en difficulté pour interrompre leurs consommations d’alcool, pour l’accès aux soins des femmes et pour l’accès aux soins des enfants) de façon à pouvoir en tenir compte dans l’accompagnement de situations concrètes qui se présenteront.</a:t>
            </a:r>
          </a:p>
          <a:p>
            <a:endParaRPr lang="fr-FR" dirty="0"/>
          </a:p>
        </p:txBody>
      </p:sp>
    </p:spTree>
    <p:extLst>
      <p:ext uri="{BB962C8B-B14F-4D97-AF65-F5344CB8AC3E}">
        <p14:creationId xmlns:p14="http://schemas.microsoft.com/office/powerpoint/2010/main" val="3469017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A25A0A5-C8CC-4C9B-8452-F748DF81D0EF}"/>
              </a:ext>
            </a:extLst>
          </p:cNvPr>
          <p:cNvSpPr>
            <a:spLocks noGrp="1"/>
          </p:cNvSpPr>
          <p:nvPr>
            <p:ph type="title"/>
          </p:nvPr>
        </p:nvSpPr>
        <p:spPr/>
        <p:txBody>
          <a:bodyPr/>
          <a:lstStyle/>
          <a:p>
            <a:r>
              <a:rPr kumimoji="0" lang="fr-FR" sz="2200" b="0" i="0" u="none" strike="noStrike" kern="1200" cap="none" spc="0" normalizeH="0" baseline="0" noProof="0" dirty="0">
                <a:ln>
                  <a:noFill/>
                </a:ln>
                <a:solidFill>
                  <a:prstClr val="black"/>
                </a:solidFill>
                <a:effectLst/>
                <a:uLnTx/>
                <a:uFillTx/>
                <a:latin typeface="Calibri Light" panose="020F0302020204030204"/>
                <a:ea typeface="+mj-ea"/>
                <a:cs typeface="+mj-cs"/>
              </a:rPr>
              <a:t>1) </a:t>
            </a:r>
            <a:r>
              <a:rPr kumimoji="0" lang="fr-FR" sz="2200" b="0" i="0" u="sng" strike="noStrike" kern="1200" cap="none" spc="0" normalizeH="0" baseline="0" noProof="0" dirty="0">
                <a:ln>
                  <a:noFill/>
                </a:ln>
                <a:solidFill>
                  <a:prstClr val="black"/>
                </a:solidFill>
                <a:effectLst/>
                <a:uLnTx/>
                <a:uFillTx/>
                <a:latin typeface="Calibri Light" panose="020F0302020204030204"/>
                <a:ea typeface="+mj-ea"/>
                <a:cs typeface="+mj-cs"/>
              </a:rPr>
              <a:t>Présentation des groupes de travail : </a:t>
            </a:r>
            <a:r>
              <a:rPr kumimoji="0" lang="fr-FR" sz="2200" b="0" i="0" u="none" strike="noStrike" kern="1200" cap="none" spc="0" normalizeH="0" baseline="0" noProof="0" dirty="0">
                <a:ln>
                  <a:noFill/>
                </a:ln>
                <a:solidFill>
                  <a:prstClr val="black"/>
                </a:solidFill>
                <a:effectLst/>
                <a:uLnTx/>
                <a:uFillTx/>
                <a:latin typeface="Calibri Light" panose="020F0302020204030204"/>
                <a:ea typeface="+mj-ea"/>
                <a:cs typeface="+mj-cs"/>
              </a:rPr>
              <a:t/>
            </a:r>
            <a:br>
              <a:rPr kumimoji="0" lang="fr-FR" sz="22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fr-FR" sz="2200" b="0" i="0" u="none" strike="noStrike" kern="1200" cap="none" spc="0" normalizeH="0" baseline="0" noProof="0" dirty="0">
                <a:ln>
                  <a:noFill/>
                </a:ln>
                <a:solidFill>
                  <a:prstClr val="black"/>
                </a:solidFill>
                <a:effectLst/>
                <a:uLnTx/>
                <a:uFillTx/>
                <a:latin typeface="Calibri Light" panose="020F0302020204030204"/>
                <a:ea typeface="+mj-ea"/>
                <a:cs typeface="+mj-cs"/>
              </a:rPr>
              <a:t>d) </a:t>
            </a:r>
            <a:r>
              <a:rPr kumimoji="0" lang="fr-FR" sz="2200" b="1" i="0" u="none" strike="noStrike" kern="1200" cap="none" spc="0" normalizeH="0" baseline="0" noProof="0" dirty="0">
                <a:ln>
                  <a:noFill/>
                </a:ln>
                <a:solidFill>
                  <a:prstClr val="black"/>
                </a:solidFill>
                <a:effectLst/>
                <a:uLnTx/>
                <a:uFillTx/>
                <a:latin typeface="Calibri Light" panose="020F0302020204030204"/>
                <a:ea typeface="+mj-ea"/>
                <a:cs typeface="+mj-cs"/>
              </a:rPr>
              <a:t>Constitution des groupes départementaux</a:t>
            </a:r>
            <a:endParaRPr lang="fr-FR" b="1" dirty="0"/>
          </a:p>
        </p:txBody>
      </p:sp>
      <p:sp>
        <p:nvSpPr>
          <p:cNvPr id="3" name="Espace réservé du contenu 2">
            <a:extLst>
              <a:ext uri="{FF2B5EF4-FFF2-40B4-BE49-F238E27FC236}">
                <a16:creationId xmlns="" xmlns:a16="http://schemas.microsoft.com/office/drawing/2014/main" id="{9089085B-487E-41CD-BACE-04CB050DB9B7}"/>
              </a:ext>
            </a:extLst>
          </p:cNvPr>
          <p:cNvSpPr>
            <a:spLocks noGrp="1"/>
          </p:cNvSpPr>
          <p:nvPr>
            <p:ph idx="1"/>
          </p:nvPr>
        </p:nvSpPr>
        <p:spPr>
          <a:xfrm>
            <a:off x="838200" y="2013358"/>
            <a:ext cx="10515600" cy="4163605"/>
          </a:xfrm>
        </p:spPr>
        <p:txBody>
          <a:bodyPr/>
          <a:lstStyle/>
          <a:p>
            <a:pPr marL="0" indent="0" algn="just">
              <a:buNone/>
            </a:pPr>
            <a:r>
              <a:rPr lang="fr-FR" sz="2000" dirty="0">
                <a:effectLst/>
                <a:latin typeface="Calibri" panose="020F0502020204030204" pitchFamily="34" charset="0"/>
                <a:ea typeface="Calibri" panose="020F0502020204030204" pitchFamily="34" charset="0"/>
                <a:cs typeface="Times New Roman" panose="02020603050405020304" pitchFamily="18" charset="0"/>
              </a:rPr>
              <a:t>Pour chaque département, nous avons fait en sorte dans l’organisation du groupe de travail :</a:t>
            </a:r>
          </a:p>
          <a:p>
            <a:pPr marL="342900" lvl="0" indent="-342900" algn="just">
              <a:buFont typeface="Garamond" panose="02020404030301010803" pitchFamily="18" charset="0"/>
              <a:buChar char="-"/>
            </a:pP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de prendre appui sur les r</a:t>
            </a:r>
            <a:r>
              <a:rPr lang="fr-FR" sz="2000" dirty="0">
                <a:effectLst/>
                <a:latin typeface="Calibri" panose="020F0502020204030204" pitchFamily="34" charset="0"/>
                <a:ea typeface="Times New Roman" panose="02020603050405020304" pitchFamily="18" charset="0"/>
                <a:cs typeface="Calibri" panose="020F0502020204030204" pitchFamily="34" charset="0"/>
              </a:rPr>
              <a:t>é</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seaux de sant</a:t>
            </a:r>
            <a:r>
              <a:rPr lang="fr-FR" sz="2000" dirty="0">
                <a:effectLst/>
                <a:latin typeface="Calibri" panose="020F0502020204030204" pitchFamily="34" charset="0"/>
                <a:ea typeface="Times New Roman" panose="02020603050405020304" pitchFamily="18" charset="0"/>
                <a:cs typeface="Calibri" panose="020F0502020204030204" pitchFamily="34" charset="0"/>
              </a:rPr>
              <a:t>é</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 p</a:t>
            </a:r>
            <a:r>
              <a:rPr lang="fr-FR" sz="2000" dirty="0">
                <a:effectLst/>
                <a:latin typeface="Calibri" panose="020F0502020204030204" pitchFamily="34" charset="0"/>
                <a:ea typeface="Times New Roman" panose="02020603050405020304" pitchFamily="18" charset="0"/>
                <a:cs typeface="Calibri" panose="020F0502020204030204" pitchFamily="34" charset="0"/>
              </a:rPr>
              <a:t>é</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rinatale du territoire concerné (</a:t>
            </a:r>
            <a:r>
              <a:rPr lang="fr-FR" sz="2000" dirty="0">
                <a:effectLst/>
                <a:latin typeface="Calibri" panose="020F0502020204030204" pitchFamily="34" charset="0"/>
                <a:ea typeface="Times New Roman" panose="02020603050405020304" pitchFamily="18" charset="0"/>
                <a:cs typeface="Calibri" panose="020F0502020204030204" pitchFamily="34" charset="0"/>
              </a:rPr>
              <a:t>é</a:t>
            </a: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largir la diffusion, bénéficier de leur appui logistique, identifier les professionnels ressources en périnatalité, identifier le calendrier possible compte tenue des actualités locales, des priorités, des mouvements dans les équipes, …),</a:t>
            </a:r>
          </a:p>
          <a:p>
            <a:pPr marL="342900" lvl="0" indent="-342900" algn="just">
              <a:buFont typeface="Garamond" panose="02020404030301010803" pitchFamily="18" charset="0"/>
              <a:buChar char="-"/>
            </a:pP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de réaliser un état des lieux des ressources existantes sur chaque territoire, de réaliser pour chaque territoire un annuaire des personnes à contacter,</a:t>
            </a:r>
          </a:p>
          <a:p>
            <a:pPr marL="342900" lvl="0" indent="-342900" algn="just">
              <a:buFont typeface="Garamond" panose="02020404030301010803" pitchFamily="18" charset="0"/>
              <a:buChar char="-"/>
            </a:pPr>
            <a:r>
              <a:rPr lang="fr-FR" sz="2000" dirty="0">
                <a:effectLst/>
                <a:latin typeface="Calibri" panose="020F0502020204030204" pitchFamily="34" charset="0"/>
                <a:ea typeface="Times New Roman" panose="02020603050405020304" pitchFamily="18" charset="0"/>
                <a:cs typeface="Times New Roman" panose="02020603050405020304" pitchFamily="18" charset="0"/>
              </a:rPr>
              <a:t>de définir un lieu, une date qui permette au plus grand nombre de venir tout en garantissant la représentation de chaque champ d’intervention (périnatalité, pédiatrie, addictologie, alcoologie, appui à la parentalité, …)</a:t>
            </a:r>
          </a:p>
          <a:p>
            <a:pPr marL="0" indent="0">
              <a:buNone/>
            </a:pPr>
            <a:endParaRPr lang="fr-FR" dirty="0"/>
          </a:p>
        </p:txBody>
      </p:sp>
    </p:spTree>
    <p:extLst>
      <p:ext uri="{BB962C8B-B14F-4D97-AF65-F5344CB8AC3E}">
        <p14:creationId xmlns:p14="http://schemas.microsoft.com/office/powerpoint/2010/main" val="59573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E099913-885C-4106-B038-2D107A00EFEF}"/>
              </a:ext>
            </a:extLst>
          </p:cNvPr>
          <p:cNvSpPr>
            <a:spLocks noGrp="1"/>
          </p:cNvSpPr>
          <p:nvPr>
            <p:ph type="title"/>
          </p:nvPr>
        </p:nvSpPr>
        <p:spPr>
          <a:xfrm>
            <a:off x="838200" y="365126"/>
            <a:ext cx="10515600" cy="658332"/>
          </a:xfrm>
        </p:spPr>
        <p:txBody>
          <a:bodyPr>
            <a:normAutofit/>
          </a:bodyPr>
          <a:lstStyle/>
          <a:p>
            <a:r>
              <a:rPr kumimoji="0" lang="fr-FR" sz="1800" b="0" i="0" u="none" strike="noStrike" kern="1200" cap="none" spc="0" normalizeH="0" baseline="0" noProof="0" dirty="0">
                <a:ln>
                  <a:noFill/>
                </a:ln>
                <a:solidFill>
                  <a:prstClr val="black"/>
                </a:solidFill>
                <a:effectLst/>
                <a:uLnTx/>
                <a:uFillTx/>
                <a:latin typeface="Calibri Light" panose="020F0302020204030204"/>
                <a:ea typeface="+mj-ea"/>
                <a:cs typeface="+mj-cs"/>
              </a:rPr>
              <a:t>1) </a:t>
            </a:r>
            <a:r>
              <a:rPr kumimoji="0" lang="fr-FR" sz="1800" b="0" i="0" u="sng" strike="noStrike" kern="1200" cap="none" spc="0" normalizeH="0" baseline="0" noProof="0" dirty="0">
                <a:ln>
                  <a:noFill/>
                </a:ln>
                <a:solidFill>
                  <a:prstClr val="black"/>
                </a:solidFill>
                <a:effectLst/>
                <a:uLnTx/>
                <a:uFillTx/>
                <a:latin typeface="Calibri Light" panose="020F0302020204030204"/>
                <a:ea typeface="+mj-ea"/>
                <a:cs typeface="+mj-cs"/>
              </a:rPr>
              <a:t>Présentation des groupes de travail : </a:t>
            </a:r>
            <a:r>
              <a:rPr kumimoji="0" lang="fr-FR" sz="1800" b="0" i="0" u="none" strike="noStrike" kern="1200" cap="none" spc="0" normalizeH="0" baseline="0" noProof="0" dirty="0">
                <a:ln>
                  <a:noFill/>
                </a:ln>
                <a:solidFill>
                  <a:prstClr val="black"/>
                </a:solidFill>
                <a:effectLst/>
                <a:uLnTx/>
                <a:uFillTx/>
                <a:latin typeface="Calibri Light" panose="020F0302020204030204"/>
                <a:ea typeface="+mj-ea"/>
                <a:cs typeface="+mj-cs"/>
              </a:rPr>
              <a:t/>
            </a:r>
            <a:br>
              <a:rPr kumimoji="0" lang="fr-FR" sz="18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fr-FR" sz="1800" b="0" i="0" u="none" strike="noStrike" kern="1200" cap="none" spc="0" normalizeH="0" baseline="0" noProof="0" dirty="0">
                <a:ln>
                  <a:noFill/>
                </a:ln>
                <a:solidFill>
                  <a:prstClr val="black"/>
                </a:solidFill>
                <a:effectLst/>
                <a:uLnTx/>
                <a:uFillTx/>
                <a:latin typeface="Calibri Light" panose="020F0302020204030204"/>
                <a:ea typeface="+mj-ea"/>
                <a:cs typeface="+mj-cs"/>
              </a:rPr>
              <a:t>e) </a:t>
            </a:r>
            <a:r>
              <a:rPr kumimoji="0" lang="fr-FR" sz="1800" b="1" i="0" u="none" strike="noStrike" kern="1200" cap="none" spc="0" normalizeH="0" baseline="0" noProof="0" dirty="0" err="1">
                <a:ln>
                  <a:noFill/>
                </a:ln>
                <a:solidFill>
                  <a:prstClr val="black"/>
                </a:solidFill>
                <a:effectLst/>
                <a:uLnTx/>
                <a:uFillTx/>
                <a:latin typeface="Calibri Light" panose="020F0302020204030204"/>
                <a:ea typeface="+mj-ea"/>
                <a:cs typeface="+mj-cs"/>
              </a:rPr>
              <a:t>Participant.e.s</a:t>
            </a:r>
            <a:endParaRPr lang="fr-FR" sz="1800" dirty="0"/>
          </a:p>
        </p:txBody>
      </p:sp>
      <p:graphicFrame>
        <p:nvGraphicFramePr>
          <p:cNvPr id="9" name="Espace réservé du contenu 8">
            <a:extLst>
              <a:ext uri="{FF2B5EF4-FFF2-40B4-BE49-F238E27FC236}">
                <a16:creationId xmlns="" xmlns:a16="http://schemas.microsoft.com/office/drawing/2014/main" id="{256C81DA-2199-4E33-BAC5-A133B59ACDBF}"/>
              </a:ext>
            </a:extLst>
          </p:cNvPr>
          <p:cNvGraphicFramePr>
            <a:graphicFrameLocks noGrp="1"/>
          </p:cNvGraphicFramePr>
          <p:nvPr>
            <p:ph idx="1"/>
            <p:extLst>
              <p:ext uri="{D42A27DB-BD31-4B8C-83A1-F6EECF244321}">
                <p14:modId xmlns:p14="http://schemas.microsoft.com/office/powerpoint/2010/main" val="2804159195"/>
              </p:ext>
            </p:extLst>
          </p:nvPr>
        </p:nvGraphicFramePr>
        <p:xfrm>
          <a:off x="2164361" y="1080326"/>
          <a:ext cx="6785014" cy="5505023"/>
        </p:xfrm>
        <a:graphic>
          <a:graphicData uri="http://schemas.openxmlformats.org/drawingml/2006/table">
            <a:tbl>
              <a:tblPr firstRow="1" firstCol="1" bandRow="1"/>
              <a:tblGrid>
                <a:gridCol w="2465012">
                  <a:extLst>
                    <a:ext uri="{9D8B030D-6E8A-4147-A177-3AD203B41FA5}">
                      <a16:colId xmlns="" xmlns:a16="http://schemas.microsoft.com/office/drawing/2014/main" val="3053074337"/>
                    </a:ext>
                  </a:extLst>
                </a:gridCol>
                <a:gridCol w="1016959">
                  <a:extLst>
                    <a:ext uri="{9D8B030D-6E8A-4147-A177-3AD203B41FA5}">
                      <a16:colId xmlns="" xmlns:a16="http://schemas.microsoft.com/office/drawing/2014/main" val="3373590345"/>
                    </a:ext>
                  </a:extLst>
                </a:gridCol>
                <a:gridCol w="530752">
                  <a:extLst>
                    <a:ext uri="{9D8B030D-6E8A-4147-A177-3AD203B41FA5}">
                      <a16:colId xmlns="" xmlns:a16="http://schemas.microsoft.com/office/drawing/2014/main" val="2163154095"/>
                    </a:ext>
                  </a:extLst>
                </a:gridCol>
                <a:gridCol w="1806670">
                  <a:extLst>
                    <a:ext uri="{9D8B030D-6E8A-4147-A177-3AD203B41FA5}">
                      <a16:colId xmlns="" xmlns:a16="http://schemas.microsoft.com/office/drawing/2014/main" val="2086260570"/>
                    </a:ext>
                  </a:extLst>
                </a:gridCol>
                <a:gridCol w="965621">
                  <a:extLst>
                    <a:ext uri="{9D8B030D-6E8A-4147-A177-3AD203B41FA5}">
                      <a16:colId xmlns="" xmlns:a16="http://schemas.microsoft.com/office/drawing/2014/main" val="2095512649"/>
                    </a:ext>
                  </a:extLst>
                </a:gridCol>
              </a:tblGrid>
              <a:tr h="176857">
                <a:tc gridSpan="2">
                  <a:txBody>
                    <a:bodyPr/>
                    <a:lstStyle/>
                    <a:p>
                      <a:pPr algn="ctr">
                        <a:lnSpc>
                          <a:spcPct val="115000"/>
                        </a:lnSpc>
                        <a:spcAft>
                          <a:spcPts val="1000"/>
                        </a:spcAft>
                      </a:pPr>
                      <a:r>
                        <a:rPr lang="fr-FR"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Professions représentées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ctr">
                        <a:lnSpc>
                          <a:spcPct val="115000"/>
                        </a:lnSpc>
                        <a:spcAft>
                          <a:spcPts val="1000"/>
                        </a:spcAft>
                      </a:pPr>
                      <a:r>
                        <a:rPr lang="fr-FR"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1000"/>
                        </a:spcAft>
                      </a:pPr>
                      <a:r>
                        <a:rPr lang="fr-FR" sz="9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Structures représentées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 xmlns:a16="http://schemas.microsoft.com/office/drawing/2014/main" val="91445401"/>
                  </a:ext>
                </a:extLst>
              </a:tr>
              <a:tr h="349552">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Nombre de professionnels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Nombre de professionnels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31506959"/>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Sage-femme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CSAPA</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55497245"/>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Infirmier/Puériculteur</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Maternité</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71282788"/>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Psychologue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PMI</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17074927"/>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Assistante sociale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ELSA</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82421390"/>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Médecin addictologue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Réseau</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46247424"/>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Educateur spécialisé</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CMP</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06325517"/>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Médecin PMI</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CAMSP</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62189903"/>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Pédiatre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Centre maternel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99850862"/>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Pédopsychiatre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Services sociaux</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09717181"/>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Chef de service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Activité libérale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35786031"/>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Educateur de jeunes enfants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Autres services hospitaliers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03333377"/>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Médecin coordinateur</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Association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40727365"/>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Psychomotricien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CAARUD</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97538995"/>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Chargé de mission SIAO</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Ecoles, crèches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81885572"/>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Gynécologue/obstétricien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Hébergement social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76343318"/>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Médecin généraliste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Néonatalogie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55875773"/>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Psychiatre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Relais maternel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74999542"/>
                  </a:ext>
                </a:extLst>
              </a:tr>
              <a:tr h="162153">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Sage-femme tabacologue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37571835"/>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Assistante médico-administrative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597621472"/>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 thérapeute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extLst>
                  <a:ext uri="{0D108BD9-81ED-4DB2-BD59-A6C34878D82A}">
                    <a16:rowId xmlns="" xmlns:a16="http://schemas.microsoft.com/office/drawing/2014/main" val="3965262155"/>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Assistante de coordination</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extLst>
                  <a:ext uri="{0D108BD9-81ED-4DB2-BD59-A6C34878D82A}">
                    <a16:rowId xmlns="" xmlns:a16="http://schemas.microsoft.com/office/drawing/2014/main" val="2528490554"/>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Attaché de recherche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dirty="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extLst>
                  <a:ext uri="{0D108BD9-81ED-4DB2-BD59-A6C34878D82A}">
                    <a16:rowId xmlns="" xmlns:a16="http://schemas.microsoft.com/office/drawing/2014/main" val="3922971997"/>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Coordinateur administratif</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extLst>
                  <a:ext uri="{0D108BD9-81ED-4DB2-BD59-A6C34878D82A}">
                    <a16:rowId xmlns="" xmlns:a16="http://schemas.microsoft.com/office/drawing/2014/main" val="3943315704"/>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Diététicienne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extLst>
                  <a:ext uri="{0D108BD9-81ED-4DB2-BD59-A6C34878D82A}">
                    <a16:rowId xmlns="" xmlns:a16="http://schemas.microsoft.com/office/drawing/2014/main" val="2937596308"/>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Directrice territoriale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extLst>
                  <a:ext uri="{0D108BD9-81ED-4DB2-BD59-A6C34878D82A}">
                    <a16:rowId xmlns="" xmlns:a16="http://schemas.microsoft.com/office/drawing/2014/main" val="436509662"/>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Intervenant en Réduction Des Risques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extLst>
                  <a:ext uri="{0D108BD9-81ED-4DB2-BD59-A6C34878D82A}">
                    <a16:rowId xmlns="" xmlns:a16="http://schemas.microsoft.com/office/drawing/2014/main" val="439311384"/>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Responsable administrative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extLst>
                  <a:ext uri="{0D108BD9-81ED-4DB2-BD59-A6C34878D82A}">
                    <a16:rowId xmlns="" xmlns:a16="http://schemas.microsoft.com/office/drawing/2014/main" val="3769129403"/>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TISF</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extLst>
                  <a:ext uri="{0D108BD9-81ED-4DB2-BD59-A6C34878D82A}">
                    <a16:rowId xmlns="" xmlns:a16="http://schemas.microsoft.com/office/drawing/2014/main" val="3651387115"/>
                  </a:ext>
                </a:extLst>
              </a:tr>
              <a:tr h="187260">
                <a:tc>
                  <a:txBody>
                    <a:bodyPr/>
                    <a:lstStyle/>
                    <a:p>
                      <a:pP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159</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nSpc>
                          <a:spcPct val="107000"/>
                        </a:lnSpc>
                      </a:pPr>
                      <a:endParaRPr lang="fr-FR" sz="1100" dirty="0">
                        <a:effectLst/>
                        <a:latin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extLst>
                  <a:ext uri="{0D108BD9-81ED-4DB2-BD59-A6C34878D82A}">
                    <a16:rowId xmlns="" xmlns:a16="http://schemas.microsoft.com/office/drawing/2014/main" val="3073078932"/>
                  </a:ext>
                </a:extLst>
              </a:tr>
            </a:tbl>
          </a:graphicData>
        </a:graphic>
      </p:graphicFrame>
      <p:sp>
        <p:nvSpPr>
          <p:cNvPr id="10" name="Rectangle 2">
            <a:extLst>
              <a:ext uri="{FF2B5EF4-FFF2-40B4-BE49-F238E27FC236}">
                <a16:creationId xmlns="" xmlns:a16="http://schemas.microsoft.com/office/drawing/2014/main" id="{3FDF876A-51BA-4F1A-B547-428EE5267BB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50545810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1117</TotalTime>
  <Words>1919</Words>
  <Application>Microsoft Office PowerPoint</Application>
  <PresentationFormat>Grand écran</PresentationFormat>
  <Paragraphs>303</Paragraphs>
  <Slides>17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17</vt:i4>
      </vt:variant>
    </vt:vector>
  </HeadingPairs>
  <TitlesOfParts>
    <vt:vector size="25" baseType="lpstr">
      <vt:lpstr>Arial</vt:lpstr>
      <vt:lpstr>Calibri</vt:lpstr>
      <vt:lpstr>Calibri Light</vt:lpstr>
      <vt:lpstr>Century Gothic</vt:lpstr>
      <vt:lpstr>Garamond</vt:lpstr>
      <vt:lpstr>Times New Roman</vt:lpstr>
      <vt:lpstr>Wingdings</vt:lpstr>
      <vt:lpstr>Thème Office</vt:lpstr>
      <vt:lpstr>Présentation PowerPoint</vt:lpstr>
      <vt:lpstr>Le Dispositif d’Appui à la Périnatalité et aux Soins Ambulatoires</vt:lpstr>
      <vt:lpstr>Présentation PowerPoint</vt:lpstr>
      <vt:lpstr>Présentation PowerPoint</vt:lpstr>
      <vt:lpstr>1) Présentation des groupes de travail :  a) Constats initiaux issus de la pratique clinique</vt:lpstr>
      <vt:lpstr>1) Présentation des groupes de travail :  b) Hypothèses de travail</vt:lpstr>
      <vt:lpstr>1) Présentation des groupes de travail :  c) Objectifs des groupes de travail</vt:lpstr>
      <vt:lpstr>1) Présentation des groupes de travail :  d) Constitution des groupes départementaux</vt:lpstr>
      <vt:lpstr>1) Présentation des groupes de travail :  e) Participant.e.s</vt:lpstr>
      <vt:lpstr>1) Présentation des groupes de travail :  f) Déroulement des séances</vt:lpstr>
      <vt:lpstr>2) L’auto-questionnaire peut-t-il être une aide au repérage et à l’orientation sur un territoire?  a) L’Auto questionnaire favorise le repérage</vt:lpstr>
      <vt:lpstr>2) L’auto-questionnaire peut-t-il être une aide au repérage et à l’orientation sur un territoire?  b) Travailler en réseau favorise l’orientation (mais pas que!)</vt:lpstr>
      <vt:lpstr>2) L’auto-questionnaire peut-t-il être une aide au repérage et à l’orientation sur un territoire?  c) Travailler en réseau : du décloisonnement intra hospitalier au décloisonnement ville-hôpital</vt:lpstr>
      <vt:lpstr>2) L’auto-questionnaire peut-t-il être une aide au repérage et à l’orientation sur un territoire?  c) Travailler en réseau : du décloisonnement intra hospitalier au décloisonnement ville-hôpital</vt:lpstr>
      <vt:lpstr>2) L’auto-questionnaire peut-t-il être une aide au repérage et à l’orientation sur un territoire?  d) Protocole, annuaire, exemples d’événements indésirables…et enrichissant!</vt:lpstr>
      <vt:lpstr>2) L’auto-questionnaire peut-t-il être une aide au repérage et à l’orientation sur un territoire?  d) Protocole, annuaire, exemples d’événements indésirables…et enrichissant!</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tommy caroff</dc:creator>
  <cp:lastModifiedBy>tommy</cp:lastModifiedBy>
  <cp:revision>84</cp:revision>
  <dcterms:created xsi:type="dcterms:W3CDTF">2018-10-11T18:31:59Z</dcterms:created>
  <dcterms:modified xsi:type="dcterms:W3CDTF">2021-01-19T11:17:02Z</dcterms:modified>
</cp:coreProperties>
</file>