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1"/>
  </p:notesMasterIdLst>
  <p:sldIdLst>
    <p:sldId id="256" r:id="rId2"/>
    <p:sldId id="280" r:id="rId3"/>
    <p:sldId id="296" r:id="rId4"/>
    <p:sldId id="257" r:id="rId5"/>
    <p:sldId id="258" r:id="rId6"/>
    <p:sldId id="259" r:id="rId7"/>
    <p:sldId id="260" r:id="rId8"/>
    <p:sldId id="261" r:id="rId9"/>
    <p:sldId id="262" r:id="rId10"/>
    <p:sldId id="281" r:id="rId11"/>
    <p:sldId id="282" r:id="rId12"/>
    <p:sldId id="283" r:id="rId13"/>
    <p:sldId id="263" r:id="rId14"/>
    <p:sldId id="264" r:id="rId15"/>
    <p:sldId id="266" r:id="rId16"/>
    <p:sldId id="265" r:id="rId17"/>
    <p:sldId id="267" r:id="rId18"/>
    <p:sldId id="268" r:id="rId19"/>
    <p:sldId id="269" r:id="rId20"/>
    <p:sldId id="271" r:id="rId21"/>
    <p:sldId id="270" r:id="rId22"/>
    <p:sldId id="272" r:id="rId23"/>
    <p:sldId id="273" r:id="rId24"/>
    <p:sldId id="274" r:id="rId25"/>
    <p:sldId id="275" r:id="rId26"/>
    <p:sldId id="276" r:id="rId27"/>
    <p:sldId id="277" r:id="rId28"/>
    <p:sldId id="278" r:id="rId29"/>
    <p:sldId id="284" r:id="rId30"/>
    <p:sldId id="285" r:id="rId31"/>
    <p:sldId id="286" r:id="rId32"/>
    <p:sldId id="287" r:id="rId33"/>
    <p:sldId id="288" r:id="rId34"/>
    <p:sldId id="289" r:id="rId35"/>
    <p:sldId id="290" r:id="rId36"/>
    <p:sldId id="291" r:id="rId37"/>
    <p:sldId id="295" r:id="rId38"/>
    <p:sldId id="292"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E GLADING" userId="df61b1a53e718c6a" providerId="LiveId" clId="{A1128D1F-E001-4E18-A981-BB5DFE6E5F7E}"/>
    <pc:docChg chg="custSel delSld modSld">
      <pc:chgData name="AMELIE GLADING" userId="df61b1a53e718c6a" providerId="LiveId" clId="{A1128D1F-E001-4E18-A981-BB5DFE6E5F7E}" dt="2021-01-06T21:17:58.658" v="42" actId="20577"/>
      <pc:docMkLst>
        <pc:docMk/>
      </pc:docMkLst>
      <pc:sldChg chg="modSp mod">
        <pc:chgData name="AMELIE GLADING" userId="df61b1a53e718c6a" providerId="LiveId" clId="{A1128D1F-E001-4E18-A981-BB5DFE6E5F7E}" dt="2021-01-06T21:15:29.907" v="37" actId="113"/>
        <pc:sldMkLst>
          <pc:docMk/>
          <pc:sldMk cId="3535014688" sldId="256"/>
        </pc:sldMkLst>
        <pc:spChg chg="mod">
          <ac:chgData name="AMELIE GLADING" userId="df61b1a53e718c6a" providerId="LiveId" clId="{A1128D1F-E001-4E18-A981-BB5DFE6E5F7E}" dt="2021-01-06T21:14:18.593" v="0" actId="255"/>
          <ac:spMkLst>
            <pc:docMk/>
            <pc:sldMk cId="3535014688" sldId="256"/>
            <ac:spMk id="3" creationId="{213F9F1D-4ED1-4640-A69C-CE5C3F0CBB70}"/>
          </ac:spMkLst>
        </pc:spChg>
        <pc:spChg chg="mod">
          <ac:chgData name="AMELIE GLADING" userId="df61b1a53e718c6a" providerId="LiveId" clId="{A1128D1F-E001-4E18-A981-BB5DFE6E5F7E}" dt="2021-01-06T21:15:29.907" v="37" actId="113"/>
          <ac:spMkLst>
            <pc:docMk/>
            <pc:sldMk cId="3535014688" sldId="256"/>
            <ac:spMk id="4" creationId="{B3229A38-0125-4F6E-A9E3-FDF68FEBE9B2}"/>
          </ac:spMkLst>
        </pc:spChg>
      </pc:sldChg>
      <pc:sldChg chg="modSp mod">
        <pc:chgData name="AMELIE GLADING" userId="df61b1a53e718c6a" providerId="LiveId" clId="{A1128D1F-E001-4E18-A981-BB5DFE6E5F7E}" dt="2021-01-06T21:16:42.500" v="40" actId="20577"/>
        <pc:sldMkLst>
          <pc:docMk/>
          <pc:sldMk cId="3655660589" sldId="280"/>
        </pc:sldMkLst>
        <pc:spChg chg="mod">
          <ac:chgData name="AMELIE GLADING" userId="df61b1a53e718c6a" providerId="LiveId" clId="{A1128D1F-E001-4E18-A981-BB5DFE6E5F7E}" dt="2021-01-06T21:16:42.500" v="40" actId="20577"/>
          <ac:spMkLst>
            <pc:docMk/>
            <pc:sldMk cId="3655660589" sldId="280"/>
            <ac:spMk id="3" creationId="{A86C61CA-74D6-494E-80FB-ABFFEACD877C}"/>
          </ac:spMkLst>
        </pc:spChg>
      </pc:sldChg>
      <pc:sldChg chg="modSp mod">
        <pc:chgData name="AMELIE GLADING" userId="df61b1a53e718c6a" providerId="LiveId" clId="{A1128D1F-E001-4E18-A981-BB5DFE6E5F7E}" dt="2021-01-06T21:17:58.658" v="42" actId="20577"/>
        <pc:sldMkLst>
          <pc:docMk/>
          <pc:sldMk cId="3894540111" sldId="286"/>
        </pc:sldMkLst>
        <pc:spChg chg="mod">
          <ac:chgData name="AMELIE GLADING" userId="df61b1a53e718c6a" providerId="LiveId" clId="{A1128D1F-E001-4E18-A981-BB5DFE6E5F7E}" dt="2021-01-06T21:17:58.658" v="42" actId="20577"/>
          <ac:spMkLst>
            <pc:docMk/>
            <pc:sldMk cId="3894540111" sldId="286"/>
            <ac:spMk id="2" creationId="{3504C24E-CEF8-42A4-B2EC-8E9E4CDC0409}"/>
          </ac:spMkLst>
        </pc:spChg>
      </pc:sldChg>
      <pc:sldChg chg="del">
        <pc:chgData name="AMELIE GLADING" userId="df61b1a53e718c6a" providerId="LiveId" clId="{A1128D1F-E001-4E18-A981-BB5DFE6E5F7E}" dt="2021-01-06T21:16:32.387" v="38" actId="2696"/>
        <pc:sldMkLst>
          <pc:docMk/>
          <pc:sldMk cId="3372985526" sldId="29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eli\Desktop\tableau%20comparaison%20exce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meli\Desktop\MEMOIRE%20DIU%20ADDICTO%20A%20GLADING\tableau%20comparaison%20exce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SUBSTANCES PSYCHOACTIVES % pendant la </a:t>
            </a:r>
            <a:r>
              <a:rPr lang="en-US" dirty="0" err="1"/>
              <a:t>grossesse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Feuil1!$A$2</c:f>
              <c:strCache>
                <c:ptCount val="1"/>
                <c:pt idx="0">
                  <c:v>ENP</c:v>
                </c:pt>
              </c:strCache>
            </c:strRef>
          </c:tx>
          <c:spPr>
            <a:solidFill>
              <a:schemeClr val="accent1"/>
            </a:solidFill>
            <a:ln>
              <a:noFill/>
            </a:ln>
            <a:effectLst/>
          </c:spPr>
          <c:invertIfNegative val="0"/>
          <c:cat>
            <c:strRef>
              <c:f>Feuil1!$B$1:$D$1</c:f>
              <c:strCache>
                <c:ptCount val="3"/>
                <c:pt idx="0">
                  <c:v>alcool</c:v>
                </c:pt>
                <c:pt idx="1">
                  <c:v>tabac</c:v>
                </c:pt>
                <c:pt idx="2">
                  <c:v>cannabis</c:v>
                </c:pt>
              </c:strCache>
            </c:strRef>
          </c:cat>
          <c:val>
            <c:numRef>
              <c:f>Feuil1!$B$2:$D$2</c:f>
              <c:numCache>
                <c:formatCode>General</c:formatCode>
                <c:ptCount val="3"/>
                <c:pt idx="0">
                  <c:v>23</c:v>
                </c:pt>
                <c:pt idx="1">
                  <c:v>16.5</c:v>
                </c:pt>
                <c:pt idx="2">
                  <c:v>2.1</c:v>
                </c:pt>
              </c:numCache>
            </c:numRef>
          </c:val>
          <c:extLst xmlns:c16r2="http://schemas.microsoft.com/office/drawing/2015/06/chart">
            <c:ext xmlns:c16="http://schemas.microsoft.com/office/drawing/2014/chart" uri="{C3380CC4-5D6E-409C-BE32-E72D297353CC}">
              <c16:uniqueId val="{00000000-9F48-42E9-9562-0FFB8729086D}"/>
            </c:ext>
          </c:extLst>
        </c:ser>
        <c:ser>
          <c:idx val="1"/>
          <c:order val="1"/>
          <c:tx>
            <c:strRef>
              <c:f>Feuil1!$A$3</c:f>
              <c:strCache>
                <c:ptCount val="1"/>
                <c:pt idx="0">
                  <c:v>Robert Debré 2018</c:v>
                </c:pt>
              </c:strCache>
            </c:strRef>
          </c:tx>
          <c:spPr>
            <a:solidFill>
              <a:schemeClr val="accent2"/>
            </a:solidFill>
            <a:ln>
              <a:noFill/>
            </a:ln>
            <a:effectLst/>
          </c:spPr>
          <c:invertIfNegative val="0"/>
          <c:cat>
            <c:strRef>
              <c:f>Feuil1!$B$1:$D$1</c:f>
              <c:strCache>
                <c:ptCount val="3"/>
                <c:pt idx="0">
                  <c:v>alcool</c:v>
                </c:pt>
                <c:pt idx="1">
                  <c:v>tabac</c:v>
                </c:pt>
                <c:pt idx="2">
                  <c:v>cannabis</c:v>
                </c:pt>
              </c:strCache>
            </c:strRef>
          </c:cat>
          <c:val>
            <c:numRef>
              <c:f>Feuil1!$B$3:$D$3</c:f>
              <c:numCache>
                <c:formatCode>General</c:formatCode>
                <c:ptCount val="3"/>
                <c:pt idx="0">
                  <c:v>0.23</c:v>
                </c:pt>
                <c:pt idx="1">
                  <c:v>7.5</c:v>
                </c:pt>
                <c:pt idx="2">
                  <c:v>0.26</c:v>
                </c:pt>
              </c:numCache>
            </c:numRef>
          </c:val>
          <c:extLst xmlns:c16r2="http://schemas.microsoft.com/office/drawing/2015/06/chart">
            <c:ext xmlns:c16="http://schemas.microsoft.com/office/drawing/2014/chart" uri="{C3380CC4-5D6E-409C-BE32-E72D297353CC}">
              <c16:uniqueId val="{00000001-9F48-42E9-9562-0FFB8729086D}"/>
            </c:ext>
          </c:extLst>
        </c:ser>
        <c:dLbls>
          <c:showLegendKey val="0"/>
          <c:showVal val="0"/>
          <c:showCatName val="0"/>
          <c:showSerName val="0"/>
          <c:showPercent val="0"/>
          <c:showBubbleSize val="0"/>
        </c:dLbls>
        <c:gapWidth val="219"/>
        <c:overlap val="-27"/>
        <c:axId val="319428200"/>
        <c:axId val="4857792"/>
      </c:barChart>
      <c:catAx>
        <c:axId val="31942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857792"/>
        <c:crosses val="autoZero"/>
        <c:auto val="1"/>
        <c:lblAlgn val="ctr"/>
        <c:lblOffset val="100"/>
        <c:noMultiLvlLbl val="0"/>
      </c:catAx>
      <c:valAx>
        <c:axId val="485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19428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Facteurs de vulnérabilités, ATCD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8095004613001118"/>
          <c:y val="0.15142359093550264"/>
          <c:w val="0.67063433117286275"/>
          <c:h val="0.67784859257496943"/>
        </c:manualLayout>
      </c:layout>
      <c:barChart>
        <c:barDir val="bar"/>
        <c:grouping val="clustered"/>
        <c:varyColors val="0"/>
        <c:ser>
          <c:idx val="0"/>
          <c:order val="0"/>
          <c:tx>
            <c:strRef>
              <c:f>Feuil1!$B$1</c:f>
              <c:strCache>
                <c:ptCount val="1"/>
                <c:pt idx="0">
                  <c:v>2018</c:v>
                </c:pt>
              </c:strCache>
            </c:strRef>
          </c:tx>
          <c:spPr>
            <a:solidFill>
              <a:schemeClr val="accent1"/>
            </a:solidFill>
            <a:ln>
              <a:noFill/>
            </a:ln>
            <a:effectLst/>
          </c:spPr>
          <c:invertIfNegative val="0"/>
          <c:cat>
            <c:strRef>
              <c:f>Feuil1!$A$2:$A$5</c:f>
              <c:strCache>
                <c:ptCount val="4"/>
                <c:pt idx="0">
                  <c:v>ATCD dépression</c:v>
                </c:pt>
                <c:pt idx="1">
                  <c:v>ATCD TCA (anorexie, boulimie)(p&lt;0,05)</c:v>
                </c:pt>
                <c:pt idx="2">
                  <c:v>ATCD violences </c:v>
                </c:pt>
                <c:pt idx="3">
                  <c:v>Social défavorable</c:v>
                </c:pt>
              </c:strCache>
            </c:strRef>
          </c:cat>
          <c:val>
            <c:numRef>
              <c:f>Feuil1!$B$2:$B$5</c:f>
              <c:numCache>
                <c:formatCode>General</c:formatCode>
                <c:ptCount val="4"/>
                <c:pt idx="0">
                  <c:v>0.2</c:v>
                </c:pt>
                <c:pt idx="1">
                  <c:v>0.33</c:v>
                </c:pt>
                <c:pt idx="2">
                  <c:v>1.56</c:v>
                </c:pt>
                <c:pt idx="3">
                  <c:v>7.75</c:v>
                </c:pt>
              </c:numCache>
            </c:numRef>
          </c:val>
          <c:extLst xmlns:c16r2="http://schemas.microsoft.com/office/drawing/2015/06/chart">
            <c:ext xmlns:c16="http://schemas.microsoft.com/office/drawing/2014/chart" uri="{C3380CC4-5D6E-409C-BE32-E72D297353CC}">
              <c16:uniqueId val="{00000000-D9BF-4A6C-A426-FFE0EB06AC37}"/>
            </c:ext>
          </c:extLst>
        </c:ser>
        <c:ser>
          <c:idx val="1"/>
          <c:order val="1"/>
          <c:tx>
            <c:strRef>
              <c:f>Feuil1!$C$1</c:f>
              <c:strCache>
                <c:ptCount val="1"/>
                <c:pt idx="0">
                  <c:v>15/04 AU 15/06/2019</c:v>
                </c:pt>
              </c:strCache>
            </c:strRef>
          </c:tx>
          <c:spPr>
            <a:solidFill>
              <a:schemeClr val="accent2"/>
            </a:solidFill>
            <a:ln>
              <a:noFill/>
            </a:ln>
            <a:effectLst/>
          </c:spPr>
          <c:invertIfNegative val="0"/>
          <c:cat>
            <c:strRef>
              <c:f>Feuil1!$A$2:$A$5</c:f>
              <c:strCache>
                <c:ptCount val="4"/>
                <c:pt idx="0">
                  <c:v>ATCD dépression</c:v>
                </c:pt>
                <c:pt idx="1">
                  <c:v>ATCD TCA (anorexie, boulimie)(p&lt;0,05)</c:v>
                </c:pt>
                <c:pt idx="2">
                  <c:v>ATCD violences </c:v>
                </c:pt>
                <c:pt idx="3">
                  <c:v>Social défavorable</c:v>
                </c:pt>
              </c:strCache>
            </c:strRef>
          </c:cat>
          <c:val>
            <c:numRef>
              <c:f>Feuil1!$C$2:$C$5</c:f>
              <c:numCache>
                <c:formatCode>General</c:formatCode>
                <c:ptCount val="4"/>
                <c:pt idx="0">
                  <c:v>0.61</c:v>
                </c:pt>
                <c:pt idx="1">
                  <c:v>1.84</c:v>
                </c:pt>
                <c:pt idx="2">
                  <c:v>2.4500000000000002</c:v>
                </c:pt>
                <c:pt idx="3">
                  <c:v>8.2799999999999994</c:v>
                </c:pt>
              </c:numCache>
            </c:numRef>
          </c:val>
          <c:extLst xmlns:c16r2="http://schemas.microsoft.com/office/drawing/2015/06/chart">
            <c:ext xmlns:c16="http://schemas.microsoft.com/office/drawing/2014/chart" uri="{C3380CC4-5D6E-409C-BE32-E72D297353CC}">
              <c16:uniqueId val="{00000001-D9BF-4A6C-A426-FFE0EB06AC37}"/>
            </c:ext>
          </c:extLst>
        </c:ser>
        <c:dLbls>
          <c:showLegendKey val="0"/>
          <c:showVal val="0"/>
          <c:showCatName val="0"/>
          <c:showSerName val="0"/>
          <c:showPercent val="0"/>
          <c:showBubbleSize val="0"/>
        </c:dLbls>
        <c:gapWidth val="182"/>
        <c:axId val="319657480"/>
        <c:axId val="316932872"/>
      </c:barChart>
      <c:catAx>
        <c:axId val="319657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16932872"/>
        <c:crosses val="autoZero"/>
        <c:auto val="1"/>
        <c:lblAlgn val="ctr"/>
        <c:lblOffset val="100"/>
        <c:noMultiLvlLbl val="0"/>
      </c:catAx>
      <c:valAx>
        <c:axId val="316932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19657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200" dirty="0"/>
              <a:t>SUBSTANCES PSYCHO-ACTIVES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Feuil2!$B$1</c:f>
              <c:strCache>
                <c:ptCount val="1"/>
                <c:pt idx="0">
                  <c:v>2018</c:v>
                </c:pt>
              </c:strCache>
            </c:strRef>
          </c:tx>
          <c:spPr>
            <a:solidFill>
              <a:schemeClr val="accent1"/>
            </a:solidFill>
            <a:ln>
              <a:noFill/>
            </a:ln>
            <a:effectLst/>
          </c:spPr>
          <c:invertIfNegative val="0"/>
          <c:cat>
            <c:strRef>
              <c:f>Feuil2!$A$2:$A$8</c:f>
              <c:strCache>
                <c:ptCount val="7"/>
                <c:pt idx="0">
                  <c:v>Alcool avant grossesse</c:v>
                </c:pt>
                <c:pt idx="1">
                  <c:v>Alcool début grossesse (p&lt;0,05)</c:v>
                </c:pt>
                <c:pt idx="2">
                  <c:v>Drogues illicites avant grossesse</c:v>
                </c:pt>
                <c:pt idx="3">
                  <c:v>Drogues illicites début grossesse</c:v>
                </c:pt>
                <c:pt idx="4">
                  <c:v>Tabac avant grossesse</c:v>
                </c:pt>
                <c:pt idx="5">
                  <c:v>Tabac début grossesse</c:v>
                </c:pt>
                <c:pt idx="6">
                  <c:v>Tt psychotropes</c:v>
                </c:pt>
              </c:strCache>
            </c:strRef>
          </c:cat>
          <c:val>
            <c:numRef>
              <c:f>Feuil2!$B$2:$B$8</c:f>
              <c:numCache>
                <c:formatCode>General</c:formatCode>
                <c:ptCount val="7"/>
                <c:pt idx="0">
                  <c:v>7.13</c:v>
                </c:pt>
                <c:pt idx="1">
                  <c:v>0.23</c:v>
                </c:pt>
                <c:pt idx="2">
                  <c:v>1.3</c:v>
                </c:pt>
                <c:pt idx="3">
                  <c:v>0.26</c:v>
                </c:pt>
                <c:pt idx="4">
                  <c:v>15.23</c:v>
                </c:pt>
                <c:pt idx="5">
                  <c:v>7.52</c:v>
                </c:pt>
                <c:pt idx="6">
                  <c:v>4.26</c:v>
                </c:pt>
              </c:numCache>
            </c:numRef>
          </c:val>
          <c:extLst xmlns:c16r2="http://schemas.microsoft.com/office/drawing/2015/06/chart">
            <c:ext xmlns:c16="http://schemas.microsoft.com/office/drawing/2014/chart" uri="{C3380CC4-5D6E-409C-BE32-E72D297353CC}">
              <c16:uniqueId val="{00000000-8DD1-4421-9B74-2DE26CA8B49A}"/>
            </c:ext>
          </c:extLst>
        </c:ser>
        <c:ser>
          <c:idx val="1"/>
          <c:order val="1"/>
          <c:tx>
            <c:strRef>
              <c:f>Feuil2!$C$1</c:f>
              <c:strCache>
                <c:ptCount val="1"/>
                <c:pt idx="0">
                  <c:v>15/04 AU 15/06/2019</c:v>
                </c:pt>
              </c:strCache>
            </c:strRef>
          </c:tx>
          <c:spPr>
            <a:solidFill>
              <a:schemeClr val="accent2"/>
            </a:solidFill>
            <a:ln>
              <a:noFill/>
            </a:ln>
            <a:effectLst/>
          </c:spPr>
          <c:invertIfNegative val="0"/>
          <c:cat>
            <c:strRef>
              <c:f>Feuil2!$A$2:$A$8</c:f>
              <c:strCache>
                <c:ptCount val="7"/>
                <c:pt idx="0">
                  <c:v>Alcool avant grossesse</c:v>
                </c:pt>
                <c:pt idx="1">
                  <c:v>Alcool début grossesse (p&lt;0,05)</c:v>
                </c:pt>
                <c:pt idx="2">
                  <c:v>Drogues illicites avant grossesse</c:v>
                </c:pt>
                <c:pt idx="3">
                  <c:v>Drogues illicites début grossesse</c:v>
                </c:pt>
                <c:pt idx="4">
                  <c:v>Tabac avant grossesse</c:v>
                </c:pt>
                <c:pt idx="5">
                  <c:v>Tabac début grossesse</c:v>
                </c:pt>
                <c:pt idx="6">
                  <c:v>Tt psychotropes</c:v>
                </c:pt>
              </c:strCache>
            </c:strRef>
          </c:cat>
          <c:val>
            <c:numRef>
              <c:f>Feuil2!$C$2:$C$8</c:f>
              <c:numCache>
                <c:formatCode>General</c:formatCode>
                <c:ptCount val="7"/>
                <c:pt idx="0">
                  <c:v>9.51</c:v>
                </c:pt>
                <c:pt idx="1">
                  <c:v>1.53</c:v>
                </c:pt>
                <c:pt idx="2">
                  <c:v>2.15</c:v>
                </c:pt>
                <c:pt idx="3">
                  <c:v>0.61</c:v>
                </c:pt>
                <c:pt idx="4">
                  <c:v>18.399999999999999</c:v>
                </c:pt>
                <c:pt idx="5">
                  <c:v>8.9</c:v>
                </c:pt>
                <c:pt idx="6">
                  <c:v>0.23</c:v>
                </c:pt>
              </c:numCache>
            </c:numRef>
          </c:val>
          <c:extLst xmlns:c16r2="http://schemas.microsoft.com/office/drawing/2015/06/chart">
            <c:ext xmlns:c16="http://schemas.microsoft.com/office/drawing/2014/chart" uri="{C3380CC4-5D6E-409C-BE32-E72D297353CC}">
              <c16:uniqueId val="{00000001-8DD1-4421-9B74-2DE26CA8B49A}"/>
            </c:ext>
          </c:extLst>
        </c:ser>
        <c:dLbls>
          <c:showLegendKey val="0"/>
          <c:showVal val="0"/>
          <c:showCatName val="0"/>
          <c:showSerName val="0"/>
          <c:showPercent val="0"/>
          <c:showBubbleSize val="0"/>
        </c:dLbls>
        <c:gapWidth val="182"/>
        <c:axId val="375783520"/>
        <c:axId val="375768144"/>
      </c:barChart>
      <c:catAx>
        <c:axId val="37578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5768144"/>
        <c:crosses val="autoZero"/>
        <c:auto val="1"/>
        <c:lblAlgn val="ctr"/>
        <c:lblOffset val="100"/>
        <c:noMultiLvlLbl val="0"/>
      </c:catAx>
      <c:valAx>
        <c:axId val="375768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7578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41176-7780-4EBD-B053-9C6E7385DB4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5536279-4121-4481-B2A7-227CA75F2057}">
      <dgm:prSet/>
      <dgm:spPr/>
      <dgm:t>
        <a:bodyPr/>
        <a:lstStyle/>
        <a:p>
          <a:pPr>
            <a:defRPr cap="all"/>
          </a:pPr>
          <a:r>
            <a:rPr lang="fr-FR"/>
            <a:t>Un grand merci aux équipes !</a:t>
          </a:r>
          <a:endParaRPr lang="en-US"/>
        </a:p>
      </dgm:t>
    </dgm:pt>
    <dgm:pt modelId="{03C91DEF-4C34-4F2E-BCB5-15372982FD0B}" type="parTrans" cxnId="{EAFF507E-D2F8-4DD3-949A-06BCEAEE816E}">
      <dgm:prSet/>
      <dgm:spPr/>
      <dgm:t>
        <a:bodyPr/>
        <a:lstStyle/>
        <a:p>
          <a:endParaRPr lang="en-US"/>
        </a:p>
      </dgm:t>
    </dgm:pt>
    <dgm:pt modelId="{5D81C493-83A0-419D-96FB-995C54B43860}" type="sibTrans" cxnId="{EAFF507E-D2F8-4DD3-949A-06BCEAEE816E}">
      <dgm:prSet/>
      <dgm:spPr/>
      <dgm:t>
        <a:bodyPr/>
        <a:lstStyle/>
        <a:p>
          <a:endParaRPr lang="en-US"/>
        </a:p>
      </dgm:t>
    </dgm:pt>
    <dgm:pt modelId="{042B0B93-39FC-4906-82CD-73C0A37B18F5}">
      <dgm:prSet/>
      <dgm:spPr/>
      <dgm:t>
        <a:bodyPr/>
        <a:lstStyle/>
        <a:p>
          <a:pPr>
            <a:defRPr cap="all"/>
          </a:pPr>
          <a:r>
            <a:rPr lang="fr-FR"/>
            <a:t>Merci de votre attention</a:t>
          </a:r>
          <a:endParaRPr lang="en-US"/>
        </a:p>
      </dgm:t>
    </dgm:pt>
    <dgm:pt modelId="{CFDBEFD6-3D23-4F1F-B09B-CD4816C3EF16}" type="parTrans" cxnId="{AE7141C0-8964-4DFA-A94A-DAF53F651CB0}">
      <dgm:prSet/>
      <dgm:spPr/>
      <dgm:t>
        <a:bodyPr/>
        <a:lstStyle/>
        <a:p>
          <a:endParaRPr lang="en-US"/>
        </a:p>
      </dgm:t>
    </dgm:pt>
    <dgm:pt modelId="{74E01108-D45B-45E8-9877-35C4DBD0AEAD}" type="sibTrans" cxnId="{AE7141C0-8964-4DFA-A94A-DAF53F651CB0}">
      <dgm:prSet/>
      <dgm:spPr/>
      <dgm:t>
        <a:bodyPr/>
        <a:lstStyle/>
        <a:p>
          <a:endParaRPr lang="en-US"/>
        </a:p>
      </dgm:t>
    </dgm:pt>
    <dgm:pt modelId="{93739415-9001-4C6D-9573-35EFE5D9197D}" type="pres">
      <dgm:prSet presAssocID="{67641176-7780-4EBD-B053-9C6E7385DB44}" presName="root" presStyleCnt="0">
        <dgm:presLayoutVars>
          <dgm:dir/>
          <dgm:resizeHandles val="exact"/>
        </dgm:presLayoutVars>
      </dgm:prSet>
      <dgm:spPr/>
      <dgm:t>
        <a:bodyPr/>
        <a:lstStyle/>
        <a:p>
          <a:endParaRPr lang="fr-FR"/>
        </a:p>
      </dgm:t>
    </dgm:pt>
    <dgm:pt modelId="{63C689A1-B30F-4417-9A6F-C874D48A3F25}" type="pres">
      <dgm:prSet presAssocID="{75536279-4121-4481-B2A7-227CA75F2057}" presName="compNode" presStyleCnt="0"/>
      <dgm:spPr/>
    </dgm:pt>
    <dgm:pt modelId="{D9C71613-1474-4B1D-B505-C5E614523D26}" type="pres">
      <dgm:prSet presAssocID="{75536279-4121-4481-B2A7-227CA75F2057}" presName="iconBgRect" presStyleLbl="bgShp" presStyleIdx="0" presStyleCnt="2"/>
      <dgm:spPr/>
    </dgm:pt>
    <dgm:pt modelId="{D9F8259E-14F6-4696-84A4-98E92A8C4E21}" type="pres">
      <dgm:prSet presAssocID="{75536279-4121-4481-B2A7-227CA75F205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ophy"/>
        </a:ext>
      </dgm:extLst>
    </dgm:pt>
    <dgm:pt modelId="{E2AD2A21-6BD3-4C06-BABF-4A2FC2A2451C}" type="pres">
      <dgm:prSet presAssocID="{75536279-4121-4481-B2A7-227CA75F2057}" presName="spaceRect" presStyleCnt="0"/>
      <dgm:spPr/>
    </dgm:pt>
    <dgm:pt modelId="{1F467792-376C-483C-9987-9D4F67E9FA03}" type="pres">
      <dgm:prSet presAssocID="{75536279-4121-4481-B2A7-227CA75F2057}" presName="textRect" presStyleLbl="revTx" presStyleIdx="0" presStyleCnt="2">
        <dgm:presLayoutVars>
          <dgm:chMax val="1"/>
          <dgm:chPref val="1"/>
        </dgm:presLayoutVars>
      </dgm:prSet>
      <dgm:spPr/>
      <dgm:t>
        <a:bodyPr/>
        <a:lstStyle/>
        <a:p>
          <a:endParaRPr lang="fr-FR"/>
        </a:p>
      </dgm:t>
    </dgm:pt>
    <dgm:pt modelId="{54CDA077-B400-407B-B18B-D85507D61291}" type="pres">
      <dgm:prSet presAssocID="{5D81C493-83A0-419D-96FB-995C54B43860}" presName="sibTrans" presStyleCnt="0"/>
      <dgm:spPr/>
    </dgm:pt>
    <dgm:pt modelId="{0B25F255-9140-4872-A984-4D41F09F406E}" type="pres">
      <dgm:prSet presAssocID="{042B0B93-39FC-4906-82CD-73C0A37B18F5}" presName="compNode" presStyleCnt="0"/>
      <dgm:spPr/>
    </dgm:pt>
    <dgm:pt modelId="{61286836-B189-4460-AA8B-0751B0A4772C}" type="pres">
      <dgm:prSet presAssocID="{042B0B93-39FC-4906-82CD-73C0A37B18F5}" presName="iconBgRect" presStyleLbl="bgShp" presStyleIdx="1" presStyleCnt="2"/>
      <dgm:spPr/>
    </dgm:pt>
    <dgm:pt modelId="{518CBFBB-8F51-4C0C-BFA6-470452627B10}" type="pres">
      <dgm:prSet presAssocID="{042B0B93-39FC-4906-82CD-73C0A37B18F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el Face with Solid Fill"/>
        </a:ext>
      </dgm:extLst>
    </dgm:pt>
    <dgm:pt modelId="{8F502B29-4E0E-4D18-ABB4-599B59B8E9F4}" type="pres">
      <dgm:prSet presAssocID="{042B0B93-39FC-4906-82CD-73C0A37B18F5}" presName="spaceRect" presStyleCnt="0"/>
      <dgm:spPr/>
    </dgm:pt>
    <dgm:pt modelId="{51485769-EA0E-416B-B498-FE5603E95B7F}" type="pres">
      <dgm:prSet presAssocID="{042B0B93-39FC-4906-82CD-73C0A37B18F5}" presName="textRect" presStyleLbl="revTx" presStyleIdx="1" presStyleCnt="2">
        <dgm:presLayoutVars>
          <dgm:chMax val="1"/>
          <dgm:chPref val="1"/>
        </dgm:presLayoutVars>
      </dgm:prSet>
      <dgm:spPr/>
      <dgm:t>
        <a:bodyPr/>
        <a:lstStyle/>
        <a:p>
          <a:endParaRPr lang="fr-FR"/>
        </a:p>
      </dgm:t>
    </dgm:pt>
  </dgm:ptLst>
  <dgm:cxnLst>
    <dgm:cxn modelId="{88CDABAD-B922-4CF1-B829-C723C78BD793}" type="presOf" srcId="{67641176-7780-4EBD-B053-9C6E7385DB44}" destId="{93739415-9001-4C6D-9573-35EFE5D9197D}" srcOrd="0" destOrd="0" presId="urn:microsoft.com/office/officeart/2018/5/layout/IconCircleLabelList"/>
    <dgm:cxn modelId="{0976CBB5-265C-411D-8DFB-09B5DD393BF1}" type="presOf" srcId="{75536279-4121-4481-B2A7-227CA75F2057}" destId="{1F467792-376C-483C-9987-9D4F67E9FA03}" srcOrd="0" destOrd="0" presId="urn:microsoft.com/office/officeart/2018/5/layout/IconCircleLabelList"/>
    <dgm:cxn modelId="{10280CED-6A27-4D7E-A4FA-760B3DCF89F5}" type="presOf" srcId="{042B0B93-39FC-4906-82CD-73C0A37B18F5}" destId="{51485769-EA0E-416B-B498-FE5603E95B7F}" srcOrd="0" destOrd="0" presId="urn:microsoft.com/office/officeart/2018/5/layout/IconCircleLabelList"/>
    <dgm:cxn modelId="{EAFF507E-D2F8-4DD3-949A-06BCEAEE816E}" srcId="{67641176-7780-4EBD-B053-9C6E7385DB44}" destId="{75536279-4121-4481-B2A7-227CA75F2057}" srcOrd="0" destOrd="0" parTransId="{03C91DEF-4C34-4F2E-BCB5-15372982FD0B}" sibTransId="{5D81C493-83A0-419D-96FB-995C54B43860}"/>
    <dgm:cxn modelId="{AE7141C0-8964-4DFA-A94A-DAF53F651CB0}" srcId="{67641176-7780-4EBD-B053-9C6E7385DB44}" destId="{042B0B93-39FC-4906-82CD-73C0A37B18F5}" srcOrd="1" destOrd="0" parTransId="{CFDBEFD6-3D23-4F1F-B09B-CD4816C3EF16}" sibTransId="{74E01108-D45B-45E8-9877-35C4DBD0AEAD}"/>
    <dgm:cxn modelId="{E90D7EA7-615F-420D-B2F2-66CBD9295BDB}" type="presParOf" srcId="{93739415-9001-4C6D-9573-35EFE5D9197D}" destId="{63C689A1-B30F-4417-9A6F-C874D48A3F25}" srcOrd="0" destOrd="0" presId="urn:microsoft.com/office/officeart/2018/5/layout/IconCircleLabelList"/>
    <dgm:cxn modelId="{D6E07147-280A-403A-B2D2-7233AC9D654B}" type="presParOf" srcId="{63C689A1-B30F-4417-9A6F-C874D48A3F25}" destId="{D9C71613-1474-4B1D-B505-C5E614523D26}" srcOrd="0" destOrd="0" presId="urn:microsoft.com/office/officeart/2018/5/layout/IconCircleLabelList"/>
    <dgm:cxn modelId="{6BF1BB86-5D95-4B47-869A-4877F80C1519}" type="presParOf" srcId="{63C689A1-B30F-4417-9A6F-C874D48A3F25}" destId="{D9F8259E-14F6-4696-84A4-98E92A8C4E21}" srcOrd="1" destOrd="0" presId="urn:microsoft.com/office/officeart/2018/5/layout/IconCircleLabelList"/>
    <dgm:cxn modelId="{AD5D5DFE-9D21-42A5-A882-D874445EEFA6}" type="presParOf" srcId="{63C689A1-B30F-4417-9A6F-C874D48A3F25}" destId="{E2AD2A21-6BD3-4C06-BABF-4A2FC2A2451C}" srcOrd="2" destOrd="0" presId="urn:microsoft.com/office/officeart/2018/5/layout/IconCircleLabelList"/>
    <dgm:cxn modelId="{0F08A61D-086B-4519-84D7-BD9D0267D41D}" type="presParOf" srcId="{63C689A1-B30F-4417-9A6F-C874D48A3F25}" destId="{1F467792-376C-483C-9987-9D4F67E9FA03}" srcOrd="3" destOrd="0" presId="urn:microsoft.com/office/officeart/2018/5/layout/IconCircleLabelList"/>
    <dgm:cxn modelId="{B416DE51-05CF-4E3B-9BEC-1958C1D56559}" type="presParOf" srcId="{93739415-9001-4C6D-9573-35EFE5D9197D}" destId="{54CDA077-B400-407B-B18B-D85507D61291}" srcOrd="1" destOrd="0" presId="urn:microsoft.com/office/officeart/2018/5/layout/IconCircleLabelList"/>
    <dgm:cxn modelId="{25729A3A-87C1-4007-85B3-DE9043F7A8A3}" type="presParOf" srcId="{93739415-9001-4C6D-9573-35EFE5D9197D}" destId="{0B25F255-9140-4872-A984-4D41F09F406E}" srcOrd="2" destOrd="0" presId="urn:microsoft.com/office/officeart/2018/5/layout/IconCircleLabelList"/>
    <dgm:cxn modelId="{4FE9CF3A-F192-4BCB-99DC-C55D9DFEA34F}" type="presParOf" srcId="{0B25F255-9140-4872-A984-4D41F09F406E}" destId="{61286836-B189-4460-AA8B-0751B0A4772C}" srcOrd="0" destOrd="0" presId="urn:microsoft.com/office/officeart/2018/5/layout/IconCircleLabelList"/>
    <dgm:cxn modelId="{0130D8F4-5C28-4BEF-9C99-6B4532593C3A}" type="presParOf" srcId="{0B25F255-9140-4872-A984-4D41F09F406E}" destId="{518CBFBB-8F51-4C0C-BFA6-470452627B10}" srcOrd="1" destOrd="0" presId="urn:microsoft.com/office/officeart/2018/5/layout/IconCircleLabelList"/>
    <dgm:cxn modelId="{B9A1D4A8-548F-455E-A61C-E9C0FBA5E6C9}" type="presParOf" srcId="{0B25F255-9140-4872-A984-4D41F09F406E}" destId="{8F502B29-4E0E-4D18-ABB4-599B59B8E9F4}" srcOrd="2" destOrd="0" presId="urn:microsoft.com/office/officeart/2018/5/layout/IconCircleLabelList"/>
    <dgm:cxn modelId="{D9F04922-DD18-4ED4-B1A0-2B77C64349F2}" type="presParOf" srcId="{0B25F255-9140-4872-A984-4D41F09F406E}" destId="{51485769-EA0E-416B-B498-FE5603E95B7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6DDA3-808A-464D-9391-5F0464BD1BC3}" type="datetimeFigureOut">
              <a:rPr lang="fr-FR" smtClean="0"/>
              <a:t>19/01/2021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8A43A-F6CD-44E5-AB78-00D88672F5AC}" type="slidenum">
              <a:rPr lang="fr-FR" smtClean="0"/>
              <a:t>‹N°›</a:t>
            </a:fld>
            <a:endParaRPr lang="fr-FR"/>
          </a:p>
        </p:txBody>
      </p:sp>
    </p:spTree>
    <p:extLst>
      <p:ext uri="{BB962C8B-B14F-4D97-AF65-F5344CB8AC3E}">
        <p14:creationId xmlns:p14="http://schemas.microsoft.com/office/powerpoint/2010/main" val="13945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FD19616-9CEE-4E44-8B35-36D6857231B5}" type="datetime1">
              <a:rPr lang="fr-FR" smtClean="0"/>
              <a:t>19/01/2021</a:t>
            </a:fld>
            <a:endParaRPr lang="fr-FR"/>
          </a:p>
        </p:txBody>
      </p:sp>
      <p:sp>
        <p:nvSpPr>
          <p:cNvPr id="5" name="Footer Placeholder 4"/>
          <p:cNvSpPr>
            <a:spLocks noGrp="1"/>
          </p:cNvSpPr>
          <p:nvPr>
            <p:ph type="ftr" sz="quarter" idx="11"/>
          </p:nvPr>
        </p:nvSpPr>
        <p:spPr/>
        <p:txBody>
          <a:bodyPr/>
          <a:lstStyle/>
          <a:p>
            <a:r>
              <a:rPr lang="fr-FR"/>
              <a:t>Amélie Glading 13 septembre 2019</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28071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43A4AE9-C930-4591-BD79-81C53FDEEF99}" type="datetime1">
              <a:rPr lang="fr-FR" smtClean="0"/>
              <a:t>19/01/2021</a:t>
            </a:fld>
            <a:endParaRPr lang="fr-FR"/>
          </a:p>
        </p:txBody>
      </p:sp>
      <p:sp>
        <p:nvSpPr>
          <p:cNvPr id="5" name="Footer Placeholder 4"/>
          <p:cNvSpPr>
            <a:spLocks noGrp="1"/>
          </p:cNvSpPr>
          <p:nvPr>
            <p:ph type="ftr" sz="quarter" idx="11"/>
          </p:nvPr>
        </p:nvSpPr>
        <p:spPr/>
        <p:txBody>
          <a:bodyPr/>
          <a:lstStyle/>
          <a:p>
            <a:r>
              <a:rPr lang="fr-FR"/>
              <a:t>Amélie Glading 13 septembre 2019</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150999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0D201EE-DD52-4332-9D3C-C523ACE1694B}" type="datetime1">
              <a:rPr lang="fr-FR" smtClean="0"/>
              <a:t>19/01/2021</a:t>
            </a:fld>
            <a:endParaRPr lang="fr-FR"/>
          </a:p>
        </p:txBody>
      </p:sp>
      <p:sp>
        <p:nvSpPr>
          <p:cNvPr id="5" name="Footer Placeholder 4"/>
          <p:cNvSpPr>
            <a:spLocks noGrp="1"/>
          </p:cNvSpPr>
          <p:nvPr>
            <p:ph type="ftr" sz="quarter" idx="11"/>
          </p:nvPr>
        </p:nvSpPr>
        <p:spPr/>
        <p:txBody>
          <a:bodyPr/>
          <a:lstStyle/>
          <a:p>
            <a:r>
              <a:rPr lang="fr-FR"/>
              <a:t>Amélie Glading 13 septembre 2019</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B55CF9C-4B83-4836-A7D9-0B5A97098BBF}"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949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6BEEC1F3-DA93-4EA0-8550-03535235DC90}" type="datetime1">
              <a:rPr lang="fr-FR" smtClean="0"/>
              <a:t>19/01/2021</a:t>
            </a:fld>
            <a:endParaRPr lang="fr-FR"/>
          </a:p>
        </p:txBody>
      </p:sp>
      <p:sp>
        <p:nvSpPr>
          <p:cNvPr id="6" name="Footer Placeholder 5"/>
          <p:cNvSpPr>
            <a:spLocks noGrp="1"/>
          </p:cNvSpPr>
          <p:nvPr>
            <p:ph type="ftr" sz="quarter" idx="11"/>
          </p:nvPr>
        </p:nvSpPr>
        <p:spPr/>
        <p:txBody>
          <a:bodyPr/>
          <a:lstStyle/>
          <a:p>
            <a:r>
              <a:rPr lang="fr-FR"/>
              <a:t>Amélie Glading 13 septembre 2019</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16552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3694D2D-A092-4628-A469-BB0A8367659A}" type="datetime1">
              <a:rPr lang="fr-FR" smtClean="0"/>
              <a:t>19/01/2021</a:t>
            </a:fld>
            <a:endParaRPr lang="fr-FR"/>
          </a:p>
        </p:txBody>
      </p:sp>
      <p:sp>
        <p:nvSpPr>
          <p:cNvPr id="6" name="Footer Placeholder 5"/>
          <p:cNvSpPr>
            <a:spLocks noGrp="1"/>
          </p:cNvSpPr>
          <p:nvPr>
            <p:ph type="ftr" sz="quarter" idx="11"/>
          </p:nvPr>
        </p:nvSpPr>
        <p:spPr/>
        <p:txBody>
          <a:bodyPr/>
          <a:lstStyle/>
          <a:p>
            <a:r>
              <a:rPr lang="fr-FR"/>
              <a:t>Amélie Glading 13 septembre 2019</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55CF9C-4B83-4836-A7D9-0B5A97098BBF}"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0797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FC9F4DB-629B-4858-A87E-095C2433860F}" type="datetime1">
              <a:rPr lang="fr-FR" smtClean="0"/>
              <a:t>19/01/2021</a:t>
            </a:fld>
            <a:endParaRPr lang="fr-FR"/>
          </a:p>
        </p:txBody>
      </p:sp>
      <p:sp>
        <p:nvSpPr>
          <p:cNvPr id="6" name="Footer Placeholder 5"/>
          <p:cNvSpPr>
            <a:spLocks noGrp="1"/>
          </p:cNvSpPr>
          <p:nvPr>
            <p:ph type="ftr" sz="quarter" idx="11"/>
          </p:nvPr>
        </p:nvSpPr>
        <p:spPr/>
        <p:txBody>
          <a:bodyPr/>
          <a:lstStyle/>
          <a:p>
            <a:r>
              <a:rPr lang="fr-FR"/>
              <a:t>Amélie Glading 13 septembre 2019</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155217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5310EE-AAD4-4CDF-9067-2933A5119017}" type="datetime1">
              <a:rPr lang="fr-FR" smtClean="0"/>
              <a:t>19/01/2021</a:t>
            </a:fld>
            <a:endParaRPr lang="fr-FR"/>
          </a:p>
        </p:txBody>
      </p:sp>
      <p:sp>
        <p:nvSpPr>
          <p:cNvPr id="5" name="Footer Placeholder 4"/>
          <p:cNvSpPr>
            <a:spLocks noGrp="1"/>
          </p:cNvSpPr>
          <p:nvPr>
            <p:ph type="ftr" sz="quarter" idx="11"/>
          </p:nvPr>
        </p:nvSpPr>
        <p:spPr/>
        <p:txBody>
          <a:bodyPr/>
          <a:lstStyle/>
          <a:p>
            <a:r>
              <a:rPr lang="fr-FR"/>
              <a:t>Amélie Glading 13 septembre 2019</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913701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AECD28-8ED2-4D1D-BCA1-0B0C138A39B6}" type="datetime1">
              <a:rPr lang="fr-FR" smtClean="0"/>
              <a:t>19/01/2021</a:t>
            </a:fld>
            <a:endParaRPr lang="fr-FR"/>
          </a:p>
        </p:txBody>
      </p:sp>
      <p:sp>
        <p:nvSpPr>
          <p:cNvPr id="5" name="Footer Placeholder 4"/>
          <p:cNvSpPr>
            <a:spLocks noGrp="1"/>
          </p:cNvSpPr>
          <p:nvPr>
            <p:ph type="ftr" sz="quarter" idx="11"/>
          </p:nvPr>
        </p:nvSpPr>
        <p:spPr/>
        <p:txBody>
          <a:bodyPr/>
          <a:lstStyle/>
          <a:p>
            <a:r>
              <a:rPr lang="fr-FR"/>
              <a:t>Amélie Glading 13 septembre 2019</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149396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5798ED-899B-4036-98E0-615E94494779}" type="datetime1">
              <a:rPr lang="fr-FR" smtClean="0"/>
              <a:t>19/01/2021</a:t>
            </a:fld>
            <a:endParaRPr lang="fr-FR"/>
          </a:p>
        </p:txBody>
      </p:sp>
      <p:sp>
        <p:nvSpPr>
          <p:cNvPr id="5" name="Footer Placeholder 4"/>
          <p:cNvSpPr>
            <a:spLocks noGrp="1"/>
          </p:cNvSpPr>
          <p:nvPr>
            <p:ph type="ftr" sz="quarter" idx="11"/>
          </p:nvPr>
        </p:nvSpPr>
        <p:spPr/>
        <p:txBody>
          <a:bodyPr/>
          <a:lstStyle/>
          <a:p>
            <a:r>
              <a:rPr lang="fr-FR"/>
              <a:t>Amélie Glading 13 septembre 2019</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264504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5969B71-EEF7-496F-8CEB-281B546D0808}" type="datetime1">
              <a:rPr lang="fr-FR" smtClean="0"/>
              <a:t>19/01/2021</a:t>
            </a:fld>
            <a:endParaRPr lang="fr-FR"/>
          </a:p>
        </p:txBody>
      </p:sp>
      <p:sp>
        <p:nvSpPr>
          <p:cNvPr id="5" name="Footer Placeholder 4"/>
          <p:cNvSpPr>
            <a:spLocks noGrp="1"/>
          </p:cNvSpPr>
          <p:nvPr>
            <p:ph type="ftr" sz="quarter" idx="11"/>
          </p:nvPr>
        </p:nvSpPr>
        <p:spPr/>
        <p:txBody>
          <a:bodyPr/>
          <a:lstStyle/>
          <a:p>
            <a:r>
              <a:rPr lang="fr-FR"/>
              <a:t>Amélie Glading 13 septembre 2019</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152111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8F87213-D210-40F0-8E71-A27CCC8A8DB4}" type="datetime1">
              <a:rPr lang="fr-FR" smtClean="0"/>
              <a:t>19/01/2021</a:t>
            </a:fld>
            <a:endParaRPr lang="fr-FR"/>
          </a:p>
        </p:txBody>
      </p:sp>
      <p:sp>
        <p:nvSpPr>
          <p:cNvPr id="6" name="Footer Placeholder 5"/>
          <p:cNvSpPr>
            <a:spLocks noGrp="1"/>
          </p:cNvSpPr>
          <p:nvPr>
            <p:ph type="ftr" sz="quarter" idx="11"/>
          </p:nvPr>
        </p:nvSpPr>
        <p:spPr/>
        <p:txBody>
          <a:bodyPr/>
          <a:lstStyle/>
          <a:p>
            <a:r>
              <a:rPr lang="fr-FR"/>
              <a:t>Amélie Glading 13 septembre 2019</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94577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DAEC4D8-5492-4EA2-8CAA-21B4EF695E26}" type="datetime1">
              <a:rPr lang="fr-FR" smtClean="0"/>
              <a:t>19/01/2021</a:t>
            </a:fld>
            <a:endParaRPr lang="fr-FR"/>
          </a:p>
        </p:txBody>
      </p:sp>
      <p:sp>
        <p:nvSpPr>
          <p:cNvPr id="8" name="Footer Placeholder 7"/>
          <p:cNvSpPr>
            <a:spLocks noGrp="1"/>
          </p:cNvSpPr>
          <p:nvPr>
            <p:ph type="ftr" sz="quarter" idx="11"/>
          </p:nvPr>
        </p:nvSpPr>
        <p:spPr/>
        <p:txBody>
          <a:bodyPr/>
          <a:lstStyle/>
          <a:p>
            <a:r>
              <a:rPr lang="fr-FR"/>
              <a:t>Amélie Glading 13 septembre 2019</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311112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3A5807D-1A5C-4026-B443-43F6F407359C}" type="datetime1">
              <a:rPr lang="fr-FR" smtClean="0"/>
              <a:t>19/01/2021</a:t>
            </a:fld>
            <a:endParaRPr lang="fr-FR"/>
          </a:p>
        </p:txBody>
      </p:sp>
      <p:sp>
        <p:nvSpPr>
          <p:cNvPr id="4" name="Footer Placeholder 3"/>
          <p:cNvSpPr>
            <a:spLocks noGrp="1"/>
          </p:cNvSpPr>
          <p:nvPr>
            <p:ph type="ftr" sz="quarter" idx="11"/>
          </p:nvPr>
        </p:nvSpPr>
        <p:spPr/>
        <p:txBody>
          <a:bodyPr/>
          <a:lstStyle/>
          <a:p>
            <a:r>
              <a:rPr lang="fr-FR"/>
              <a:t>Amélie Glading 13 septembre 2019</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128590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346AE-6C28-4614-AA78-C3919F97C358}" type="datetime1">
              <a:rPr lang="fr-FR" smtClean="0"/>
              <a:t>19/01/2021</a:t>
            </a:fld>
            <a:endParaRPr lang="fr-FR"/>
          </a:p>
        </p:txBody>
      </p:sp>
      <p:sp>
        <p:nvSpPr>
          <p:cNvPr id="3" name="Footer Placeholder 2"/>
          <p:cNvSpPr>
            <a:spLocks noGrp="1"/>
          </p:cNvSpPr>
          <p:nvPr>
            <p:ph type="ftr" sz="quarter" idx="11"/>
          </p:nvPr>
        </p:nvSpPr>
        <p:spPr/>
        <p:txBody>
          <a:bodyPr/>
          <a:lstStyle/>
          <a:p>
            <a:r>
              <a:rPr lang="fr-FR"/>
              <a:t>Amélie Glading 13 septembre 2019</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21649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DD2002F-6932-4621-AD4A-2EFAC4073B52}" type="datetime1">
              <a:rPr lang="fr-FR" smtClean="0"/>
              <a:t>19/01/2021</a:t>
            </a:fld>
            <a:endParaRPr lang="fr-FR"/>
          </a:p>
        </p:txBody>
      </p:sp>
      <p:sp>
        <p:nvSpPr>
          <p:cNvPr id="6" name="Footer Placeholder 5"/>
          <p:cNvSpPr>
            <a:spLocks noGrp="1"/>
          </p:cNvSpPr>
          <p:nvPr>
            <p:ph type="ftr" sz="quarter" idx="11"/>
          </p:nvPr>
        </p:nvSpPr>
        <p:spPr/>
        <p:txBody>
          <a:bodyPr/>
          <a:lstStyle/>
          <a:p>
            <a:r>
              <a:rPr lang="fr-FR"/>
              <a:t>Amélie Glading 13 septembre 2019</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226273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C4E6ADF-AD83-4CA6-9F85-8BDFAD4F5EAF}" type="datetime1">
              <a:rPr lang="fr-FR" smtClean="0"/>
              <a:t>19/01/2021</a:t>
            </a:fld>
            <a:endParaRPr lang="fr-FR"/>
          </a:p>
        </p:txBody>
      </p:sp>
      <p:sp>
        <p:nvSpPr>
          <p:cNvPr id="6" name="Footer Placeholder 5"/>
          <p:cNvSpPr>
            <a:spLocks noGrp="1"/>
          </p:cNvSpPr>
          <p:nvPr>
            <p:ph type="ftr" sz="quarter" idx="11"/>
          </p:nvPr>
        </p:nvSpPr>
        <p:spPr/>
        <p:txBody>
          <a:bodyPr/>
          <a:lstStyle/>
          <a:p>
            <a:r>
              <a:rPr lang="fr-FR"/>
              <a:t>Amélie Glading 13 septembre 2019</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55CF9C-4B83-4836-A7D9-0B5A97098BBF}" type="slidenum">
              <a:rPr lang="fr-FR" smtClean="0"/>
              <a:t>‹N°›</a:t>
            </a:fld>
            <a:endParaRPr lang="fr-FR"/>
          </a:p>
        </p:txBody>
      </p:sp>
    </p:spTree>
    <p:extLst>
      <p:ext uri="{BB962C8B-B14F-4D97-AF65-F5344CB8AC3E}">
        <p14:creationId xmlns:p14="http://schemas.microsoft.com/office/powerpoint/2010/main" val="57779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DD00FB6-ACA3-4102-909E-0B5250E2AD5C}" type="datetime1">
              <a:rPr lang="fr-FR" smtClean="0"/>
              <a:t>19/01/2021</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Amélie Glading 13 septembre 2019</a:t>
            </a: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B55CF9C-4B83-4836-A7D9-0B5A97098BBF}" type="slidenum">
              <a:rPr lang="fr-FR" smtClean="0"/>
              <a:t>‹N°›</a:t>
            </a:fld>
            <a:endParaRPr lang="fr-FR"/>
          </a:p>
        </p:txBody>
      </p:sp>
    </p:spTree>
    <p:extLst>
      <p:ext uri="{BB962C8B-B14F-4D97-AF65-F5344CB8AC3E}">
        <p14:creationId xmlns:p14="http://schemas.microsoft.com/office/powerpoint/2010/main" val="428828899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5" name="Rectangle 30">
            <a:extLst>
              <a:ext uri="{FF2B5EF4-FFF2-40B4-BE49-F238E27FC236}">
                <a16:creationId xmlns="" xmlns:a16="http://schemas.microsoft.com/office/drawing/2014/main" id="{F81819F9-8CAC-4A6C-8F06-0482027F97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 xmlns:a16="http://schemas.microsoft.com/office/drawing/2014/main" id="{213F9F1D-4ED1-4640-A69C-CE5C3F0CBB70}"/>
              </a:ext>
            </a:extLst>
          </p:cNvPr>
          <p:cNvSpPr>
            <a:spLocks noGrp="1"/>
          </p:cNvSpPr>
          <p:nvPr>
            <p:ph type="subTitle" idx="1"/>
          </p:nvPr>
        </p:nvSpPr>
        <p:spPr>
          <a:xfrm>
            <a:off x="3373062" y="4127644"/>
            <a:ext cx="8131550" cy="1682606"/>
          </a:xfrm>
        </p:spPr>
        <p:txBody>
          <a:bodyPr>
            <a:normAutofit/>
          </a:bodyPr>
          <a:lstStyle/>
          <a:p>
            <a:pPr>
              <a:lnSpc>
                <a:spcPct val="90000"/>
              </a:lnSpc>
            </a:pPr>
            <a:r>
              <a:rPr lang="fr-FR" dirty="0"/>
              <a:t>Amélie </a:t>
            </a:r>
            <a:r>
              <a:rPr lang="fr-FR" dirty="0" err="1"/>
              <a:t>Glading</a:t>
            </a:r>
            <a:r>
              <a:rPr lang="fr-FR" dirty="0"/>
              <a:t>     Emmanuelle </a:t>
            </a:r>
            <a:r>
              <a:rPr lang="fr-FR" dirty="0" err="1"/>
              <a:t>Peyret</a:t>
            </a:r>
            <a:endParaRPr lang="fr-FR" dirty="0"/>
          </a:p>
          <a:p>
            <a:pPr>
              <a:lnSpc>
                <a:spcPct val="90000"/>
              </a:lnSpc>
            </a:pPr>
            <a:endParaRPr lang="fr-FR" dirty="0"/>
          </a:p>
          <a:p>
            <a:pPr>
              <a:lnSpc>
                <a:spcPct val="90000"/>
              </a:lnSpc>
            </a:pPr>
            <a:endParaRPr lang="fr-FR" dirty="0"/>
          </a:p>
          <a:p>
            <a:pPr>
              <a:lnSpc>
                <a:spcPct val="90000"/>
              </a:lnSpc>
            </a:pPr>
            <a:r>
              <a:rPr lang="fr-FR" sz="1600" dirty="0"/>
              <a:t>Diplôme Interuniversitaire « Addictions et périnatalité » 2018-2019</a:t>
            </a:r>
          </a:p>
          <a:p>
            <a:pPr>
              <a:lnSpc>
                <a:spcPct val="90000"/>
              </a:lnSpc>
            </a:pPr>
            <a:endParaRPr lang="fr-FR" dirty="0"/>
          </a:p>
          <a:p>
            <a:pPr>
              <a:lnSpc>
                <a:spcPct val="90000"/>
              </a:lnSpc>
            </a:pPr>
            <a:endParaRPr lang="fr-FR" dirty="0"/>
          </a:p>
          <a:p>
            <a:pPr>
              <a:lnSpc>
                <a:spcPct val="90000"/>
              </a:lnSpc>
            </a:pPr>
            <a:endParaRPr lang="fr-FR" dirty="0"/>
          </a:p>
          <a:p>
            <a:pPr>
              <a:lnSpc>
                <a:spcPct val="90000"/>
              </a:lnSpc>
            </a:pPr>
            <a:endParaRPr lang="fr-FR" dirty="0"/>
          </a:p>
          <a:p>
            <a:pPr>
              <a:lnSpc>
                <a:spcPct val="90000"/>
              </a:lnSpc>
            </a:pPr>
            <a:endParaRPr lang="fr-FR" dirty="0"/>
          </a:p>
          <a:p>
            <a:pPr>
              <a:lnSpc>
                <a:spcPct val="90000"/>
              </a:lnSpc>
            </a:pPr>
            <a:endParaRPr lang="fr-FR" dirty="0"/>
          </a:p>
        </p:txBody>
      </p:sp>
      <p:sp>
        <p:nvSpPr>
          <p:cNvPr id="2" name="Titre 1">
            <a:extLst>
              <a:ext uri="{FF2B5EF4-FFF2-40B4-BE49-F238E27FC236}">
                <a16:creationId xmlns="" xmlns:a16="http://schemas.microsoft.com/office/drawing/2014/main" id="{24775FCF-258A-449B-B01B-000030F6A540}"/>
              </a:ext>
            </a:extLst>
          </p:cNvPr>
          <p:cNvSpPr>
            <a:spLocks noGrp="1"/>
          </p:cNvSpPr>
          <p:nvPr>
            <p:ph type="ctrTitle"/>
          </p:nvPr>
        </p:nvSpPr>
        <p:spPr>
          <a:xfrm>
            <a:off x="3373062" y="1864865"/>
            <a:ext cx="8131550" cy="2262781"/>
          </a:xfrm>
        </p:spPr>
        <p:txBody>
          <a:bodyPr>
            <a:normAutofit/>
          </a:bodyPr>
          <a:lstStyle/>
          <a:p>
            <a:pPr>
              <a:lnSpc>
                <a:spcPct val="90000"/>
              </a:lnSpc>
            </a:pPr>
            <a:r>
              <a:rPr lang="fr-FR" sz="2200" b="1" dirty="0"/>
              <a:t>MISE EN PLACE D’UN AUTO-QUESTIONNAIRE « VULNERABILITES » A LA MATERNITE ROBERT DEBRE</a:t>
            </a:r>
            <a:br>
              <a:rPr lang="fr-FR" sz="2200" b="1" dirty="0"/>
            </a:br>
            <a:r>
              <a:rPr lang="fr-FR" sz="2200" b="1" dirty="0"/>
              <a:t>ETAT DES LIEUX ET EVALUATION</a:t>
            </a:r>
            <a:br>
              <a:rPr lang="fr-FR" sz="2200" b="1" dirty="0"/>
            </a:br>
            <a:r>
              <a:rPr lang="fr-FR" sz="2200" b="1" dirty="0"/>
              <a:t> </a:t>
            </a:r>
            <a:br>
              <a:rPr lang="fr-FR" sz="2200" b="1" dirty="0"/>
            </a:br>
            <a:r>
              <a:rPr lang="fr-FR" sz="2200" b="1" dirty="0"/>
              <a:t>VERS UN TRAVAIL DE COORDINATION AUTOUR DES ADDICTIONS ET DES VULNERABILITES</a:t>
            </a:r>
            <a:r>
              <a:rPr lang="fr-FR" sz="2200" dirty="0"/>
              <a:t/>
            </a:r>
            <a:br>
              <a:rPr lang="fr-FR" sz="2200" dirty="0"/>
            </a:br>
            <a:endParaRPr lang="fr-FR" sz="2200" dirty="0"/>
          </a:p>
        </p:txBody>
      </p:sp>
      <p:sp>
        <p:nvSpPr>
          <p:cNvPr id="33" name="Rectangle 32">
            <a:extLst>
              <a:ext uri="{FF2B5EF4-FFF2-40B4-BE49-F238E27FC236}">
                <a16:creationId xmlns="" xmlns:a16="http://schemas.microsoft.com/office/drawing/2014/main" id="{4A98CC08-AEC2-4E8F-8F52-0F5C6372DB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 xmlns:a16="http://schemas.microsoft.com/office/drawing/2014/main" id="{5D1545E6-EB3C-4478-A661-A2CA963F129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 y="234737"/>
            <a:ext cx="2851523" cy="6638625"/>
            <a:chOff x="2487613" y="285750"/>
            <a:chExt cx="2428875" cy="5654676"/>
          </a:xfrm>
          <a:solidFill>
            <a:schemeClr val="tx2">
              <a:lumMod val="60000"/>
              <a:lumOff val="40000"/>
              <a:alpha val="40000"/>
            </a:schemeClr>
          </a:solidFill>
        </p:grpSpPr>
        <p:sp>
          <p:nvSpPr>
            <p:cNvPr id="36" name="Freeform 11">
              <a:extLst>
                <a:ext uri="{FF2B5EF4-FFF2-40B4-BE49-F238E27FC236}">
                  <a16:creationId xmlns="" xmlns:a16="http://schemas.microsoft.com/office/drawing/2014/main" id="{B2E5B960-0C5D-4F77-8E9F-9F3D883D83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 xmlns:a16="http://schemas.microsoft.com/office/drawing/2014/main" id="{258E44FC-92AD-43A0-BB05-DB268C82D8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 xmlns:a16="http://schemas.microsoft.com/office/drawing/2014/main" id="{C63D3083-A56C-4199-8DE0-63C8BE9EDFE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 xmlns:a16="http://schemas.microsoft.com/office/drawing/2014/main" id="{C7CD3581-635D-438F-A64F-68404E7AE0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 xmlns:a16="http://schemas.microsoft.com/office/drawing/2014/main" id="{AD6904C0-211C-41A2-BDB8-3B07C90BBB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 xmlns:a16="http://schemas.microsoft.com/office/drawing/2014/main" id="{B0837DA6-CAF9-4E78-A39E-6358EDE2B1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 xmlns:a16="http://schemas.microsoft.com/office/drawing/2014/main" id="{0A99DD7D-3AB3-471E-842F-8AFEA09D07E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 xmlns:a16="http://schemas.microsoft.com/office/drawing/2014/main" id="{9C70B0D4-92FE-478F-86BD-93BA2C4DFC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 xmlns:a16="http://schemas.microsoft.com/office/drawing/2014/main" id="{C9156BE6-11D4-4696-9E3F-C325BFAC81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96" name="Freeform 20">
              <a:extLst>
                <a:ext uri="{FF2B5EF4-FFF2-40B4-BE49-F238E27FC236}">
                  <a16:creationId xmlns="" xmlns:a16="http://schemas.microsoft.com/office/drawing/2014/main" id="{4E667226-1D20-4A9D-BBE3-AC17EA436F0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 xmlns:a16="http://schemas.microsoft.com/office/drawing/2014/main" id="{2F87E3B6-5202-4434-9B26-42B46774F3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 xmlns:a16="http://schemas.microsoft.com/office/drawing/2014/main" id="{AEA5E85F-F1F4-40E4-A62C-95324F6749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49" name="Freeform 11">
            <a:extLst>
              <a:ext uri="{FF2B5EF4-FFF2-40B4-BE49-F238E27FC236}">
                <a16:creationId xmlns="" xmlns:a16="http://schemas.microsoft.com/office/drawing/2014/main" id="{1310EFE2-B91D-47E7-B117-C2A802800A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4" name="Espace réservé du pied de page 3">
            <a:extLst>
              <a:ext uri="{FF2B5EF4-FFF2-40B4-BE49-F238E27FC236}">
                <a16:creationId xmlns="" xmlns:a16="http://schemas.microsoft.com/office/drawing/2014/main" id="{B3229A38-0125-4F6E-A9E3-FDF68FEBE9B2}"/>
              </a:ext>
            </a:extLst>
          </p:cNvPr>
          <p:cNvSpPr>
            <a:spLocks noGrp="1"/>
          </p:cNvSpPr>
          <p:nvPr>
            <p:ph type="ftr" sz="quarter" idx="11"/>
          </p:nvPr>
        </p:nvSpPr>
        <p:spPr/>
        <p:txBody>
          <a:bodyPr/>
          <a:lstStyle/>
          <a:p>
            <a:pPr algn="ctr"/>
            <a:r>
              <a:rPr lang="fr-FR" sz="1800" b="1" dirty="0"/>
              <a:t>  JOURNEE GEGA 11 JANVIER 2021</a:t>
            </a:r>
          </a:p>
        </p:txBody>
      </p:sp>
    </p:spTree>
    <p:extLst>
      <p:ext uri="{BB962C8B-B14F-4D97-AF65-F5344CB8AC3E}">
        <p14:creationId xmlns:p14="http://schemas.microsoft.com/office/powerpoint/2010/main" val="353501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67A673C8-F02C-4C76-A1A5-450B03F28EB6}"/>
              </a:ext>
            </a:extLst>
          </p:cNvPr>
          <p:cNvSpPr>
            <a:spLocks noGrp="1"/>
          </p:cNvSpPr>
          <p:nvPr>
            <p:ph type="title"/>
          </p:nvPr>
        </p:nvSpPr>
        <p:spPr>
          <a:xfrm>
            <a:off x="1046019" y="942108"/>
            <a:ext cx="3256550" cy="4969113"/>
          </a:xfrm>
        </p:spPr>
        <p:txBody>
          <a:bodyPr anchor="ctr">
            <a:normAutofit/>
          </a:bodyPr>
          <a:lstStyle/>
          <a:p>
            <a:r>
              <a:rPr lang="fr-FR" sz="1800" b="1" dirty="0"/>
              <a:t>PARTIE 1: </a:t>
            </a:r>
            <a:r>
              <a:rPr lang="fr-FR" sz="1800" b="1" dirty="0">
                <a:solidFill>
                  <a:schemeClr val="tx2">
                    <a:lumMod val="75000"/>
                  </a:schemeClr>
                </a:solidFill>
              </a:rPr>
              <a:t>ETAT DES LIEUX</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FACTEURS DE VULNERABILITES</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AC70E9CD-D708-4D4A-B9FE-CEE80B1FE5BC}"/>
              </a:ext>
            </a:extLst>
          </p:cNvPr>
          <p:cNvSpPr>
            <a:spLocks noGrp="1"/>
          </p:cNvSpPr>
          <p:nvPr>
            <p:ph idx="1"/>
          </p:nvPr>
        </p:nvSpPr>
        <p:spPr>
          <a:xfrm>
            <a:off x="5049062" y="579120"/>
            <a:ext cx="6455549" cy="5332102"/>
          </a:xfrm>
        </p:spPr>
        <p:txBody>
          <a:bodyPr anchor="ctr">
            <a:normAutofit/>
          </a:bodyPr>
          <a:lstStyle/>
          <a:p>
            <a:r>
              <a:rPr lang="fr-FR" b="1" dirty="0">
                <a:solidFill>
                  <a:schemeClr val="tx2">
                    <a:lumMod val="75000"/>
                  </a:schemeClr>
                </a:solidFill>
              </a:rPr>
              <a:t>ENVIRONNEMENT SOCIAL DEFAVORABLE</a:t>
            </a:r>
          </a:p>
          <a:p>
            <a:pPr>
              <a:buFont typeface="Wingdings" panose="05000000000000000000" pitchFamily="2" charset="2"/>
              <a:buChar char="§"/>
            </a:pPr>
            <a:r>
              <a:rPr lang="fr-FR" dirty="0">
                <a:solidFill>
                  <a:schemeClr val="tx2">
                    <a:lumMod val="75000"/>
                  </a:schemeClr>
                </a:solidFill>
              </a:rPr>
              <a:t>19% des patientes suivies par le service social de la maternité</a:t>
            </a:r>
          </a:p>
          <a:p>
            <a:pPr>
              <a:buFont typeface="Wingdings" panose="05000000000000000000" pitchFamily="2" charset="2"/>
              <a:buChar char="§"/>
            </a:pPr>
            <a:r>
              <a:rPr lang="fr-FR" dirty="0">
                <a:solidFill>
                  <a:schemeClr val="tx2">
                    <a:lumMod val="75000"/>
                  </a:schemeClr>
                </a:solidFill>
              </a:rPr>
              <a:t>Seulement 8% des dossiers renseignés informatiquement</a:t>
            </a:r>
          </a:p>
          <a:p>
            <a:r>
              <a:rPr lang="fr-FR" b="1" dirty="0">
                <a:solidFill>
                  <a:schemeClr val="tx2">
                    <a:lumMod val="75000"/>
                  </a:schemeClr>
                </a:solidFill>
              </a:rPr>
              <a:t>SUIVIS PSYCHOLOGUES</a:t>
            </a:r>
          </a:p>
          <a:p>
            <a:pPr>
              <a:buFont typeface="Wingdings" panose="05000000000000000000" pitchFamily="2" charset="2"/>
              <a:buChar char="§"/>
            </a:pPr>
            <a:r>
              <a:rPr lang="fr-FR" dirty="0">
                <a:solidFill>
                  <a:schemeClr val="tx2">
                    <a:lumMod val="75000"/>
                  </a:schemeClr>
                </a:solidFill>
              </a:rPr>
              <a:t>Plus importants que les données de l’ENP 10,7% &gt; 6,4%</a:t>
            </a:r>
          </a:p>
          <a:p>
            <a:pPr>
              <a:buFont typeface="Wingdings" panose="05000000000000000000" pitchFamily="2" charset="2"/>
              <a:buChar char="§"/>
            </a:pPr>
            <a:r>
              <a:rPr lang="fr-FR" dirty="0">
                <a:solidFill>
                  <a:schemeClr val="tx2">
                    <a:lumMod val="75000"/>
                  </a:schemeClr>
                </a:solidFill>
              </a:rPr>
              <a:t>Raisons? </a:t>
            </a:r>
          </a:p>
          <a:p>
            <a:pPr marL="0" indent="0">
              <a:buNone/>
            </a:pPr>
            <a:r>
              <a:rPr lang="fr-FR" dirty="0">
                <a:solidFill>
                  <a:schemeClr val="tx2">
                    <a:lumMod val="75000"/>
                  </a:schemeClr>
                </a:solidFill>
              </a:rPr>
              <a:t>Personnels disponibles et réactifs, au sein de la consultation de la maternité</a:t>
            </a:r>
          </a:p>
          <a:p>
            <a:pPr marL="0" indent="0">
              <a:buNone/>
            </a:pPr>
            <a:r>
              <a:rPr lang="fr-FR" dirty="0">
                <a:solidFill>
                  <a:schemeClr val="tx2">
                    <a:lumMod val="75000"/>
                  </a:schemeClr>
                </a:solidFill>
              </a:rPr>
              <a:t>Centre de référence de diagnostic prénatal: orientations faciles </a:t>
            </a:r>
          </a:p>
        </p:txBody>
      </p:sp>
      <p:sp>
        <p:nvSpPr>
          <p:cNvPr id="4" name="Espace réservé du pied de page 3">
            <a:extLst>
              <a:ext uri="{FF2B5EF4-FFF2-40B4-BE49-F238E27FC236}">
                <a16:creationId xmlns="" xmlns:a16="http://schemas.microsoft.com/office/drawing/2014/main" id="{475ABC77-0D00-41EC-BA9E-A350C0D7C8D2}"/>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15994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D82BFBCE-311D-4DC9-B804-A93BB922D2B3}"/>
              </a:ext>
            </a:extLst>
          </p:cNvPr>
          <p:cNvSpPr>
            <a:spLocks noGrp="1"/>
          </p:cNvSpPr>
          <p:nvPr>
            <p:ph type="title"/>
          </p:nvPr>
        </p:nvSpPr>
        <p:spPr>
          <a:xfrm>
            <a:off x="1046019" y="942108"/>
            <a:ext cx="3256550" cy="4969113"/>
          </a:xfrm>
        </p:spPr>
        <p:txBody>
          <a:bodyPr anchor="ctr">
            <a:normAutofit/>
          </a:bodyPr>
          <a:lstStyle/>
          <a:p>
            <a:r>
              <a:rPr lang="fr-FR" sz="1800" b="1" dirty="0"/>
              <a:t>PARTIE 1: </a:t>
            </a:r>
            <a:r>
              <a:rPr lang="fr-FR" sz="1800" b="1" dirty="0">
                <a:solidFill>
                  <a:schemeClr val="tx2">
                    <a:lumMod val="75000"/>
                  </a:schemeClr>
                </a:solidFill>
              </a:rPr>
              <a:t>ETAT DES LIEUX</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FACTEURS DE VULNERABILITES</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31B88FC6-EF4D-42CA-A7BD-CDAC3CEEC3DF}"/>
              </a:ext>
            </a:extLst>
          </p:cNvPr>
          <p:cNvSpPr>
            <a:spLocks noGrp="1"/>
          </p:cNvSpPr>
          <p:nvPr>
            <p:ph idx="1"/>
          </p:nvPr>
        </p:nvSpPr>
        <p:spPr>
          <a:xfrm>
            <a:off x="5049062" y="942108"/>
            <a:ext cx="6455549" cy="4969114"/>
          </a:xfrm>
        </p:spPr>
        <p:txBody>
          <a:bodyPr anchor="ctr">
            <a:normAutofit/>
          </a:bodyPr>
          <a:lstStyle/>
          <a:p>
            <a:r>
              <a:rPr lang="fr-FR" b="1" dirty="0">
                <a:solidFill>
                  <a:schemeClr val="tx2">
                    <a:lumMod val="75000"/>
                  </a:schemeClr>
                </a:solidFill>
              </a:rPr>
              <a:t>TROUBLES DU COMPORTEMENT ALIMENTAIRE</a:t>
            </a:r>
          </a:p>
          <a:p>
            <a:endParaRPr lang="fr-FR" dirty="0">
              <a:solidFill>
                <a:schemeClr val="tx2">
                  <a:lumMod val="75000"/>
                </a:schemeClr>
              </a:solidFill>
            </a:endParaRPr>
          </a:p>
          <a:p>
            <a:pPr>
              <a:buFont typeface="Wingdings" panose="05000000000000000000" pitchFamily="2" charset="2"/>
              <a:buChar char="§"/>
            </a:pPr>
            <a:r>
              <a:rPr lang="fr-FR" dirty="0">
                <a:solidFill>
                  <a:schemeClr val="tx2">
                    <a:lumMod val="75000"/>
                  </a:schemeClr>
                </a:solidFill>
              </a:rPr>
              <a:t>Sous évalués</a:t>
            </a:r>
          </a:p>
          <a:p>
            <a:pPr>
              <a:buFont typeface="Wingdings" panose="05000000000000000000" pitchFamily="2" charset="2"/>
              <a:buChar char="§"/>
            </a:pPr>
            <a:r>
              <a:rPr lang="fr-FR" dirty="0">
                <a:solidFill>
                  <a:schemeClr val="tx2">
                    <a:lumMod val="75000"/>
                  </a:schemeClr>
                </a:solidFill>
              </a:rPr>
              <a:t>Deux fois plus de patientes obèses qu’en 2001 (BED?)</a:t>
            </a:r>
          </a:p>
          <a:p>
            <a:pPr>
              <a:buFont typeface="Wingdings" panose="05000000000000000000" pitchFamily="2" charset="2"/>
              <a:buChar char="§"/>
            </a:pPr>
            <a:r>
              <a:rPr lang="fr-FR" dirty="0">
                <a:solidFill>
                  <a:schemeClr val="tx2">
                    <a:lumMod val="75000"/>
                  </a:schemeClr>
                </a:solidFill>
              </a:rPr>
              <a:t>Augmentation des femmes enceintes avec ATCD de chirurgie bariatrique (2,28%)</a:t>
            </a:r>
          </a:p>
        </p:txBody>
      </p:sp>
      <p:sp>
        <p:nvSpPr>
          <p:cNvPr id="4" name="Espace réservé du pied de page 3">
            <a:extLst>
              <a:ext uri="{FF2B5EF4-FFF2-40B4-BE49-F238E27FC236}">
                <a16:creationId xmlns="" xmlns:a16="http://schemas.microsoft.com/office/drawing/2014/main" id="{07BD1896-A52D-47A6-94A1-332FBDD62CF1}"/>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395015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 xmlns:a16="http://schemas.microsoft.com/office/drawing/2014/main" id="{FBFE3618-8387-4153-870E-99EA1B9784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E176D6A7-F1C2-465A-95AC-7E1E7A7C0A6C}"/>
              </a:ext>
            </a:extLst>
          </p:cNvPr>
          <p:cNvSpPr>
            <a:spLocks noGrp="1"/>
          </p:cNvSpPr>
          <p:nvPr>
            <p:ph type="title"/>
          </p:nvPr>
        </p:nvSpPr>
        <p:spPr>
          <a:xfrm>
            <a:off x="649224" y="645106"/>
            <a:ext cx="3650279" cy="1259894"/>
          </a:xfrm>
        </p:spPr>
        <p:txBody>
          <a:bodyPr>
            <a:normAutofit/>
          </a:bodyPr>
          <a:lstStyle/>
          <a:p>
            <a:pPr>
              <a:lnSpc>
                <a:spcPct val="90000"/>
              </a:lnSpc>
            </a:pPr>
            <a:r>
              <a:rPr lang="fr-FR" sz="2000" b="1" dirty="0"/>
              <a:t>PARTIE 1: </a:t>
            </a:r>
            <a:r>
              <a:rPr lang="fr-FR" sz="2000" b="1" dirty="0">
                <a:solidFill>
                  <a:schemeClr val="tx2">
                    <a:lumMod val="75000"/>
                  </a:schemeClr>
                </a:solidFill>
              </a:rPr>
              <a:t>ETAT DES LIEUX</a:t>
            </a:r>
            <a:br>
              <a:rPr lang="fr-FR" sz="2000" b="1" dirty="0">
                <a:solidFill>
                  <a:schemeClr val="tx2">
                    <a:lumMod val="75000"/>
                  </a:schemeClr>
                </a:solidFill>
              </a:rPr>
            </a:br>
            <a:r>
              <a:rPr lang="fr-FR" sz="2000" b="1" dirty="0">
                <a:solidFill>
                  <a:schemeClr val="tx2">
                    <a:lumMod val="75000"/>
                  </a:schemeClr>
                </a:solidFill>
              </a:rPr>
              <a:t/>
            </a:r>
            <a:br>
              <a:rPr lang="fr-FR" sz="2000" b="1" dirty="0">
                <a:solidFill>
                  <a:schemeClr val="tx2">
                    <a:lumMod val="75000"/>
                  </a:schemeClr>
                </a:solidFill>
              </a:rPr>
            </a:br>
            <a:r>
              <a:rPr lang="fr-FR" sz="2000" b="1" dirty="0">
                <a:solidFill>
                  <a:schemeClr val="tx2">
                    <a:lumMod val="75000"/>
                  </a:schemeClr>
                </a:solidFill>
              </a:rPr>
              <a:t>FACTEURS DE VULNERABILITES</a:t>
            </a:r>
            <a:endParaRPr lang="fr-FR" sz="2000" dirty="0">
              <a:solidFill>
                <a:schemeClr val="tx2">
                  <a:lumMod val="75000"/>
                </a:schemeClr>
              </a:solidFill>
            </a:endParaRPr>
          </a:p>
        </p:txBody>
      </p:sp>
      <p:sp>
        <p:nvSpPr>
          <p:cNvPr id="33" name="Rectangle 32">
            <a:extLst>
              <a:ext uri="{FF2B5EF4-FFF2-40B4-BE49-F238E27FC236}">
                <a16:creationId xmlns="" xmlns:a16="http://schemas.microsoft.com/office/drawing/2014/main" id="{BB99A42A-5548-4BB8-9115-A05821C360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 xmlns:a16="http://schemas.microsoft.com/office/drawing/2014/main" id="{8A37340F-7204-42AA-8CEB-5D7F98D1D6BE}"/>
              </a:ext>
            </a:extLst>
          </p:cNvPr>
          <p:cNvSpPr>
            <a:spLocks noGrp="1"/>
          </p:cNvSpPr>
          <p:nvPr>
            <p:ph idx="1"/>
          </p:nvPr>
        </p:nvSpPr>
        <p:spPr>
          <a:xfrm>
            <a:off x="649225" y="2133600"/>
            <a:ext cx="3650278" cy="3759253"/>
          </a:xfrm>
        </p:spPr>
        <p:txBody>
          <a:bodyPr>
            <a:normAutofit lnSpcReduction="10000"/>
          </a:bodyPr>
          <a:lstStyle/>
          <a:p>
            <a:pPr>
              <a:lnSpc>
                <a:spcPct val="90000"/>
              </a:lnSpc>
            </a:pPr>
            <a:r>
              <a:rPr lang="fr-FR" b="1" dirty="0">
                <a:solidFill>
                  <a:schemeClr val="tx2">
                    <a:lumMod val="75000"/>
                  </a:schemeClr>
                </a:solidFill>
              </a:rPr>
              <a:t>VIOLENCES</a:t>
            </a:r>
          </a:p>
          <a:p>
            <a:pPr>
              <a:lnSpc>
                <a:spcPct val="90000"/>
              </a:lnSpc>
            </a:pPr>
            <a:endParaRPr lang="fr-FR" dirty="0"/>
          </a:p>
          <a:p>
            <a:pPr>
              <a:lnSpc>
                <a:spcPct val="90000"/>
              </a:lnSpc>
              <a:buFont typeface="Wingdings" panose="05000000000000000000" pitchFamily="2" charset="2"/>
              <a:buChar char="§"/>
            </a:pPr>
            <a:r>
              <a:rPr lang="fr-FR" dirty="0"/>
              <a:t>Etude des dossiers par mots-clés puis relecture</a:t>
            </a:r>
          </a:p>
          <a:p>
            <a:pPr>
              <a:lnSpc>
                <a:spcPct val="90000"/>
              </a:lnSpc>
              <a:buFont typeface="Wingdings" panose="05000000000000000000" pitchFamily="2" charset="2"/>
              <a:buChar char="§"/>
            </a:pPr>
            <a:r>
              <a:rPr lang="fr-FR" dirty="0"/>
              <a:t>64 situations (ATCD ou violences actuelles), 41 patientes concernées par des violences en cours de grossesse, seulement 17 prises en charge par le service social, 5 staffs parentalité</a:t>
            </a:r>
          </a:p>
          <a:p>
            <a:pPr>
              <a:lnSpc>
                <a:spcPct val="90000"/>
              </a:lnSpc>
              <a:buFont typeface="Wingdings" panose="05000000000000000000" pitchFamily="2" charset="2"/>
              <a:buChar char="§"/>
            </a:pPr>
            <a:r>
              <a:rPr lang="fr-FR" dirty="0"/>
              <a:t>Sous les données de la littérature</a:t>
            </a:r>
          </a:p>
          <a:p>
            <a:pPr marL="0" indent="0">
              <a:lnSpc>
                <a:spcPct val="90000"/>
              </a:lnSpc>
              <a:buNone/>
            </a:pPr>
            <a:endParaRPr lang="fr-FR" dirty="0"/>
          </a:p>
          <a:p>
            <a:pPr marL="0" indent="0">
              <a:lnSpc>
                <a:spcPct val="90000"/>
              </a:lnSpc>
              <a:buNone/>
            </a:pPr>
            <a:endParaRPr lang="fr-FR" dirty="0"/>
          </a:p>
        </p:txBody>
      </p:sp>
      <p:pic>
        <p:nvPicPr>
          <p:cNvPr id="5" name="Image 4" descr="Une image contenant capture d’écran, graphiques vectoriels&#10;&#10;Description générée automatiquement">
            <a:extLst>
              <a:ext uri="{FF2B5EF4-FFF2-40B4-BE49-F238E27FC236}">
                <a16:creationId xmlns="" xmlns:a16="http://schemas.microsoft.com/office/drawing/2014/main" id="{F54F5DA3-6E20-4432-8568-637A0F89F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107" y="640080"/>
            <a:ext cx="3926448" cy="5252773"/>
          </a:xfrm>
          <a:prstGeom prst="rect">
            <a:avLst/>
          </a:prstGeom>
        </p:spPr>
      </p:pic>
      <p:sp>
        <p:nvSpPr>
          <p:cNvPr id="35" name="Freeform 11">
            <a:extLst>
              <a:ext uri="{FF2B5EF4-FFF2-40B4-BE49-F238E27FC236}">
                <a16:creationId xmlns="" xmlns:a16="http://schemas.microsoft.com/office/drawing/2014/main" id="{D49441E5-946F-46B3-BDD2-BAD088532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pied de page 3">
            <a:extLst>
              <a:ext uri="{FF2B5EF4-FFF2-40B4-BE49-F238E27FC236}">
                <a16:creationId xmlns="" xmlns:a16="http://schemas.microsoft.com/office/drawing/2014/main" id="{F328D319-6B9B-4140-9CF4-BB7B46D556F9}"/>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00461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40C9680F-95A2-44B5-A0F6-FA143FEC5F0C}"/>
              </a:ext>
            </a:extLst>
          </p:cNvPr>
          <p:cNvSpPr>
            <a:spLocks noGrp="1"/>
          </p:cNvSpPr>
          <p:nvPr>
            <p:ph type="title"/>
          </p:nvPr>
        </p:nvSpPr>
        <p:spPr>
          <a:xfrm>
            <a:off x="1046019" y="942108"/>
            <a:ext cx="3256550" cy="4969113"/>
          </a:xfrm>
        </p:spPr>
        <p:txBody>
          <a:bodyPr anchor="ctr">
            <a:normAutofit/>
          </a:bodyPr>
          <a:lstStyle/>
          <a:p>
            <a:r>
              <a:rPr lang="fr-FR" sz="1800" b="1" dirty="0"/>
              <a:t>PARTIE 2: </a:t>
            </a:r>
            <a:br>
              <a:rPr lang="fr-FR" sz="1800" b="1" dirty="0"/>
            </a:br>
            <a:r>
              <a:rPr lang="fr-FR" sz="1800" b="1" dirty="0"/>
              <a:t/>
            </a:r>
            <a:br>
              <a:rPr lang="fr-FR" sz="1800" b="1" dirty="0"/>
            </a:br>
            <a:r>
              <a:rPr lang="fr-FR" sz="1800" b="1" dirty="0">
                <a:solidFill>
                  <a:schemeClr val="tx2">
                    <a:lumMod val="75000"/>
                  </a:schemeClr>
                </a:solidFill>
              </a:rPr>
              <a:t>PROJET DE MISE EN PLACE D’UN AUTO-QUESTIONNAIRE « VULNERABILITES »</a:t>
            </a:r>
            <a:r>
              <a:rPr lang="fr-FR" sz="1800" dirty="0">
                <a:solidFill>
                  <a:schemeClr val="tx2">
                    <a:lumMod val="75000"/>
                  </a:schemeClr>
                </a:solidFill>
              </a:rPr>
              <a:t/>
            </a:r>
            <a:br>
              <a:rPr lang="fr-FR" sz="1800" dirty="0">
                <a:solidFill>
                  <a:schemeClr val="tx2">
                    <a:lumMod val="75000"/>
                  </a:schemeClr>
                </a:solidFill>
              </a:rPr>
            </a:b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AED16858-5096-4305-9EFA-2D108951EB8F}"/>
              </a:ext>
            </a:extLst>
          </p:cNvPr>
          <p:cNvSpPr>
            <a:spLocks noGrp="1"/>
          </p:cNvSpPr>
          <p:nvPr>
            <p:ph idx="1"/>
          </p:nvPr>
        </p:nvSpPr>
        <p:spPr>
          <a:xfrm>
            <a:off x="5049062" y="942108"/>
            <a:ext cx="6455549" cy="4969114"/>
          </a:xfrm>
        </p:spPr>
        <p:txBody>
          <a:bodyPr anchor="ctr">
            <a:normAutofit/>
          </a:bodyPr>
          <a:lstStyle/>
          <a:p>
            <a:pPr marL="0" indent="0">
              <a:lnSpc>
                <a:spcPct val="90000"/>
              </a:lnSpc>
              <a:buNone/>
            </a:pPr>
            <a:endParaRPr lang="fr-FR" dirty="0">
              <a:solidFill>
                <a:schemeClr val="tx2">
                  <a:lumMod val="75000"/>
                </a:schemeClr>
              </a:solidFill>
            </a:endParaRPr>
          </a:p>
          <a:p>
            <a:pPr>
              <a:lnSpc>
                <a:spcPct val="90000"/>
              </a:lnSpc>
              <a:buFont typeface="Wingdings" panose="05000000000000000000" pitchFamily="2" charset="2"/>
              <a:buChar char="ü"/>
            </a:pPr>
            <a:r>
              <a:rPr lang="fr-FR" b="1" dirty="0">
                <a:solidFill>
                  <a:schemeClr val="tx2">
                    <a:lumMod val="75000"/>
                  </a:schemeClr>
                </a:solidFill>
              </a:rPr>
              <a:t>Pertinence et faisabilité du projet: </a:t>
            </a:r>
          </a:p>
          <a:p>
            <a:pPr lvl="1">
              <a:lnSpc>
                <a:spcPct val="90000"/>
              </a:lnSpc>
              <a:buFont typeface="Wingdings" panose="05000000000000000000" pitchFamily="2" charset="2"/>
              <a:buChar char="v"/>
            </a:pPr>
            <a:r>
              <a:rPr lang="fr-FR" dirty="0">
                <a:solidFill>
                  <a:schemeClr val="tx2">
                    <a:lumMod val="75000"/>
                  </a:schemeClr>
                </a:solidFill>
              </a:rPr>
              <a:t>Un suivi obstétrical centralisé et précoce</a:t>
            </a:r>
          </a:p>
          <a:p>
            <a:pPr lvl="1">
              <a:lnSpc>
                <a:spcPct val="90000"/>
              </a:lnSpc>
              <a:buFont typeface="Wingdings" panose="05000000000000000000" pitchFamily="2" charset="2"/>
              <a:buChar char="v"/>
            </a:pPr>
            <a:r>
              <a:rPr lang="fr-FR" dirty="0">
                <a:solidFill>
                  <a:schemeClr val="tx2">
                    <a:lumMod val="75000"/>
                  </a:schemeClr>
                </a:solidFill>
              </a:rPr>
              <a:t>Des référents spécialisés</a:t>
            </a:r>
          </a:p>
          <a:p>
            <a:pPr lvl="1">
              <a:lnSpc>
                <a:spcPct val="90000"/>
              </a:lnSpc>
              <a:buFont typeface="Wingdings" panose="05000000000000000000" pitchFamily="2" charset="2"/>
              <a:buChar char="v"/>
            </a:pPr>
            <a:r>
              <a:rPr lang="fr-FR" dirty="0">
                <a:solidFill>
                  <a:schemeClr val="tx2">
                    <a:lumMod val="75000"/>
                  </a:schemeClr>
                </a:solidFill>
              </a:rPr>
              <a:t>Une sensibilisation régulière des équipes</a:t>
            </a:r>
          </a:p>
          <a:p>
            <a:pPr>
              <a:lnSpc>
                <a:spcPct val="90000"/>
              </a:lnSpc>
              <a:buFont typeface="Wingdings" panose="05000000000000000000" pitchFamily="2" charset="2"/>
              <a:buChar char="ü"/>
            </a:pPr>
            <a:r>
              <a:rPr lang="fr-FR" b="1" dirty="0">
                <a:solidFill>
                  <a:schemeClr val="tx2">
                    <a:lumMod val="75000"/>
                  </a:schemeClr>
                </a:solidFill>
              </a:rPr>
              <a:t>Objectifs:</a:t>
            </a:r>
          </a:p>
          <a:p>
            <a:pPr lvl="1">
              <a:lnSpc>
                <a:spcPct val="90000"/>
              </a:lnSpc>
              <a:buFont typeface="Wingdings" panose="05000000000000000000" pitchFamily="2" charset="2"/>
              <a:buChar char="v"/>
            </a:pPr>
            <a:r>
              <a:rPr lang="fr-FR" dirty="0">
                <a:solidFill>
                  <a:schemeClr val="tx2">
                    <a:lumMod val="75000"/>
                  </a:schemeClr>
                </a:solidFill>
              </a:rPr>
              <a:t>Améliorer les repérages</a:t>
            </a:r>
          </a:p>
          <a:p>
            <a:pPr lvl="1">
              <a:lnSpc>
                <a:spcPct val="90000"/>
              </a:lnSpc>
              <a:buFont typeface="Wingdings" panose="05000000000000000000" pitchFamily="2" charset="2"/>
              <a:buChar char="v"/>
            </a:pPr>
            <a:r>
              <a:rPr lang="fr-FR" dirty="0">
                <a:solidFill>
                  <a:schemeClr val="tx2">
                    <a:lumMod val="75000"/>
                  </a:schemeClr>
                </a:solidFill>
              </a:rPr>
              <a:t>Optimiser les orientations</a:t>
            </a:r>
          </a:p>
          <a:p>
            <a:pPr marL="0" indent="0">
              <a:lnSpc>
                <a:spcPct val="90000"/>
              </a:lnSpc>
              <a:buNone/>
            </a:pPr>
            <a:endParaRPr lang="fr-FR" b="1" dirty="0">
              <a:solidFill>
                <a:schemeClr val="tx2">
                  <a:lumMod val="75000"/>
                </a:schemeClr>
              </a:solidFill>
            </a:endParaRPr>
          </a:p>
          <a:p>
            <a:pPr marL="0" indent="0">
              <a:lnSpc>
                <a:spcPct val="90000"/>
              </a:lnSpc>
              <a:buNone/>
            </a:pPr>
            <a:r>
              <a:rPr lang="fr-FR" b="1" dirty="0">
                <a:solidFill>
                  <a:schemeClr val="tx2">
                    <a:lumMod val="75000"/>
                  </a:schemeClr>
                </a:solidFill>
              </a:rPr>
              <a:t>Travail informatique: </a:t>
            </a:r>
            <a:r>
              <a:rPr lang="fr-FR" dirty="0">
                <a:solidFill>
                  <a:schemeClr val="tx2">
                    <a:lumMod val="75000"/>
                  </a:schemeClr>
                </a:solidFill>
              </a:rPr>
              <a:t>évaluations futures</a:t>
            </a:r>
          </a:p>
          <a:p>
            <a:pPr marL="0" indent="0">
              <a:lnSpc>
                <a:spcPct val="90000"/>
              </a:lnSpc>
              <a:buNone/>
            </a:pPr>
            <a:r>
              <a:rPr lang="fr-FR" b="1" dirty="0">
                <a:solidFill>
                  <a:schemeClr val="tx2">
                    <a:lumMod val="75000"/>
                  </a:schemeClr>
                </a:solidFill>
              </a:rPr>
              <a:t>Présentations aux secrétaires et personnels d’accueil</a:t>
            </a:r>
          </a:p>
          <a:p>
            <a:pPr marL="0" indent="0">
              <a:lnSpc>
                <a:spcPct val="90000"/>
              </a:lnSpc>
              <a:buNone/>
            </a:pPr>
            <a:r>
              <a:rPr lang="fr-FR" b="1" dirty="0">
                <a:solidFill>
                  <a:schemeClr val="tx2">
                    <a:lumMod val="75000"/>
                  </a:schemeClr>
                </a:solidFill>
              </a:rPr>
              <a:t>Présentation au staff 9 avril</a:t>
            </a:r>
          </a:p>
          <a:p>
            <a:pPr>
              <a:lnSpc>
                <a:spcPct val="90000"/>
              </a:lnSpc>
              <a:buFont typeface="Wingdings" panose="05000000000000000000" pitchFamily="2" charset="2"/>
              <a:buChar char="ü"/>
            </a:pPr>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4C4E34E1-9698-4127-A087-E40D0BEB5F8F}"/>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04501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51B860BB-F934-4DE1-A930-090DD475F1A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 xmlns:a16="http://schemas.microsoft.com/office/drawing/2014/main" id="{61927C55-8047-466F-9FE4-B42D3D1AFA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 xmlns:a16="http://schemas.microsoft.com/office/drawing/2014/main" id="{E914D83D-75AE-426B-90AC-E37CBA2BD7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 xmlns:a16="http://schemas.microsoft.com/office/drawing/2014/main" id="{DDB740D6-20EA-4164-9EDB-243B210E8FE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 xmlns:a16="http://schemas.microsoft.com/office/drawing/2014/main" id="{0843EF7D-8FF7-4B1B-810B-AA92D132EB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 xmlns:a16="http://schemas.microsoft.com/office/drawing/2014/main" id="{F995A1BF-26D5-42BA-83D6-B74B0793A8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 xmlns:a16="http://schemas.microsoft.com/office/drawing/2014/main" id="{706BB22B-358C-43E3-A01E-2CCD2EFD4A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 xmlns:a16="http://schemas.microsoft.com/office/drawing/2014/main" id="{09828090-C04F-4B25-BD86-CE7A94A346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 xmlns:a16="http://schemas.microsoft.com/office/drawing/2014/main" id="{B062093C-CFDD-4759-8CD6-EB2CCD1DBC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 xmlns:a16="http://schemas.microsoft.com/office/drawing/2014/main" id="{FB33C2A8-7609-427D-BC55-13F9562018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 xmlns:a16="http://schemas.microsoft.com/office/drawing/2014/main" id="{9FF51B36-24F3-42B4-9ACD-2B83F4B570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 xmlns:a16="http://schemas.microsoft.com/office/drawing/2014/main" id="{6EBCB31E-7CBF-45FC-B7A3-7FE8E8C8A38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 xmlns:a16="http://schemas.microsoft.com/office/drawing/2014/main" id="{404CB86A-82A5-40B9-8D4B-159ED1A3CE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a:extLst>
              <a:ext uri="{FF2B5EF4-FFF2-40B4-BE49-F238E27FC236}">
                <a16:creationId xmlns="" xmlns:a16="http://schemas.microsoft.com/office/drawing/2014/main" id="{DD17BCFA-C80F-4670-B8B9-034B5B1C8BA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32"/>
            <a:ext cx="2356675" cy="6853285"/>
            <a:chOff x="6627813" y="195454"/>
            <a:chExt cx="1952625" cy="5678297"/>
          </a:xfrm>
        </p:grpSpPr>
        <p:sp>
          <p:nvSpPr>
            <p:cNvPr id="30" name="Freeform 27">
              <a:extLst>
                <a:ext uri="{FF2B5EF4-FFF2-40B4-BE49-F238E27FC236}">
                  <a16:creationId xmlns="" xmlns:a16="http://schemas.microsoft.com/office/drawing/2014/main" id="{F705DA76-B301-4098-9966-310A00C312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 xmlns:a16="http://schemas.microsoft.com/office/drawing/2014/main" id="{7484AECD-B027-45E9-8764-6E1A4A4A0D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 xmlns:a16="http://schemas.microsoft.com/office/drawing/2014/main" id="{CB341AF9-DEB1-42CB-8D1D-F262CFE465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 xmlns:a16="http://schemas.microsoft.com/office/drawing/2014/main" id="{1C7213C3-CCDC-48BD-BF51-7AB8EE57A1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 xmlns:a16="http://schemas.microsoft.com/office/drawing/2014/main" id="{7568F4E5-84C7-4F79-A40F-AC4885CB63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 xmlns:a16="http://schemas.microsoft.com/office/drawing/2014/main" id="{81654B91-DAE7-4763-8F60-7A35727C21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 xmlns:a16="http://schemas.microsoft.com/office/drawing/2014/main" id="{E9C665F1-5409-4590-AA69-79EABC1EAC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 xmlns:a16="http://schemas.microsoft.com/office/drawing/2014/main" id="{C3192F7D-0C18-4DB2-A88B-EBF5627480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 xmlns:a16="http://schemas.microsoft.com/office/drawing/2014/main" id="{86BE4725-AC90-44AE-8B17-D13BA4BF36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 xmlns:a16="http://schemas.microsoft.com/office/drawing/2014/main" id="{2C0C171A-856F-4606-9D98-B5318639A6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 xmlns:a16="http://schemas.microsoft.com/office/drawing/2014/main" id="{B6D57E3C-42A8-4054-B617-CE82DD8B739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 xmlns:a16="http://schemas.microsoft.com/office/drawing/2014/main" id="{C0A815A3-B7C7-4090-88EA-DA48AE474E3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3" name="Rectangle 42">
            <a:extLst>
              <a:ext uri="{FF2B5EF4-FFF2-40B4-BE49-F238E27FC236}">
                <a16:creationId xmlns="" xmlns:a16="http://schemas.microsoft.com/office/drawing/2014/main" id="{AE2F7D72-C98C-4C79-88A4-1DD7AAE7BF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 xmlns:a16="http://schemas.microsoft.com/office/drawing/2014/main" id="{17BE9237-F367-4B09-A610-9AC21A4323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7" name="Rectangle 46">
            <a:extLst>
              <a:ext uri="{FF2B5EF4-FFF2-40B4-BE49-F238E27FC236}">
                <a16:creationId xmlns="" xmlns:a16="http://schemas.microsoft.com/office/drawing/2014/main" id="{FBFE3618-8387-4153-870E-99EA1B9784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D566C9D9-3DF8-4F25-80CC-5941D2BCC65E}"/>
              </a:ext>
            </a:extLst>
          </p:cNvPr>
          <p:cNvSpPr>
            <a:spLocks noGrp="1"/>
          </p:cNvSpPr>
          <p:nvPr>
            <p:ph type="title"/>
          </p:nvPr>
        </p:nvSpPr>
        <p:spPr>
          <a:xfrm>
            <a:off x="649224" y="645106"/>
            <a:ext cx="3650279" cy="1259894"/>
          </a:xfrm>
        </p:spPr>
        <p:txBody>
          <a:bodyPr vert="horz" lIns="91440" tIns="45720" rIns="91440" bIns="45720" rtlCol="0" anchor="t">
            <a:normAutofit fontScale="90000"/>
          </a:bodyPr>
          <a:lstStyle/>
          <a:p>
            <a:r>
              <a:rPr lang="fr-FR" sz="1800" b="1" dirty="0"/>
              <a:t>PARTIE 2: </a:t>
            </a:r>
            <a:br>
              <a:rPr lang="fr-FR" sz="1800" b="1" dirty="0"/>
            </a:br>
            <a:r>
              <a:rPr lang="fr-FR" sz="1800" b="1" dirty="0"/>
              <a:t/>
            </a:r>
            <a:br>
              <a:rPr lang="fr-FR" sz="1800" b="1" dirty="0"/>
            </a:br>
            <a:r>
              <a:rPr lang="fr-FR" sz="1800" b="1" dirty="0">
                <a:solidFill>
                  <a:schemeClr val="tx2">
                    <a:lumMod val="75000"/>
                  </a:schemeClr>
                </a:solidFill>
              </a:rPr>
              <a:t>PROJET DE MISE EN PLACE D’UN AUTO-QUESTIONNAIRE « VULNERABILITES »</a:t>
            </a:r>
            <a:endParaRPr lang="en-US" sz="1800" dirty="0"/>
          </a:p>
        </p:txBody>
      </p:sp>
      <p:sp>
        <p:nvSpPr>
          <p:cNvPr id="49" name="Rectangle 48">
            <a:extLst>
              <a:ext uri="{FF2B5EF4-FFF2-40B4-BE49-F238E27FC236}">
                <a16:creationId xmlns="" xmlns:a16="http://schemas.microsoft.com/office/drawing/2014/main" id="{BB99A42A-5548-4BB8-9115-A05821C360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 xmlns:a16="http://schemas.microsoft.com/office/drawing/2014/main" id="{D60C91F3-2495-45A2-BE07-B9D180EE5176}"/>
              </a:ext>
            </a:extLst>
          </p:cNvPr>
          <p:cNvSpPr>
            <a:spLocks noGrp="1"/>
          </p:cNvSpPr>
          <p:nvPr>
            <p:ph type="body" sz="half" idx="2"/>
          </p:nvPr>
        </p:nvSpPr>
        <p:spPr>
          <a:xfrm>
            <a:off x="649225" y="2133600"/>
            <a:ext cx="3650278" cy="3759253"/>
          </a:xfrm>
        </p:spPr>
        <p:txBody>
          <a:bodyPr vert="horz" lIns="91440" tIns="45720" rIns="91440" bIns="45720" rtlCol="0">
            <a:normAutofit/>
          </a:bodyPr>
          <a:lstStyle/>
          <a:p>
            <a:pPr marL="285750" indent="-285750">
              <a:buFont typeface="Wingdings" panose="05000000000000000000" pitchFamily="2" charset="2"/>
              <a:buChar char="§"/>
            </a:pPr>
            <a:r>
              <a:rPr lang="fr-FR" b="1" dirty="0">
                <a:solidFill>
                  <a:schemeClr val="tx2">
                    <a:lumMod val="75000"/>
                  </a:schemeClr>
                </a:solidFill>
              </a:rPr>
              <a:t>Elaboration de l’auto-questionnaire:</a:t>
            </a:r>
          </a:p>
          <a:p>
            <a:r>
              <a:rPr lang="fr-FR" b="1" dirty="0">
                <a:solidFill>
                  <a:schemeClr val="tx2">
                    <a:lumMod val="75000"/>
                  </a:schemeClr>
                </a:solidFill>
              </a:rPr>
              <a:t>Auto-questionnaire du GEGA </a:t>
            </a:r>
          </a:p>
          <a:p>
            <a:r>
              <a:rPr lang="fr-FR" b="1" dirty="0">
                <a:solidFill>
                  <a:schemeClr val="tx2">
                    <a:lumMod val="75000"/>
                  </a:schemeClr>
                </a:solidFill>
              </a:rPr>
              <a:t>Relecture par les équipes concernées, modifications</a:t>
            </a:r>
          </a:p>
          <a:p>
            <a:endParaRPr lang="fr-FR" b="1" dirty="0">
              <a:solidFill>
                <a:schemeClr val="tx2">
                  <a:lumMod val="75000"/>
                </a:schemeClr>
              </a:solidFill>
            </a:endParaRPr>
          </a:p>
          <a:p>
            <a:endParaRPr lang="en-US" dirty="0"/>
          </a:p>
        </p:txBody>
      </p:sp>
      <p:pic>
        <p:nvPicPr>
          <p:cNvPr id="10" name="Espace réservé du contenu 9">
            <a:extLst>
              <a:ext uri="{FF2B5EF4-FFF2-40B4-BE49-F238E27FC236}">
                <a16:creationId xmlns="" xmlns:a16="http://schemas.microsoft.com/office/drawing/2014/main" id="{CBD86D98-2DC8-4FBC-B5FA-A72C8DFEF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5031" y="640080"/>
            <a:ext cx="3742600" cy="5252773"/>
          </a:xfrm>
          <a:prstGeom prst="rect">
            <a:avLst/>
          </a:prstGeom>
        </p:spPr>
      </p:pic>
      <p:sp>
        <p:nvSpPr>
          <p:cNvPr id="51" name="Freeform 11">
            <a:extLst>
              <a:ext uri="{FF2B5EF4-FFF2-40B4-BE49-F238E27FC236}">
                <a16:creationId xmlns="" xmlns:a16="http://schemas.microsoft.com/office/drawing/2014/main" id="{D49441E5-946F-46B3-BDD2-BAD088532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pied de page 2">
            <a:extLst>
              <a:ext uri="{FF2B5EF4-FFF2-40B4-BE49-F238E27FC236}">
                <a16:creationId xmlns="" xmlns:a16="http://schemas.microsoft.com/office/drawing/2014/main" id="{0A94F29C-F535-480E-A586-0E40749BBEFC}"/>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66079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51B860BB-F934-4DE1-A930-090DD475F1A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 xmlns:a16="http://schemas.microsoft.com/office/drawing/2014/main" id="{61927C55-8047-466F-9FE4-B42D3D1AFA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 xmlns:a16="http://schemas.microsoft.com/office/drawing/2014/main" id="{E914D83D-75AE-426B-90AC-E37CBA2BD7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 xmlns:a16="http://schemas.microsoft.com/office/drawing/2014/main" id="{DDB740D6-20EA-4164-9EDB-243B210E8FE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 xmlns:a16="http://schemas.microsoft.com/office/drawing/2014/main" id="{0843EF7D-8FF7-4B1B-810B-AA92D132EB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 xmlns:a16="http://schemas.microsoft.com/office/drawing/2014/main" id="{F995A1BF-26D5-42BA-83D6-B74B0793A8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 xmlns:a16="http://schemas.microsoft.com/office/drawing/2014/main" id="{706BB22B-358C-43E3-A01E-2CCD2EFD4A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 xmlns:a16="http://schemas.microsoft.com/office/drawing/2014/main" id="{09828090-C04F-4B25-BD86-CE7A94A346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 xmlns:a16="http://schemas.microsoft.com/office/drawing/2014/main" id="{B062093C-CFDD-4759-8CD6-EB2CCD1DBC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 xmlns:a16="http://schemas.microsoft.com/office/drawing/2014/main" id="{FB33C2A8-7609-427D-BC55-13F9562018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 xmlns:a16="http://schemas.microsoft.com/office/drawing/2014/main" id="{9FF51B36-24F3-42B4-9ACD-2B83F4B570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 xmlns:a16="http://schemas.microsoft.com/office/drawing/2014/main" id="{6EBCB31E-7CBF-45FC-B7A3-7FE8E8C8A38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 xmlns:a16="http://schemas.microsoft.com/office/drawing/2014/main" id="{404CB86A-82A5-40B9-8D4B-159ED1A3CE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 xmlns:a16="http://schemas.microsoft.com/office/drawing/2014/main" id="{DD17BCFA-C80F-4670-B8B9-034B5B1C8BA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32"/>
            <a:ext cx="2356675" cy="6853285"/>
            <a:chOff x="6627813" y="195454"/>
            <a:chExt cx="1952625" cy="5678297"/>
          </a:xfrm>
        </p:grpSpPr>
        <p:sp>
          <p:nvSpPr>
            <p:cNvPr id="26" name="Freeform 27">
              <a:extLst>
                <a:ext uri="{FF2B5EF4-FFF2-40B4-BE49-F238E27FC236}">
                  <a16:creationId xmlns="" xmlns:a16="http://schemas.microsoft.com/office/drawing/2014/main" id="{F705DA76-B301-4098-9966-310A00C312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 xmlns:a16="http://schemas.microsoft.com/office/drawing/2014/main" id="{7484AECD-B027-45E9-8764-6E1A4A4A0D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 xmlns:a16="http://schemas.microsoft.com/office/drawing/2014/main" id="{CB341AF9-DEB1-42CB-8D1D-F262CFE465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 xmlns:a16="http://schemas.microsoft.com/office/drawing/2014/main" id="{1C7213C3-CCDC-48BD-BF51-7AB8EE57A1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 xmlns:a16="http://schemas.microsoft.com/office/drawing/2014/main" id="{7568F4E5-84C7-4F79-A40F-AC4885CB63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 xmlns:a16="http://schemas.microsoft.com/office/drawing/2014/main" id="{81654B91-DAE7-4763-8F60-7A35727C21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 xmlns:a16="http://schemas.microsoft.com/office/drawing/2014/main" id="{E9C665F1-5409-4590-AA69-79EABC1EAC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 xmlns:a16="http://schemas.microsoft.com/office/drawing/2014/main" id="{C3192F7D-0C18-4DB2-A88B-EBF5627480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 xmlns:a16="http://schemas.microsoft.com/office/drawing/2014/main" id="{86BE4725-AC90-44AE-8B17-D13BA4BF36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 xmlns:a16="http://schemas.microsoft.com/office/drawing/2014/main" id="{2C0C171A-856F-4606-9D98-B5318639A6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 xmlns:a16="http://schemas.microsoft.com/office/drawing/2014/main" id="{B6D57E3C-42A8-4054-B617-CE82DD8B739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 xmlns:a16="http://schemas.microsoft.com/office/drawing/2014/main" id="{C0A815A3-B7C7-4090-88EA-DA48AE474E3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 xmlns:a16="http://schemas.microsoft.com/office/drawing/2014/main" id="{AE2F7D72-C98C-4C79-88A4-1DD7AAE7BF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 xmlns:a16="http://schemas.microsoft.com/office/drawing/2014/main" id="{17BE9237-F367-4B09-A610-9AC21A4323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 xmlns:a16="http://schemas.microsoft.com/office/drawing/2014/main" id="{FBFE3618-8387-4153-870E-99EA1B9784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43B23836-8CE9-455C-AFC1-747132237B3B}"/>
              </a:ext>
            </a:extLst>
          </p:cNvPr>
          <p:cNvSpPr>
            <a:spLocks noGrp="1"/>
          </p:cNvSpPr>
          <p:nvPr>
            <p:ph type="title"/>
          </p:nvPr>
        </p:nvSpPr>
        <p:spPr>
          <a:xfrm>
            <a:off x="649224" y="645106"/>
            <a:ext cx="3650279" cy="1259894"/>
          </a:xfrm>
        </p:spPr>
        <p:txBody>
          <a:bodyPr vert="horz" lIns="91440" tIns="45720" rIns="91440" bIns="45720" rtlCol="0" anchor="t">
            <a:normAutofit fontScale="90000"/>
          </a:bodyPr>
          <a:lstStyle/>
          <a:p>
            <a:r>
              <a:rPr lang="fr-FR" sz="1800" b="1" dirty="0"/>
              <a:t>PARTIE 2: </a:t>
            </a:r>
            <a:br>
              <a:rPr lang="fr-FR" sz="1800" b="1" dirty="0"/>
            </a:br>
            <a:r>
              <a:rPr lang="fr-FR" sz="1800" b="1" dirty="0"/>
              <a:t/>
            </a:r>
            <a:br>
              <a:rPr lang="fr-FR" sz="1800" b="1" dirty="0"/>
            </a:br>
            <a:r>
              <a:rPr lang="fr-FR" sz="1800" b="1" dirty="0">
                <a:solidFill>
                  <a:schemeClr val="tx2">
                    <a:lumMod val="75000"/>
                  </a:schemeClr>
                </a:solidFill>
              </a:rPr>
              <a:t>PROJET DE MISE EN PLACE D’UN AUTO-QUESTIONNAIRE « VULNERABILITES »</a:t>
            </a:r>
            <a:endParaRPr lang="en-US" sz="1800" dirty="0"/>
          </a:p>
        </p:txBody>
      </p:sp>
      <p:sp>
        <p:nvSpPr>
          <p:cNvPr id="45" name="Rectangle 44">
            <a:extLst>
              <a:ext uri="{FF2B5EF4-FFF2-40B4-BE49-F238E27FC236}">
                <a16:creationId xmlns="" xmlns:a16="http://schemas.microsoft.com/office/drawing/2014/main" id="{BB99A42A-5548-4BB8-9115-A05821C360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 xmlns:a16="http://schemas.microsoft.com/office/drawing/2014/main" id="{E3F5D8C0-44C5-489C-A2AF-03A07DD9D615}"/>
              </a:ext>
            </a:extLst>
          </p:cNvPr>
          <p:cNvSpPr>
            <a:spLocks noGrp="1"/>
          </p:cNvSpPr>
          <p:nvPr>
            <p:ph type="body" sz="half" idx="2"/>
          </p:nvPr>
        </p:nvSpPr>
        <p:spPr>
          <a:xfrm>
            <a:off x="649225" y="2133600"/>
            <a:ext cx="3650278" cy="3759253"/>
          </a:xfrm>
        </p:spPr>
        <p:txBody>
          <a:bodyPr vert="horz" lIns="91440" tIns="45720" rIns="91440" bIns="45720" rtlCol="0">
            <a:normAutofit/>
          </a:bodyPr>
          <a:lstStyle/>
          <a:p>
            <a:pPr>
              <a:lnSpc>
                <a:spcPct val="90000"/>
              </a:lnSpc>
              <a:buFont typeface="Wingdings" panose="05000000000000000000" pitchFamily="2" charset="2"/>
              <a:buChar char="ü"/>
            </a:pPr>
            <a:r>
              <a:rPr lang="fr-FR" b="1" dirty="0">
                <a:solidFill>
                  <a:schemeClr val="tx2">
                    <a:lumMod val="75000"/>
                  </a:schemeClr>
                </a:solidFill>
              </a:rPr>
              <a:t>Elaboration d’une grille de lecture et d’un annuaire de contacts:</a:t>
            </a:r>
          </a:p>
          <a:p>
            <a:pPr>
              <a:lnSpc>
                <a:spcPct val="90000"/>
              </a:lnSpc>
            </a:pPr>
            <a:r>
              <a:rPr lang="fr-FR" b="1" dirty="0">
                <a:solidFill>
                  <a:schemeClr val="tx2">
                    <a:lumMod val="75000"/>
                  </a:schemeClr>
                </a:solidFill>
              </a:rPr>
              <a:t>		</a:t>
            </a:r>
          </a:p>
          <a:p>
            <a:r>
              <a:rPr lang="fr-FR" b="1" dirty="0">
                <a:solidFill>
                  <a:schemeClr val="tx2">
                    <a:lumMod val="75000"/>
                  </a:schemeClr>
                </a:solidFill>
              </a:rPr>
              <a:t>Proposition de questions ouvertes sur le « style motivationnel »</a:t>
            </a:r>
          </a:p>
          <a:p>
            <a:endParaRPr lang="fr-FR" b="1" dirty="0">
              <a:solidFill>
                <a:schemeClr val="tx2">
                  <a:lumMod val="75000"/>
                </a:schemeClr>
              </a:solidFill>
            </a:endParaRPr>
          </a:p>
          <a:p>
            <a:r>
              <a:rPr lang="fr-FR" dirty="0">
                <a:solidFill>
                  <a:schemeClr val="tx2">
                    <a:lumMod val="75000"/>
                  </a:schemeClr>
                </a:solidFill>
              </a:rPr>
              <a:t>(Réseaux Languedoc Roussillon et Pays de la Loire)</a:t>
            </a:r>
          </a:p>
          <a:p>
            <a:endParaRPr lang="fr-FR" b="1" dirty="0">
              <a:solidFill>
                <a:schemeClr val="tx2">
                  <a:lumMod val="75000"/>
                </a:schemeClr>
              </a:solidFill>
            </a:endParaRPr>
          </a:p>
          <a:p>
            <a:endParaRPr lang="en-US" dirty="0"/>
          </a:p>
        </p:txBody>
      </p:sp>
      <p:pic>
        <p:nvPicPr>
          <p:cNvPr id="6" name="Espace réservé du contenu 5">
            <a:extLst>
              <a:ext uri="{FF2B5EF4-FFF2-40B4-BE49-F238E27FC236}">
                <a16:creationId xmlns="" xmlns:a16="http://schemas.microsoft.com/office/drawing/2014/main" id="{D134572D-991C-4B41-936A-7029B657F3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7559" y="640080"/>
            <a:ext cx="3637544" cy="5252773"/>
          </a:xfrm>
          <a:prstGeom prst="rect">
            <a:avLst/>
          </a:prstGeom>
        </p:spPr>
      </p:pic>
      <p:sp>
        <p:nvSpPr>
          <p:cNvPr id="47" name="Freeform 11">
            <a:extLst>
              <a:ext uri="{FF2B5EF4-FFF2-40B4-BE49-F238E27FC236}">
                <a16:creationId xmlns="" xmlns:a16="http://schemas.microsoft.com/office/drawing/2014/main" id="{D49441E5-946F-46B3-BDD2-BAD088532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pied de page 2">
            <a:extLst>
              <a:ext uri="{FF2B5EF4-FFF2-40B4-BE49-F238E27FC236}">
                <a16:creationId xmlns="" xmlns:a16="http://schemas.microsoft.com/office/drawing/2014/main" id="{C34B27B9-16A0-4D7C-919A-D93661581EB7}"/>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77352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8972910-7F4A-4D67-88B5-3D3BF2004075}"/>
              </a:ext>
            </a:extLst>
          </p:cNvPr>
          <p:cNvSpPr>
            <a:spLocks noGrp="1"/>
          </p:cNvSpPr>
          <p:nvPr>
            <p:ph type="title"/>
          </p:nvPr>
        </p:nvSpPr>
        <p:spPr>
          <a:xfrm>
            <a:off x="838200" y="365126"/>
            <a:ext cx="10515600" cy="539750"/>
          </a:xfrm>
        </p:spPr>
        <p:txBody>
          <a:bodyPr>
            <a:normAutofit fontScale="90000"/>
          </a:bodyPr>
          <a:lstStyle/>
          <a:p>
            <a:r>
              <a:rPr lang="fr-FR" sz="1800" b="1" dirty="0"/>
              <a:t>PARTIE 2: </a:t>
            </a:r>
            <a:br>
              <a:rPr lang="fr-FR" sz="1800" b="1" dirty="0"/>
            </a:br>
            <a:r>
              <a:rPr lang="fr-FR" sz="1800" b="1" dirty="0">
                <a:solidFill>
                  <a:schemeClr val="tx2">
                    <a:lumMod val="75000"/>
                  </a:schemeClr>
                </a:solidFill>
              </a:rPr>
              <a:t>PROJET DE MISE EN PLACE D’UN AUTO-QUESTIONNAIRE « VULNERABILITES » GRILLE DE LECTURE</a:t>
            </a:r>
            <a:endParaRPr lang="fr-FR" sz="1800" dirty="0"/>
          </a:p>
        </p:txBody>
      </p:sp>
      <p:pic>
        <p:nvPicPr>
          <p:cNvPr id="6" name="Espace réservé du contenu 5">
            <a:extLst>
              <a:ext uri="{FF2B5EF4-FFF2-40B4-BE49-F238E27FC236}">
                <a16:creationId xmlns="" xmlns:a16="http://schemas.microsoft.com/office/drawing/2014/main" id="{600CA4BA-2B35-4C65-94BD-EA5807AADE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209675"/>
            <a:ext cx="3457575" cy="4967288"/>
          </a:xfrm>
        </p:spPr>
      </p:pic>
      <p:pic>
        <p:nvPicPr>
          <p:cNvPr id="8" name="Espace réservé du contenu 7">
            <a:extLst>
              <a:ext uri="{FF2B5EF4-FFF2-40B4-BE49-F238E27FC236}">
                <a16:creationId xmlns="" xmlns:a16="http://schemas.microsoft.com/office/drawing/2014/main" id="{41E8025B-2C1F-4105-8031-FB6C18F0570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43425" y="1309687"/>
            <a:ext cx="6896100" cy="4967288"/>
          </a:xfrm>
        </p:spPr>
      </p:pic>
      <p:sp>
        <p:nvSpPr>
          <p:cNvPr id="3" name="Espace réservé du pied de page 2">
            <a:extLst>
              <a:ext uri="{FF2B5EF4-FFF2-40B4-BE49-F238E27FC236}">
                <a16:creationId xmlns="" xmlns:a16="http://schemas.microsoft.com/office/drawing/2014/main" id="{D95B4DF9-63E0-463D-8986-4E2D99353A64}"/>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181025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 xmlns:a16="http://schemas.microsoft.com/office/drawing/2014/main" id="{75CDB349-0A3E-4794-891A-8531EA3D3398}"/>
              </a:ext>
            </a:extLst>
          </p:cNvPr>
          <p:cNvSpPr>
            <a:spLocks noGrp="1"/>
          </p:cNvSpPr>
          <p:nvPr>
            <p:ph type="title"/>
          </p:nvPr>
        </p:nvSpPr>
        <p:spPr>
          <a:xfrm>
            <a:off x="1046019" y="942108"/>
            <a:ext cx="3256550" cy="4969113"/>
          </a:xfrm>
        </p:spPr>
        <p:txBody>
          <a:bodyPr anchor="ctr">
            <a:normAutofit/>
          </a:bodyPr>
          <a:lstStyle/>
          <a:p>
            <a:r>
              <a:rPr lang="fr-FR" sz="1800" b="1" dirty="0"/>
              <a:t>PARTIE 2: </a:t>
            </a:r>
            <a:r>
              <a:rPr lang="fr-FR" sz="1800" b="1" dirty="0">
                <a:solidFill>
                  <a:schemeClr val="tx2">
                    <a:lumMod val="75000"/>
                  </a:schemeClr>
                </a:solidFill>
              </a:rPr>
              <a:t>PROJET DE MISE EN PLACE D’UN AUTO-QUESTIONNAIRE « VULNERABILITES »</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PREMIERES DONNEES</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A2148862-41CA-43D3-83AD-F09CA2FD84B4}"/>
              </a:ext>
            </a:extLst>
          </p:cNvPr>
          <p:cNvSpPr>
            <a:spLocks noGrp="1"/>
          </p:cNvSpPr>
          <p:nvPr>
            <p:ph idx="1"/>
          </p:nvPr>
        </p:nvSpPr>
        <p:spPr>
          <a:xfrm>
            <a:off x="5049062" y="942108"/>
            <a:ext cx="6455549" cy="4969114"/>
          </a:xfrm>
        </p:spPr>
        <p:txBody>
          <a:bodyPr anchor="ctr">
            <a:normAutofit/>
          </a:bodyPr>
          <a:lstStyle/>
          <a:p>
            <a:pPr marL="0" indent="0">
              <a:lnSpc>
                <a:spcPct val="90000"/>
              </a:lnSpc>
              <a:buNone/>
            </a:pPr>
            <a:endParaRPr lang="fr-FR" sz="1500" b="1" dirty="0">
              <a:solidFill>
                <a:schemeClr val="tx2">
                  <a:lumMod val="75000"/>
                </a:schemeClr>
              </a:solidFill>
            </a:endParaRPr>
          </a:p>
          <a:p>
            <a:pPr>
              <a:lnSpc>
                <a:spcPct val="90000"/>
              </a:lnSpc>
              <a:buFont typeface="Wingdings" panose="05000000000000000000" pitchFamily="2" charset="2"/>
              <a:buChar char="ü"/>
            </a:pPr>
            <a:r>
              <a:rPr lang="fr-FR" sz="1500" b="1" dirty="0">
                <a:solidFill>
                  <a:schemeClr val="tx2">
                    <a:lumMod val="75000"/>
                  </a:schemeClr>
                </a:solidFill>
              </a:rPr>
              <a:t>Effectif retenu: entre le 15 avril et le 15 juin 2019 </a:t>
            </a:r>
          </a:p>
          <a:p>
            <a:pPr marL="0" indent="0">
              <a:lnSpc>
                <a:spcPct val="90000"/>
              </a:lnSpc>
              <a:buNone/>
            </a:pPr>
            <a:r>
              <a:rPr lang="fr-FR" sz="1500" dirty="0">
                <a:solidFill>
                  <a:schemeClr val="tx2">
                    <a:lumMod val="75000"/>
                  </a:schemeClr>
                </a:solidFill>
              </a:rPr>
              <a:t>428 consultations de première fois ont eu lieu, </a:t>
            </a:r>
            <a:r>
              <a:rPr lang="fr-FR" sz="1500" b="1" dirty="0">
                <a:solidFill>
                  <a:schemeClr val="tx2">
                    <a:lumMod val="75000"/>
                  </a:schemeClr>
                </a:solidFill>
              </a:rPr>
              <a:t>326 auto-questionnaires ont bien été remplis et remis soit 76, 2% des consultations de première fois.</a:t>
            </a:r>
          </a:p>
          <a:p>
            <a:pPr>
              <a:lnSpc>
                <a:spcPct val="90000"/>
              </a:lnSpc>
              <a:buFont typeface="Wingdings" panose="05000000000000000000" pitchFamily="2" charset="2"/>
              <a:buChar char="ü"/>
            </a:pPr>
            <a:r>
              <a:rPr lang="fr-FR" sz="1500" b="1" dirty="0">
                <a:solidFill>
                  <a:schemeClr val="tx2">
                    <a:lumMod val="75000"/>
                  </a:schemeClr>
                </a:solidFill>
              </a:rPr>
              <a:t>Analyse des données et discussion: </a:t>
            </a:r>
          </a:p>
          <a:p>
            <a:pPr marL="0" indent="0">
              <a:lnSpc>
                <a:spcPct val="90000"/>
              </a:lnSpc>
              <a:buNone/>
            </a:pPr>
            <a:r>
              <a:rPr lang="fr-FR" sz="1500" dirty="0">
                <a:solidFill>
                  <a:schemeClr val="tx2">
                    <a:lumMod val="75000"/>
                  </a:schemeClr>
                </a:solidFill>
              </a:rPr>
              <a:t>L’analyse des données informatiques: </a:t>
            </a:r>
            <a:r>
              <a:rPr lang="fr-FR" sz="1500" b="1" dirty="0">
                <a:solidFill>
                  <a:schemeClr val="tx2">
                    <a:lumMod val="75000"/>
                  </a:schemeClr>
                </a:solidFill>
              </a:rPr>
              <a:t>repérages lors de la première consultation et le recueil des antécédents</a:t>
            </a:r>
            <a:r>
              <a:rPr lang="fr-FR" sz="1500" dirty="0">
                <a:solidFill>
                  <a:schemeClr val="tx2">
                    <a:lumMod val="75000"/>
                  </a:schemeClr>
                </a:solidFill>
              </a:rPr>
              <a:t>. </a:t>
            </a:r>
          </a:p>
          <a:p>
            <a:pPr marL="0" indent="0">
              <a:lnSpc>
                <a:spcPct val="90000"/>
              </a:lnSpc>
              <a:buNone/>
            </a:pPr>
            <a:r>
              <a:rPr lang="fr-FR" sz="1500" dirty="0">
                <a:solidFill>
                  <a:schemeClr val="tx2">
                    <a:lumMod val="75000"/>
                  </a:schemeClr>
                </a:solidFill>
              </a:rPr>
              <a:t>Comparaison des effectifs de l’échantillon de 2019 avec les données retrouvées en 2018 pour chaque item de l’auto-questionnaire.</a:t>
            </a:r>
          </a:p>
          <a:p>
            <a:pPr marL="0" indent="0">
              <a:lnSpc>
                <a:spcPct val="90000"/>
              </a:lnSpc>
              <a:buNone/>
            </a:pPr>
            <a:r>
              <a:rPr lang="fr-FR" sz="1500" dirty="0">
                <a:solidFill>
                  <a:schemeClr val="tx2">
                    <a:lumMod val="75000"/>
                  </a:schemeClr>
                </a:solidFill>
              </a:rPr>
              <a:t>Dans l’ensemble, on note que, grâce à l’auto-questionnaire, les repérages ont augmenté par rapport à 2018, dont deux items de façon significative (p&lt;0,05) </a:t>
            </a:r>
            <a:r>
              <a:rPr lang="fr-FR" sz="1500" b="1" dirty="0">
                <a:solidFill>
                  <a:schemeClr val="tx2">
                    <a:lumMod val="75000"/>
                  </a:schemeClr>
                </a:solidFill>
              </a:rPr>
              <a:t>= les antécédents de TCA et les consommations d’alcool en début de grossesse. </a:t>
            </a:r>
          </a:p>
          <a:p>
            <a:pPr marL="0" indent="0">
              <a:lnSpc>
                <a:spcPct val="90000"/>
              </a:lnSpc>
              <a:buNone/>
            </a:pPr>
            <a:endParaRPr lang="fr-FR" sz="1500" dirty="0">
              <a:solidFill>
                <a:schemeClr val="tx2">
                  <a:lumMod val="75000"/>
                </a:schemeClr>
              </a:solidFill>
            </a:endParaRPr>
          </a:p>
          <a:p>
            <a:pPr marL="0" indent="0">
              <a:lnSpc>
                <a:spcPct val="90000"/>
              </a:lnSpc>
              <a:buNone/>
            </a:pPr>
            <a:endParaRPr lang="fr-FR" sz="1500" dirty="0">
              <a:solidFill>
                <a:schemeClr val="tx2">
                  <a:lumMod val="75000"/>
                </a:schemeClr>
              </a:solidFill>
            </a:endParaRPr>
          </a:p>
          <a:p>
            <a:pPr>
              <a:lnSpc>
                <a:spcPct val="90000"/>
              </a:lnSpc>
            </a:pPr>
            <a:endParaRPr lang="fr-FR" sz="1500"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0B6F41B4-5938-497C-978A-7C9F0BFFBB3C}"/>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186706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48784A0-640A-4BEA-B305-5401671CC8EE}"/>
              </a:ext>
            </a:extLst>
          </p:cNvPr>
          <p:cNvSpPr>
            <a:spLocks noGrp="1"/>
          </p:cNvSpPr>
          <p:nvPr>
            <p:ph type="title"/>
          </p:nvPr>
        </p:nvSpPr>
        <p:spPr/>
        <p:txBody>
          <a:bodyPr>
            <a:normAutofit/>
          </a:bodyPr>
          <a:lstStyle/>
          <a:p>
            <a:r>
              <a:rPr lang="fr-FR" sz="1800" b="1" dirty="0"/>
              <a:t>PARTIE 2: </a:t>
            </a:r>
            <a:br>
              <a:rPr lang="fr-FR" sz="1800" b="1" dirty="0"/>
            </a:br>
            <a:r>
              <a:rPr lang="fr-FR" sz="1800" b="1" dirty="0">
                <a:solidFill>
                  <a:schemeClr val="tx2">
                    <a:lumMod val="75000"/>
                  </a:schemeClr>
                </a:solidFill>
              </a:rPr>
              <a:t>PROJET DE MISE EN PLACE D’UN AUTO-QUESTIONNAIRE « VULNERABILITES »</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PREMIERES DONNEES</a:t>
            </a:r>
            <a:endParaRPr lang="fr-FR" sz="1800" dirty="0"/>
          </a:p>
        </p:txBody>
      </p:sp>
      <p:graphicFrame>
        <p:nvGraphicFramePr>
          <p:cNvPr id="4" name="Espace réservé du contenu 3">
            <a:extLst>
              <a:ext uri="{FF2B5EF4-FFF2-40B4-BE49-F238E27FC236}">
                <a16:creationId xmlns="" xmlns:a16="http://schemas.microsoft.com/office/drawing/2014/main" id="{3E2DF373-4266-44B0-9AF4-9C913B09A711}"/>
              </a:ext>
            </a:extLst>
          </p:cNvPr>
          <p:cNvGraphicFramePr>
            <a:graphicFrameLocks noGrp="1"/>
          </p:cNvGraphicFramePr>
          <p:nvPr>
            <p:ph idx="1"/>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pied de page 2">
            <a:extLst>
              <a:ext uri="{FF2B5EF4-FFF2-40B4-BE49-F238E27FC236}">
                <a16:creationId xmlns="" xmlns:a16="http://schemas.microsoft.com/office/drawing/2014/main" id="{D945BBDD-CAD8-42C3-83B2-F4D17C3A594B}"/>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99340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E10AAA9-E9C7-43DF-AC05-DD82D0236CFC}"/>
              </a:ext>
            </a:extLst>
          </p:cNvPr>
          <p:cNvSpPr>
            <a:spLocks noGrp="1"/>
          </p:cNvSpPr>
          <p:nvPr>
            <p:ph type="title"/>
          </p:nvPr>
        </p:nvSpPr>
        <p:spPr/>
        <p:txBody>
          <a:bodyPr>
            <a:normAutofit/>
          </a:bodyPr>
          <a:lstStyle/>
          <a:p>
            <a:r>
              <a:rPr lang="fr-FR" sz="1800" b="1" dirty="0"/>
              <a:t>PARTIE 2: </a:t>
            </a:r>
            <a:br>
              <a:rPr lang="fr-FR" sz="1800" b="1" dirty="0"/>
            </a:br>
            <a:r>
              <a:rPr lang="fr-FR" sz="1800" b="1" dirty="0">
                <a:solidFill>
                  <a:schemeClr val="tx2">
                    <a:lumMod val="75000"/>
                  </a:schemeClr>
                </a:solidFill>
              </a:rPr>
              <a:t>PROJET DE MISE EN PLACE D’UN AUTO-QUESTIONNAIRE « VULNERABILITES »</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PREMIERES DONNEES</a:t>
            </a:r>
            <a:endParaRPr lang="fr-FR" sz="1800" dirty="0"/>
          </a:p>
        </p:txBody>
      </p:sp>
      <p:graphicFrame>
        <p:nvGraphicFramePr>
          <p:cNvPr id="4" name="Espace réservé du contenu 3">
            <a:extLst>
              <a:ext uri="{FF2B5EF4-FFF2-40B4-BE49-F238E27FC236}">
                <a16:creationId xmlns="" xmlns:a16="http://schemas.microsoft.com/office/drawing/2014/main" id="{0AB705DD-D954-4750-AD65-CCEE154A3119}"/>
              </a:ext>
            </a:extLst>
          </p:cNvPr>
          <p:cNvGraphicFramePr>
            <a:graphicFrameLocks noGrp="1"/>
          </p:cNvGraphicFramePr>
          <p:nvPr>
            <p:ph idx="1"/>
            <p:extLst>
              <p:ext uri="{D42A27DB-BD31-4B8C-83A1-F6EECF244321}">
                <p14:modId xmlns:p14="http://schemas.microsoft.com/office/powerpoint/2010/main" val="3575719108"/>
              </p:ext>
            </p:extLst>
          </p:nvPr>
        </p:nvGraphicFramePr>
        <p:xfrm>
          <a:off x="1280160" y="1825625"/>
          <a:ext cx="957072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pied de page 2">
            <a:extLst>
              <a:ext uri="{FF2B5EF4-FFF2-40B4-BE49-F238E27FC236}">
                <a16:creationId xmlns="" xmlns:a16="http://schemas.microsoft.com/office/drawing/2014/main" id="{5A72D98D-3A91-4F93-903D-2CE391BE600D}"/>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6439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C786562D-2009-496D-A2A7-43A7240F147F}"/>
              </a:ext>
            </a:extLst>
          </p:cNvPr>
          <p:cNvSpPr>
            <a:spLocks noGrp="1"/>
          </p:cNvSpPr>
          <p:nvPr>
            <p:ph type="title"/>
          </p:nvPr>
        </p:nvSpPr>
        <p:spPr>
          <a:xfrm>
            <a:off x="1046019" y="942108"/>
            <a:ext cx="3256550" cy="4969113"/>
          </a:xfrm>
        </p:spPr>
        <p:txBody>
          <a:bodyPr anchor="ctr">
            <a:normAutofit/>
          </a:bodyPr>
          <a:lstStyle/>
          <a:p>
            <a:r>
              <a:rPr lang="fr-FR">
                <a:solidFill>
                  <a:schemeClr val="tx2">
                    <a:lumMod val="75000"/>
                  </a:schemeClr>
                </a:solidFill>
              </a:rPr>
              <a:t> </a:t>
            </a: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A86C61CA-74D6-494E-80FB-ABFFEACD877C}"/>
              </a:ext>
            </a:extLst>
          </p:cNvPr>
          <p:cNvSpPr>
            <a:spLocks noGrp="1"/>
          </p:cNvSpPr>
          <p:nvPr>
            <p:ph idx="1"/>
          </p:nvPr>
        </p:nvSpPr>
        <p:spPr>
          <a:xfrm>
            <a:off x="5049062" y="942108"/>
            <a:ext cx="6455549" cy="4969114"/>
          </a:xfrm>
        </p:spPr>
        <p:txBody>
          <a:bodyPr anchor="ctr">
            <a:normAutofit/>
          </a:bodyPr>
          <a:lstStyle/>
          <a:p>
            <a:r>
              <a:rPr lang="fr-FR" b="1" dirty="0">
                <a:solidFill>
                  <a:schemeClr val="tx2">
                    <a:lumMod val="75000"/>
                  </a:schemeClr>
                </a:solidFill>
              </a:rPr>
              <a:t>PARTIE 1: PRESENTATION ET ETATS DES LIEUX</a:t>
            </a:r>
          </a:p>
          <a:p>
            <a:pPr marL="0" indent="0">
              <a:buNone/>
            </a:pPr>
            <a:endParaRPr lang="fr-FR" b="1" dirty="0">
              <a:solidFill>
                <a:schemeClr val="tx2">
                  <a:lumMod val="75000"/>
                </a:schemeClr>
              </a:solidFill>
            </a:endParaRPr>
          </a:p>
          <a:p>
            <a:r>
              <a:rPr lang="fr-FR" b="1" dirty="0">
                <a:solidFill>
                  <a:schemeClr val="tx2">
                    <a:lumMod val="75000"/>
                  </a:schemeClr>
                </a:solidFill>
              </a:rPr>
              <a:t>PARTIE 2: PROJET DE MISE EN PLACE D’UN AUTO-QUESTIONNAIRE « VULNERABILITES »</a:t>
            </a:r>
          </a:p>
          <a:p>
            <a:pPr marL="0" indent="0">
              <a:buNone/>
            </a:pPr>
            <a:endParaRPr lang="fr-FR" b="1" dirty="0">
              <a:solidFill>
                <a:schemeClr val="tx2">
                  <a:lumMod val="75000"/>
                </a:schemeClr>
              </a:solidFill>
            </a:endParaRPr>
          </a:p>
          <a:p>
            <a:r>
              <a:rPr lang="fr-FR" b="1" dirty="0">
                <a:solidFill>
                  <a:schemeClr val="tx2">
                    <a:lumMod val="75000"/>
                  </a:schemeClr>
                </a:solidFill>
              </a:rPr>
              <a:t>PARTIE 3: PROJET DE COORDINATION</a:t>
            </a:r>
          </a:p>
        </p:txBody>
      </p:sp>
      <p:sp>
        <p:nvSpPr>
          <p:cNvPr id="4" name="Espace réservé du pied de page 3">
            <a:extLst>
              <a:ext uri="{FF2B5EF4-FFF2-40B4-BE49-F238E27FC236}">
                <a16:creationId xmlns="" xmlns:a16="http://schemas.microsoft.com/office/drawing/2014/main" id="{DAFE7ADE-A7E5-41E5-96B8-CF3B63CC529B}"/>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36556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 xmlns:a16="http://schemas.microsoft.com/office/drawing/2014/main" id="{51B860BB-F934-4DE1-A930-090DD475F1A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55" name="Freeform 11">
              <a:extLst>
                <a:ext uri="{FF2B5EF4-FFF2-40B4-BE49-F238E27FC236}">
                  <a16:creationId xmlns="" xmlns:a16="http://schemas.microsoft.com/office/drawing/2014/main" id="{61927C55-8047-466F-9FE4-B42D3D1AFA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6" name="Freeform 12">
              <a:extLst>
                <a:ext uri="{FF2B5EF4-FFF2-40B4-BE49-F238E27FC236}">
                  <a16:creationId xmlns="" xmlns:a16="http://schemas.microsoft.com/office/drawing/2014/main" id="{E914D83D-75AE-426B-90AC-E37CBA2BD7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7" name="Freeform 13">
              <a:extLst>
                <a:ext uri="{FF2B5EF4-FFF2-40B4-BE49-F238E27FC236}">
                  <a16:creationId xmlns="" xmlns:a16="http://schemas.microsoft.com/office/drawing/2014/main" id="{DDB740D6-20EA-4164-9EDB-243B210E8FE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8" name="Freeform 14">
              <a:extLst>
                <a:ext uri="{FF2B5EF4-FFF2-40B4-BE49-F238E27FC236}">
                  <a16:creationId xmlns="" xmlns:a16="http://schemas.microsoft.com/office/drawing/2014/main" id="{0843EF7D-8FF7-4B1B-810B-AA92D132EB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9" name="Freeform 15">
              <a:extLst>
                <a:ext uri="{FF2B5EF4-FFF2-40B4-BE49-F238E27FC236}">
                  <a16:creationId xmlns="" xmlns:a16="http://schemas.microsoft.com/office/drawing/2014/main" id="{F995A1BF-26D5-42BA-83D6-B74B0793A8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0" name="Freeform 16">
              <a:extLst>
                <a:ext uri="{FF2B5EF4-FFF2-40B4-BE49-F238E27FC236}">
                  <a16:creationId xmlns="" xmlns:a16="http://schemas.microsoft.com/office/drawing/2014/main" id="{706BB22B-358C-43E3-A01E-2CCD2EFD4A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1" name="Freeform 17">
              <a:extLst>
                <a:ext uri="{FF2B5EF4-FFF2-40B4-BE49-F238E27FC236}">
                  <a16:creationId xmlns="" xmlns:a16="http://schemas.microsoft.com/office/drawing/2014/main" id="{09828090-C04F-4B25-BD86-CE7A94A346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2" name="Freeform 18">
              <a:extLst>
                <a:ext uri="{FF2B5EF4-FFF2-40B4-BE49-F238E27FC236}">
                  <a16:creationId xmlns="" xmlns:a16="http://schemas.microsoft.com/office/drawing/2014/main" id="{B062093C-CFDD-4759-8CD6-EB2CCD1DBC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3" name="Freeform 19">
              <a:extLst>
                <a:ext uri="{FF2B5EF4-FFF2-40B4-BE49-F238E27FC236}">
                  <a16:creationId xmlns="" xmlns:a16="http://schemas.microsoft.com/office/drawing/2014/main" id="{FB33C2A8-7609-427D-BC55-13F9562018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4" name="Freeform 20">
              <a:extLst>
                <a:ext uri="{FF2B5EF4-FFF2-40B4-BE49-F238E27FC236}">
                  <a16:creationId xmlns="" xmlns:a16="http://schemas.microsoft.com/office/drawing/2014/main" id="{9FF51B36-24F3-42B4-9ACD-2B83F4B570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5" name="Freeform 21">
              <a:extLst>
                <a:ext uri="{FF2B5EF4-FFF2-40B4-BE49-F238E27FC236}">
                  <a16:creationId xmlns="" xmlns:a16="http://schemas.microsoft.com/office/drawing/2014/main" id="{6EBCB31E-7CBF-45FC-B7A3-7FE8E8C8A38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6" name="Freeform 22">
              <a:extLst>
                <a:ext uri="{FF2B5EF4-FFF2-40B4-BE49-F238E27FC236}">
                  <a16:creationId xmlns="" xmlns:a16="http://schemas.microsoft.com/office/drawing/2014/main" id="{404CB86A-82A5-40B9-8D4B-159ED1A3CE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8" name="Group 67">
            <a:extLst>
              <a:ext uri="{FF2B5EF4-FFF2-40B4-BE49-F238E27FC236}">
                <a16:creationId xmlns="" xmlns:a16="http://schemas.microsoft.com/office/drawing/2014/main" id="{DD17BCFA-C80F-4670-B8B9-034B5B1C8BA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32"/>
            <a:ext cx="2356675" cy="6853285"/>
            <a:chOff x="6627813" y="195454"/>
            <a:chExt cx="1952625" cy="5678297"/>
          </a:xfrm>
        </p:grpSpPr>
        <p:sp>
          <p:nvSpPr>
            <p:cNvPr id="69" name="Freeform 27">
              <a:extLst>
                <a:ext uri="{FF2B5EF4-FFF2-40B4-BE49-F238E27FC236}">
                  <a16:creationId xmlns="" xmlns:a16="http://schemas.microsoft.com/office/drawing/2014/main" id="{F705DA76-B301-4098-9966-310A00C312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0" name="Freeform 28">
              <a:extLst>
                <a:ext uri="{FF2B5EF4-FFF2-40B4-BE49-F238E27FC236}">
                  <a16:creationId xmlns="" xmlns:a16="http://schemas.microsoft.com/office/drawing/2014/main" id="{7484AECD-B027-45E9-8764-6E1A4A4A0D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1" name="Freeform 29">
              <a:extLst>
                <a:ext uri="{FF2B5EF4-FFF2-40B4-BE49-F238E27FC236}">
                  <a16:creationId xmlns="" xmlns:a16="http://schemas.microsoft.com/office/drawing/2014/main" id="{CB341AF9-DEB1-42CB-8D1D-F262CFE465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2" name="Freeform 30">
              <a:extLst>
                <a:ext uri="{FF2B5EF4-FFF2-40B4-BE49-F238E27FC236}">
                  <a16:creationId xmlns="" xmlns:a16="http://schemas.microsoft.com/office/drawing/2014/main" id="{1C7213C3-CCDC-48BD-BF51-7AB8EE57A1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3" name="Freeform 31">
              <a:extLst>
                <a:ext uri="{FF2B5EF4-FFF2-40B4-BE49-F238E27FC236}">
                  <a16:creationId xmlns="" xmlns:a16="http://schemas.microsoft.com/office/drawing/2014/main" id="{7568F4E5-84C7-4F79-A40F-AC4885CB63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4" name="Freeform 32">
              <a:extLst>
                <a:ext uri="{FF2B5EF4-FFF2-40B4-BE49-F238E27FC236}">
                  <a16:creationId xmlns="" xmlns:a16="http://schemas.microsoft.com/office/drawing/2014/main" id="{81654B91-DAE7-4763-8F60-7A35727C21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5" name="Freeform 33">
              <a:extLst>
                <a:ext uri="{FF2B5EF4-FFF2-40B4-BE49-F238E27FC236}">
                  <a16:creationId xmlns="" xmlns:a16="http://schemas.microsoft.com/office/drawing/2014/main" id="{E9C665F1-5409-4590-AA69-79EABC1EAC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6" name="Freeform 34">
              <a:extLst>
                <a:ext uri="{FF2B5EF4-FFF2-40B4-BE49-F238E27FC236}">
                  <a16:creationId xmlns="" xmlns:a16="http://schemas.microsoft.com/office/drawing/2014/main" id="{C3192F7D-0C18-4DB2-A88B-EBF5627480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7" name="Freeform 35">
              <a:extLst>
                <a:ext uri="{FF2B5EF4-FFF2-40B4-BE49-F238E27FC236}">
                  <a16:creationId xmlns="" xmlns:a16="http://schemas.microsoft.com/office/drawing/2014/main" id="{86BE4725-AC90-44AE-8B17-D13BA4BF36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8" name="Freeform 36">
              <a:extLst>
                <a:ext uri="{FF2B5EF4-FFF2-40B4-BE49-F238E27FC236}">
                  <a16:creationId xmlns="" xmlns:a16="http://schemas.microsoft.com/office/drawing/2014/main" id="{2C0C171A-856F-4606-9D98-B5318639A6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9" name="Freeform 37">
              <a:extLst>
                <a:ext uri="{FF2B5EF4-FFF2-40B4-BE49-F238E27FC236}">
                  <a16:creationId xmlns="" xmlns:a16="http://schemas.microsoft.com/office/drawing/2014/main" id="{B6D57E3C-42A8-4054-B617-CE82DD8B739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0" name="Freeform 38">
              <a:extLst>
                <a:ext uri="{FF2B5EF4-FFF2-40B4-BE49-F238E27FC236}">
                  <a16:creationId xmlns="" xmlns:a16="http://schemas.microsoft.com/office/drawing/2014/main" id="{C0A815A3-B7C7-4090-88EA-DA48AE474E3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2" name="Rectangle 81">
            <a:extLst>
              <a:ext uri="{FF2B5EF4-FFF2-40B4-BE49-F238E27FC236}">
                <a16:creationId xmlns="" xmlns:a16="http://schemas.microsoft.com/office/drawing/2014/main" id="{AE2F7D72-C98C-4C79-88A4-1DD7AAE7BF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11">
            <a:extLst>
              <a:ext uri="{FF2B5EF4-FFF2-40B4-BE49-F238E27FC236}">
                <a16:creationId xmlns="" xmlns:a16="http://schemas.microsoft.com/office/drawing/2014/main" id="{17BE9237-F367-4B09-A610-9AC21A4323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6" name="Rectangle 85">
            <a:extLst>
              <a:ext uri="{FF2B5EF4-FFF2-40B4-BE49-F238E27FC236}">
                <a16:creationId xmlns="" xmlns:a16="http://schemas.microsoft.com/office/drawing/2014/main" id="{FBFE3618-8387-4153-870E-99EA1B9784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3">
            <a:extLst>
              <a:ext uri="{FF2B5EF4-FFF2-40B4-BE49-F238E27FC236}">
                <a16:creationId xmlns="" xmlns:a16="http://schemas.microsoft.com/office/drawing/2014/main" id="{AA56C3E9-F7D0-477C-9A43-F0CA24730E0C}"/>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b="1"/>
              <a:t>PARTIE 2: </a:t>
            </a:r>
            <a:r>
              <a:rPr lang="en-US" b="1">
                <a:solidFill>
                  <a:schemeClr val="tx2">
                    <a:lumMod val="75000"/>
                  </a:schemeClr>
                </a:solidFill>
              </a:rPr>
              <a:t>PREMIERES DONNEES</a:t>
            </a:r>
            <a:r>
              <a:rPr lang="en-US" b="1"/>
              <a:t/>
            </a:r>
            <a:br>
              <a:rPr lang="en-US" b="1"/>
            </a:br>
            <a:r>
              <a:rPr lang="en-US" b="1"/>
              <a:t/>
            </a:r>
            <a:br>
              <a:rPr lang="en-US" b="1"/>
            </a:br>
            <a:r>
              <a:rPr lang="en-US" b="1">
                <a:solidFill>
                  <a:schemeClr val="tx2">
                    <a:lumMod val="75000"/>
                  </a:schemeClr>
                </a:solidFill>
              </a:rPr>
              <a:t>TABAC</a:t>
            </a:r>
            <a:endParaRPr lang="en-US" dirty="0">
              <a:solidFill>
                <a:schemeClr val="tx2">
                  <a:lumMod val="75000"/>
                </a:schemeClr>
              </a:solidFill>
            </a:endParaRPr>
          </a:p>
        </p:txBody>
      </p:sp>
      <p:sp>
        <p:nvSpPr>
          <p:cNvPr id="88" name="Rectangle 87">
            <a:extLst>
              <a:ext uri="{FF2B5EF4-FFF2-40B4-BE49-F238E27FC236}">
                <a16:creationId xmlns="" xmlns:a16="http://schemas.microsoft.com/office/drawing/2014/main" id="{BB99A42A-5548-4BB8-9115-A05821C360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Espace réservé du texte 5">
            <a:extLst>
              <a:ext uri="{FF2B5EF4-FFF2-40B4-BE49-F238E27FC236}">
                <a16:creationId xmlns="" xmlns:a16="http://schemas.microsoft.com/office/drawing/2014/main" id="{362D2508-8D64-41FC-88DF-FF727D4D376A}"/>
              </a:ext>
            </a:extLst>
          </p:cNvPr>
          <p:cNvSpPr>
            <a:spLocks noGrp="1"/>
          </p:cNvSpPr>
          <p:nvPr>
            <p:ph type="body" sz="half" idx="2"/>
          </p:nvPr>
        </p:nvSpPr>
        <p:spPr>
          <a:xfrm>
            <a:off x="649225" y="2133600"/>
            <a:ext cx="3650278" cy="3759253"/>
          </a:xfrm>
        </p:spPr>
        <p:txBody>
          <a:bodyPr vert="horz" lIns="91440" tIns="45720" rIns="91440" bIns="45720" rtlCol="0">
            <a:normAutofit/>
          </a:bodyPr>
          <a:lstStyle/>
          <a:p>
            <a:pPr indent="-228600">
              <a:lnSpc>
                <a:spcPct val="90000"/>
              </a:lnSpc>
              <a:buFont typeface="Wingdings 3" charset="2"/>
              <a:buChar char=""/>
            </a:pPr>
            <a:r>
              <a:rPr lang="en-US" sz="1200" dirty="0"/>
              <a:t>On </a:t>
            </a:r>
            <a:r>
              <a:rPr lang="en-US" sz="1200"/>
              <a:t>constate une différence </a:t>
            </a:r>
            <a:r>
              <a:rPr lang="en-US" sz="1200" dirty="0"/>
              <a:t>significative (p&lt;0,05</a:t>
            </a:r>
            <a:r>
              <a:rPr lang="en-US" sz="1200"/>
              <a:t>) en fonction des contextes sociaux</a:t>
            </a:r>
            <a:r>
              <a:rPr lang="en-US" sz="1200" dirty="0"/>
              <a:t> : </a:t>
            </a:r>
            <a:r>
              <a:rPr lang="en-US" sz="1200" b="1" dirty="0"/>
              <a:t>les femmes </a:t>
            </a:r>
            <a:r>
              <a:rPr lang="en-US" sz="1200" b="1"/>
              <a:t>encore fumeuses en </a:t>
            </a:r>
            <a:r>
              <a:rPr lang="en-US" sz="1200" b="1" dirty="0"/>
              <a:t>début </a:t>
            </a:r>
            <a:r>
              <a:rPr lang="en-US" sz="1200" b="1"/>
              <a:t>de grossesse sont plus souvent précaires ou sans emploi</a:t>
            </a:r>
            <a:r>
              <a:rPr lang="en-US" sz="1200"/>
              <a:t>, a contrario celles qui stoppent le tabac ont plus souvent un emploi </a:t>
            </a:r>
            <a:r>
              <a:rPr lang="en-US" sz="1200" dirty="0"/>
              <a:t>(86,87% vs 41,48%)</a:t>
            </a:r>
          </a:p>
          <a:p>
            <a:pPr>
              <a:lnSpc>
                <a:spcPct val="90000"/>
              </a:lnSpc>
              <a:buFont typeface="Wingdings 3" charset="2"/>
              <a:buChar char=""/>
            </a:pPr>
            <a:endParaRPr lang="en-US" sz="1200" dirty="0"/>
          </a:p>
          <a:p>
            <a:pPr indent="-228600">
              <a:lnSpc>
                <a:spcPct val="90000"/>
              </a:lnSpc>
              <a:buFont typeface="Wingdings 3" charset="2"/>
              <a:buChar char=""/>
            </a:pPr>
            <a:r>
              <a:rPr lang="en-US" sz="1200" dirty="0"/>
              <a:t> </a:t>
            </a:r>
            <a:r>
              <a:rPr lang="en-US" sz="1200" b="1" dirty="0"/>
              <a:t>Les «</a:t>
            </a:r>
            <a:r>
              <a:rPr lang="en-US" sz="1200" b="1"/>
              <a:t> grandes</a:t>
            </a:r>
            <a:r>
              <a:rPr lang="en-US" sz="1200" b="1" dirty="0"/>
              <a:t> </a:t>
            </a:r>
            <a:r>
              <a:rPr lang="en-US" sz="1200" b="1"/>
              <a:t>» fumeuses </a:t>
            </a:r>
            <a:r>
              <a:rPr lang="en-US" sz="1200" b="1" dirty="0"/>
              <a:t>(&gt;10 cigarettes/jour</a:t>
            </a:r>
            <a:r>
              <a:rPr lang="en-US" sz="1200" b="1"/>
              <a:t>) ont significativement </a:t>
            </a:r>
            <a:r>
              <a:rPr lang="en-US" sz="1200" b="1" dirty="0"/>
              <a:t>(p&lt;0,05</a:t>
            </a:r>
            <a:r>
              <a:rPr lang="en-US" sz="1200" b="1"/>
              <a:t>) moins souvent arrêté le tabac en </a:t>
            </a:r>
            <a:r>
              <a:rPr lang="en-US" sz="1200" b="1" dirty="0"/>
              <a:t>début </a:t>
            </a:r>
            <a:r>
              <a:rPr lang="en-US" sz="1200" b="1"/>
              <a:t>de grossesse </a:t>
            </a:r>
            <a:r>
              <a:rPr lang="en-US" sz="1200" b="1" dirty="0"/>
              <a:t>que </a:t>
            </a:r>
            <a:r>
              <a:rPr lang="en-US" sz="1200" b="1"/>
              <a:t>les fumeuses plus modérées.</a:t>
            </a:r>
            <a:endParaRPr lang="en-US" sz="1200" b="1" dirty="0"/>
          </a:p>
          <a:p>
            <a:pPr>
              <a:lnSpc>
                <a:spcPct val="90000"/>
              </a:lnSpc>
              <a:buFont typeface="Wingdings 3" charset="2"/>
              <a:buChar char=""/>
            </a:pPr>
            <a:endParaRPr lang="en-US" sz="1200" b="1" dirty="0"/>
          </a:p>
          <a:p>
            <a:pPr indent="-228600">
              <a:lnSpc>
                <a:spcPct val="90000"/>
              </a:lnSpc>
              <a:buFont typeface="Wingdings 3" charset="2"/>
              <a:buChar char=""/>
            </a:pPr>
            <a:r>
              <a:rPr lang="en-US" sz="1200"/>
              <a:t>Moins </a:t>
            </a:r>
            <a:r>
              <a:rPr lang="en-US" sz="1200" dirty="0"/>
              <a:t>d’un tiers  </a:t>
            </a:r>
            <a:r>
              <a:rPr lang="en-US" sz="1200"/>
              <a:t>des patientes déclarant fumer en </a:t>
            </a:r>
            <a:r>
              <a:rPr lang="en-US" sz="1200" dirty="0"/>
              <a:t>début </a:t>
            </a:r>
            <a:r>
              <a:rPr lang="en-US" sz="1200"/>
              <a:t>de grossesse ont bénéficié d’une consultation d’aide au sevrage tabagique.</a:t>
            </a:r>
            <a:endParaRPr lang="en-US" sz="1200" dirty="0"/>
          </a:p>
        </p:txBody>
      </p:sp>
      <p:pic>
        <p:nvPicPr>
          <p:cNvPr id="8" name="Espace réservé du contenu 7" descr="Une image contenant capture d’écran&#10;&#10;Description générée automatiquement">
            <a:extLst>
              <a:ext uri="{FF2B5EF4-FFF2-40B4-BE49-F238E27FC236}">
                <a16:creationId xmlns="" xmlns:a16="http://schemas.microsoft.com/office/drawing/2014/main" id="{8502E9B2-C931-44E4-9518-72B5C760E2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0469" y="640080"/>
            <a:ext cx="4451725" cy="5252773"/>
          </a:xfrm>
          <a:prstGeom prst="rect">
            <a:avLst/>
          </a:prstGeom>
        </p:spPr>
      </p:pic>
      <p:sp>
        <p:nvSpPr>
          <p:cNvPr id="90" name="Freeform 11">
            <a:extLst>
              <a:ext uri="{FF2B5EF4-FFF2-40B4-BE49-F238E27FC236}">
                <a16:creationId xmlns="" xmlns:a16="http://schemas.microsoft.com/office/drawing/2014/main" id="{D49441E5-946F-46B3-BDD2-BAD088532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pied de page 1">
            <a:extLst>
              <a:ext uri="{FF2B5EF4-FFF2-40B4-BE49-F238E27FC236}">
                <a16:creationId xmlns="" xmlns:a16="http://schemas.microsoft.com/office/drawing/2014/main" id="{EEFCBD19-FB78-4D1B-8FD7-245C69A1E9FC}"/>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150823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EA3ED53B-8668-4FBE-8544-651B46A7F176}"/>
              </a:ext>
            </a:extLst>
          </p:cNvPr>
          <p:cNvSpPr>
            <a:spLocks noGrp="1"/>
          </p:cNvSpPr>
          <p:nvPr>
            <p:ph type="title"/>
          </p:nvPr>
        </p:nvSpPr>
        <p:spPr>
          <a:xfrm>
            <a:off x="1046019" y="942108"/>
            <a:ext cx="3256550" cy="4969113"/>
          </a:xfrm>
        </p:spPr>
        <p:txBody>
          <a:bodyPr anchor="ctr">
            <a:normAutofit/>
          </a:bodyPr>
          <a:lstStyle/>
          <a:p>
            <a:r>
              <a:rPr lang="fr-FR" sz="1800" b="1" dirty="0"/>
              <a:t>PARTIE 2: </a:t>
            </a:r>
            <a:r>
              <a:rPr lang="fr-FR" sz="1800" b="1" dirty="0">
                <a:solidFill>
                  <a:schemeClr val="tx2">
                    <a:lumMod val="75000"/>
                  </a:schemeClr>
                </a:solidFill>
              </a:rPr>
              <a:t>PREMIERES DONNEES</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2000" b="1" dirty="0">
                <a:solidFill>
                  <a:schemeClr val="tx2">
                    <a:lumMod val="75000"/>
                  </a:schemeClr>
                </a:solidFill>
              </a:rPr>
              <a:t>CANNABIS</a:t>
            </a:r>
            <a:endParaRPr lang="fr-FR" sz="20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2E622D45-AC7F-463C-A387-BEC2B60E3B94}"/>
              </a:ext>
            </a:extLst>
          </p:cNvPr>
          <p:cNvSpPr>
            <a:spLocks noGrp="1"/>
          </p:cNvSpPr>
          <p:nvPr>
            <p:ph idx="1"/>
          </p:nvPr>
        </p:nvSpPr>
        <p:spPr>
          <a:xfrm>
            <a:off x="5049062" y="942108"/>
            <a:ext cx="6455549" cy="4969114"/>
          </a:xfrm>
        </p:spPr>
        <p:txBody>
          <a:bodyPr anchor="ctr">
            <a:normAutofit/>
          </a:bodyPr>
          <a:lstStyle/>
          <a:p>
            <a:r>
              <a:rPr lang="fr-FR" dirty="0">
                <a:solidFill>
                  <a:schemeClr val="tx2">
                    <a:lumMod val="75000"/>
                  </a:schemeClr>
                </a:solidFill>
              </a:rPr>
              <a:t>7 patientes ont déclaré en avoir consommé avant la grossesse, </a:t>
            </a:r>
            <a:r>
              <a:rPr lang="fr-FR" b="1" dirty="0">
                <a:solidFill>
                  <a:schemeClr val="tx2">
                    <a:lumMod val="75000"/>
                  </a:schemeClr>
                </a:solidFill>
              </a:rPr>
              <a:t>toutes du cannabis et une du cannabis et de la cocaïne</a:t>
            </a:r>
            <a:r>
              <a:rPr lang="fr-FR" dirty="0">
                <a:solidFill>
                  <a:schemeClr val="tx2">
                    <a:lumMod val="75000"/>
                  </a:schemeClr>
                </a:solidFill>
              </a:rPr>
              <a:t>. Deux ont poursuivi pendant la grossesse. Elles consommaient toutes du tabac.</a:t>
            </a:r>
          </a:p>
          <a:p>
            <a:r>
              <a:rPr lang="fr-FR" b="1" dirty="0">
                <a:solidFill>
                  <a:schemeClr val="tx2">
                    <a:lumMod val="75000"/>
                  </a:schemeClr>
                </a:solidFill>
              </a:rPr>
              <a:t>toutes primipares avec un emploi sauf une jeune femme mineure en situation précaire</a:t>
            </a:r>
          </a:p>
          <a:p>
            <a:r>
              <a:rPr lang="fr-FR" dirty="0">
                <a:solidFill>
                  <a:schemeClr val="tx2">
                    <a:lumMod val="75000"/>
                  </a:schemeClr>
                </a:solidFill>
              </a:rPr>
              <a:t>le cannabis concerne bien </a:t>
            </a:r>
            <a:r>
              <a:rPr lang="fr-FR" b="1" dirty="0">
                <a:solidFill>
                  <a:schemeClr val="tx2">
                    <a:lumMod val="75000"/>
                  </a:schemeClr>
                </a:solidFill>
              </a:rPr>
              <a:t>tous les niveaux sociaux de la société.</a:t>
            </a:r>
          </a:p>
          <a:p>
            <a:pPr marL="0" indent="0">
              <a:buNone/>
            </a:pPr>
            <a:endParaRPr lang="fr-FR" b="1" dirty="0">
              <a:solidFill>
                <a:schemeClr val="tx2">
                  <a:lumMod val="75000"/>
                </a:schemeClr>
              </a:solidFill>
            </a:endParaRPr>
          </a:p>
          <a:p>
            <a:pPr marL="0" indent="0">
              <a:buNone/>
            </a:pPr>
            <a:endParaRPr lang="fr-FR" b="1"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11F93283-F163-4A4B-BADB-270F4013D2CA}"/>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519526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DC806BED-BB1E-4921-BF95-DE9EC4DA2B03}"/>
              </a:ext>
            </a:extLst>
          </p:cNvPr>
          <p:cNvSpPr>
            <a:spLocks noGrp="1"/>
          </p:cNvSpPr>
          <p:nvPr>
            <p:ph type="title"/>
          </p:nvPr>
        </p:nvSpPr>
        <p:spPr>
          <a:xfrm>
            <a:off x="1046019" y="942108"/>
            <a:ext cx="3256550" cy="4969113"/>
          </a:xfrm>
        </p:spPr>
        <p:txBody>
          <a:bodyPr anchor="ctr">
            <a:normAutofit/>
          </a:bodyPr>
          <a:lstStyle/>
          <a:p>
            <a:r>
              <a:rPr lang="fr-FR" sz="1800" b="1" dirty="0"/>
              <a:t>PARTIE 2: </a:t>
            </a:r>
            <a:r>
              <a:rPr lang="fr-FR" sz="1800" b="1" dirty="0">
                <a:solidFill>
                  <a:schemeClr val="tx2">
                    <a:lumMod val="75000"/>
                  </a:schemeClr>
                </a:solidFill>
              </a:rPr>
              <a:t>PREMIERES DONNEES</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2000" b="1" dirty="0">
                <a:solidFill>
                  <a:schemeClr val="tx2">
                    <a:lumMod val="75000"/>
                  </a:schemeClr>
                </a:solidFill>
              </a:rPr>
              <a:t>ALCOOL</a:t>
            </a:r>
            <a:endParaRPr lang="fr-FR" sz="20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768D52B2-6223-4BDB-8747-0872D8B220BA}"/>
              </a:ext>
            </a:extLst>
          </p:cNvPr>
          <p:cNvSpPr>
            <a:spLocks noGrp="1"/>
          </p:cNvSpPr>
          <p:nvPr>
            <p:ph idx="1"/>
          </p:nvPr>
        </p:nvSpPr>
        <p:spPr>
          <a:xfrm>
            <a:off x="5049062" y="942108"/>
            <a:ext cx="6455549" cy="4969114"/>
          </a:xfrm>
        </p:spPr>
        <p:txBody>
          <a:bodyPr anchor="ctr">
            <a:normAutofit/>
          </a:bodyPr>
          <a:lstStyle/>
          <a:p>
            <a:r>
              <a:rPr lang="fr-FR" dirty="0">
                <a:solidFill>
                  <a:schemeClr val="tx2">
                    <a:lumMod val="75000"/>
                  </a:schemeClr>
                </a:solidFill>
              </a:rPr>
              <a:t>Sur les 326 dossiers étudiés, 31 patientes déclaraient avoir des consommations d’alcool </a:t>
            </a:r>
            <a:r>
              <a:rPr lang="fr-FR" b="1" dirty="0">
                <a:solidFill>
                  <a:schemeClr val="tx2">
                    <a:lumMod val="75000"/>
                  </a:schemeClr>
                </a:solidFill>
              </a:rPr>
              <a:t>avant la grossesse soit seulement 9,51%.</a:t>
            </a:r>
          </a:p>
          <a:p>
            <a:r>
              <a:rPr lang="fr-FR" b="1" dirty="0">
                <a:solidFill>
                  <a:schemeClr val="tx2">
                    <a:lumMod val="75000"/>
                  </a:schemeClr>
                </a:solidFill>
              </a:rPr>
              <a:t>83,87% des patientes déclarant consommer de l’alcool avant la grossesse ont cessé leur consommation</a:t>
            </a:r>
            <a:r>
              <a:rPr lang="fr-FR" dirty="0">
                <a:solidFill>
                  <a:schemeClr val="tx2">
                    <a:lumMod val="75000"/>
                  </a:schemeClr>
                </a:solidFill>
              </a:rPr>
              <a:t>.</a:t>
            </a:r>
          </a:p>
          <a:p>
            <a:r>
              <a:rPr lang="fr-FR" dirty="0">
                <a:solidFill>
                  <a:schemeClr val="tx2">
                    <a:lumMod val="75000"/>
                  </a:schemeClr>
                </a:solidFill>
              </a:rPr>
              <a:t>Les consommations se sont poursuivies pour 6 d’entre elles en début de grossesse: 4 ont cessé précocement dans la grossesse </a:t>
            </a:r>
            <a:r>
              <a:rPr lang="fr-FR" b="1" dirty="0">
                <a:solidFill>
                  <a:schemeClr val="tx2">
                    <a:lumMod val="75000"/>
                  </a:schemeClr>
                </a:solidFill>
              </a:rPr>
              <a:t>et 2 situations semblaient plus problématiques.</a:t>
            </a:r>
          </a:p>
        </p:txBody>
      </p:sp>
      <p:sp>
        <p:nvSpPr>
          <p:cNvPr id="4" name="Espace réservé du pied de page 3">
            <a:extLst>
              <a:ext uri="{FF2B5EF4-FFF2-40B4-BE49-F238E27FC236}">
                <a16:creationId xmlns="" xmlns:a16="http://schemas.microsoft.com/office/drawing/2014/main" id="{60B91830-0BC8-4437-9365-06996D1E95CF}"/>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24163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A53A15BC-CD69-4D9F-B6C6-07D8A48B7DCC}"/>
              </a:ext>
            </a:extLst>
          </p:cNvPr>
          <p:cNvSpPr>
            <a:spLocks noGrp="1"/>
          </p:cNvSpPr>
          <p:nvPr>
            <p:ph type="title"/>
          </p:nvPr>
        </p:nvSpPr>
        <p:spPr>
          <a:xfrm>
            <a:off x="1046019" y="942108"/>
            <a:ext cx="3256550" cy="4969113"/>
          </a:xfrm>
        </p:spPr>
        <p:txBody>
          <a:bodyPr anchor="ctr">
            <a:normAutofit/>
          </a:bodyPr>
          <a:lstStyle/>
          <a:p>
            <a:r>
              <a:rPr lang="fr-FR" sz="1800" b="1" dirty="0"/>
              <a:t>PARTIE 2: </a:t>
            </a:r>
            <a:r>
              <a:rPr lang="fr-FR" sz="1800" b="1" dirty="0">
                <a:solidFill>
                  <a:schemeClr val="tx2">
                    <a:lumMod val="75000"/>
                  </a:schemeClr>
                </a:solidFill>
              </a:rPr>
              <a:t>PREMIERES DONNEES</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TROUBLES DU COMPORTEMENT ALIMENTAIRE</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CD664C88-BAA2-48F1-B1F8-8CE329852AC3}"/>
              </a:ext>
            </a:extLst>
          </p:cNvPr>
          <p:cNvSpPr>
            <a:spLocks noGrp="1"/>
          </p:cNvSpPr>
          <p:nvPr>
            <p:ph idx="1"/>
          </p:nvPr>
        </p:nvSpPr>
        <p:spPr>
          <a:xfrm>
            <a:off x="5049062" y="942108"/>
            <a:ext cx="6455549" cy="4969114"/>
          </a:xfrm>
        </p:spPr>
        <p:txBody>
          <a:bodyPr anchor="ctr">
            <a:normAutofit/>
          </a:bodyPr>
          <a:lstStyle/>
          <a:p>
            <a:r>
              <a:rPr lang="fr-FR" dirty="0">
                <a:solidFill>
                  <a:schemeClr val="tx2">
                    <a:lumMod val="75000"/>
                  </a:schemeClr>
                </a:solidFill>
              </a:rPr>
              <a:t>6 patientes ont déclaré un antécédent de TCA (1,84%) : 5 antécédents d’anorexie et 1 de boulimie. Cette </a:t>
            </a:r>
            <a:r>
              <a:rPr lang="fr-FR" b="1" dirty="0">
                <a:solidFill>
                  <a:schemeClr val="tx2">
                    <a:lumMod val="75000"/>
                  </a:schemeClr>
                </a:solidFill>
              </a:rPr>
              <a:t>augmentation du repérage est significative par rapport à l’année 2018 </a:t>
            </a:r>
            <a:r>
              <a:rPr lang="fr-FR" dirty="0">
                <a:solidFill>
                  <a:schemeClr val="tx2">
                    <a:lumMod val="75000"/>
                  </a:schemeClr>
                </a:solidFill>
              </a:rPr>
              <a:t>(10 sur toute l’année).</a:t>
            </a:r>
          </a:p>
          <a:p>
            <a:r>
              <a:rPr lang="fr-FR" b="1" dirty="0">
                <a:solidFill>
                  <a:schemeClr val="tx2">
                    <a:lumMod val="75000"/>
                  </a:schemeClr>
                </a:solidFill>
              </a:rPr>
              <a:t>les consultants ont signalé</a:t>
            </a:r>
            <a:r>
              <a:rPr lang="fr-FR" dirty="0">
                <a:solidFill>
                  <a:schemeClr val="tx2">
                    <a:lumMod val="75000"/>
                  </a:schemeClr>
                </a:solidFill>
              </a:rPr>
              <a:t> dans leurs réponses au questionnaire satisfaction </a:t>
            </a:r>
            <a:r>
              <a:rPr lang="fr-FR" b="1" dirty="0">
                <a:solidFill>
                  <a:schemeClr val="tx2">
                    <a:lumMod val="75000"/>
                  </a:schemeClr>
                </a:solidFill>
              </a:rPr>
              <a:t>que l’auto-questionnaire les a aidés à aborder ces problématiques</a:t>
            </a:r>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CC1363F6-8F28-4BA2-B4BF-4E6C69C22E46}"/>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642138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0FC2438B-82D8-4F86-A258-F08F4AAFD65B}"/>
              </a:ext>
            </a:extLst>
          </p:cNvPr>
          <p:cNvSpPr>
            <a:spLocks noGrp="1"/>
          </p:cNvSpPr>
          <p:nvPr>
            <p:ph type="title"/>
          </p:nvPr>
        </p:nvSpPr>
        <p:spPr>
          <a:xfrm>
            <a:off x="1046019" y="942108"/>
            <a:ext cx="3256550" cy="4969113"/>
          </a:xfrm>
        </p:spPr>
        <p:txBody>
          <a:bodyPr anchor="ctr">
            <a:normAutofit/>
          </a:bodyPr>
          <a:lstStyle/>
          <a:p>
            <a:r>
              <a:rPr lang="fr-FR" sz="1800" b="1" dirty="0"/>
              <a:t>PARTIE 2: </a:t>
            </a:r>
            <a:r>
              <a:rPr lang="fr-FR" sz="1800" b="1" dirty="0">
                <a:solidFill>
                  <a:schemeClr val="tx2">
                    <a:lumMod val="75000"/>
                  </a:schemeClr>
                </a:solidFill>
              </a:rPr>
              <a:t>PREMIERES DONNEES</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2000" b="1" dirty="0">
                <a:solidFill>
                  <a:schemeClr val="tx2">
                    <a:lumMod val="75000"/>
                  </a:schemeClr>
                </a:solidFill>
              </a:rPr>
              <a:t>VIOLENCES</a:t>
            </a:r>
            <a:endParaRPr lang="fr-FR" sz="20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785EC29E-8764-47B3-882A-B4C9C02C8AC6}"/>
              </a:ext>
            </a:extLst>
          </p:cNvPr>
          <p:cNvSpPr>
            <a:spLocks noGrp="1"/>
          </p:cNvSpPr>
          <p:nvPr>
            <p:ph idx="1"/>
          </p:nvPr>
        </p:nvSpPr>
        <p:spPr>
          <a:xfrm>
            <a:off x="5049062" y="942108"/>
            <a:ext cx="6455549" cy="4969114"/>
          </a:xfrm>
        </p:spPr>
        <p:txBody>
          <a:bodyPr anchor="ctr">
            <a:normAutofit/>
          </a:bodyPr>
          <a:lstStyle/>
          <a:p>
            <a:r>
              <a:rPr lang="fr-FR" dirty="0">
                <a:solidFill>
                  <a:schemeClr val="tx2">
                    <a:lumMod val="75000"/>
                  </a:schemeClr>
                </a:solidFill>
              </a:rPr>
              <a:t>8 patientes concernées: 2 étaient victimes de violences conjugales, 3 avaient un antécédent de violences conjugales, 3 avaient des antécédents de maltraitance dont une lors de son parcours migratoire, une patiente avait eu une agression dans la rue (vol avec violence).</a:t>
            </a:r>
          </a:p>
          <a:p>
            <a:r>
              <a:rPr lang="fr-FR" b="1" dirty="0">
                <a:solidFill>
                  <a:schemeClr val="tx2">
                    <a:lumMod val="75000"/>
                  </a:schemeClr>
                </a:solidFill>
              </a:rPr>
              <a:t>L’échantillon 2019 représente 2,45% des patientes</a:t>
            </a:r>
          </a:p>
          <a:p>
            <a:r>
              <a:rPr lang="fr-FR" b="1" dirty="0">
                <a:solidFill>
                  <a:schemeClr val="tx2">
                    <a:lumMod val="75000"/>
                  </a:schemeClr>
                </a:solidFill>
              </a:rPr>
              <a:t> Corrélation entre les addictions et les antécédents de violences: </a:t>
            </a:r>
            <a:r>
              <a:rPr lang="fr-FR" dirty="0">
                <a:solidFill>
                  <a:schemeClr val="tx2">
                    <a:lumMod val="75000"/>
                  </a:schemeClr>
                </a:solidFill>
              </a:rPr>
              <a:t>même si l’effectif de ces patientes est faible, cela représente </a:t>
            </a:r>
            <a:r>
              <a:rPr lang="fr-FR" b="1" dirty="0">
                <a:solidFill>
                  <a:schemeClr val="tx2">
                    <a:lumMod val="75000"/>
                  </a:schemeClr>
                </a:solidFill>
              </a:rPr>
              <a:t>une femme sur 3. </a:t>
            </a:r>
            <a:endParaRPr lang="fr-FR" dirty="0">
              <a:solidFill>
                <a:schemeClr val="tx2">
                  <a:lumMod val="75000"/>
                </a:schemeClr>
              </a:solidFill>
            </a:endParaRPr>
          </a:p>
          <a:p>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681B6585-3E30-4460-BEB8-DB611399E1D2}"/>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1843826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278FF794-C36B-46A0-A559-9518ECD3DA08}"/>
              </a:ext>
            </a:extLst>
          </p:cNvPr>
          <p:cNvSpPr>
            <a:spLocks noGrp="1"/>
          </p:cNvSpPr>
          <p:nvPr>
            <p:ph type="title"/>
          </p:nvPr>
        </p:nvSpPr>
        <p:spPr>
          <a:xfrm>
            <a:off x="1046019" y="942108"/>
            <a:ext cx="3256550" cy="4969113"/>
          </a:xfrm>
        </p:spPr>
        <p:txBody>
          <a:bodyPr anchor="ctr">
            <a:normAutofit/>
          </a:bodyPr>
          <a:lstStyle/>
          <a:p>
            <a:r>
              <a:rPr lang="fr-FR" sz="1800" b="1" dirty="0"/>
              <a:t>PARTIE 2: </a:t>
            </a:r>
            <a:r>
              <a:rPr lang="fr-FR" sz="1800" b="1" dirty="0">
                <a:solidFill>
                  <a:schemeClr val="tx2">
                    <a:lumMod val="75000"/>
                  </a:schemeClr>
                </a:solidFill>
              </a:rPr>
              <a:t>PREMIERES DONNEES</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ANTECEDENTS DE DEPRESSION</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9E316608-8567-4BE6-A2FE-752E69DC1E98}"/>
              </a:ext>
            </a:extLst>
          </p:cNvPr>
          <p:cNvSpPr>
            <a:spLocks noGrp="1"/>
          </p:cNvSpPr>
          <p:nvPr>
            <p:ph idx="1"/>
          </p:nvPr>
        </p:nvSpPr>
        <p:spPr>
          <a:xfrm>
            <a:off x="5049062" y="942108"/>
            <a:ext cx="6455549" cy="4969114"/>
          </a:xfrm>
        </p:spPr>
        <p:txBody>
          <a:bodyPr anchor="ctr">
            <a:normAutofit/>
          </a:bodyPr>
          <a:lstStyle/>
          <a:p>
            <a:r>
              <a:rPr lang="fr-FR" dirty="0">
                <a:solidFill>
                  <a:schemeClr val="tx2">
                    <a:lumMod val="75000"/>
                  </a:schemeClr>
                </a:solidFill>
              </a:rPr>
              <a:t>Proportionnellement un meilleur repérage des ATCD (non significatif)</a:t>
            </a:r>
          </a:p>
          <a:p>
            <a:r>
              <a:rPr lang="fr-FR" dirty="0">
                <a:solidFill>
                  <a:schemeClr val="tx2">
                    <a:lumMod val="75000"/>
                  </a:schemeClr>
                </a:solidFill>
              </a:rPr>
              <a:t>Les consultants se sont sentis aidés par l’auto-questionnaire pour aborder ces questions</a:t>
            </a:r>
          </a:p>
          <a:p>
            <a:pPr marL="0" indent="0">
              <a:buNone/>
            </a:pPr>
            <a:endParaRPr lang="fr-FR" dirty="0">
              <a:solidFill>
                <a:schemeClr val="tx2">
                  <a:lumMod val="75000"/>
                </a:schemeClr>
              </a:solidFill>
            </a:endParaRPr>
          </a:p>
          <a:p>
            <a:endParaRPr lang="fr-FR" dirty="0">
              <a:solidFill>
                <a:schemeClr val="tx2">
                  <a:lumMod val="75000"/>
                </a:schemeClr>
              </a:solidFill>
            </a:endParaRPr>
          </a:p>
          <a:p>
            <a:pPr marL="0" indent="0">
              <a:buNone/>
            </a:pPr>
            <a:endParaRPr lang="fr-FR" dirty="0">
              <a:solidFill>
                <a:schemeClr val="tx2">
                  <a:lumMod val="75000"/>
                </a:schemeClr>
              </a:solidFill>
            </a:endParaRPr>
          </a:p>
          <a:p>
            <a:pPr marL="0" indent="0">
              <a:buNone/>
            </a:pPr>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F1754BC5-FDCA-4625-A639-1F18670919B5}"/>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906604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B6EB7B5C-FDB7-4AD7-9A20-019B52BA8CC5}"/>
              </a:ext>
            </a:extLst>
          </p:cNvPr>
          <p:cNvSpPr>
            <a:spLocks noGrp="1"/>
          </p:cNvSpPr>
          <p:nvPr>
            <p:ph type="title"/>
          </p:nvPr>
        </p:nvSpPr>
        <p:spPr>
          <a:xfrm>
            <a:off x="1046019" y="942108"/>
            <a:ext cx="3256550" cy="4969113"/>
          </a:xfrm>
        </p:spPr>
        <p:txBody>
          <a:bodyPr anchor="ctr">
            <a:normAutofit/>
          </a:bodyPr>
          <a:lstStyle/>
          <a:p>
            <a:r>
              <a:rPr lang="fr-FR" sz="1800" b="1" dirty="0"/>
              <a:t>PARTIE 2: </a:t>
            </a:r>
            <a:r>
              <a:rPr lang="fr-FR" sz="1800" b="1" dirty="0">
                <a:solidFill>
                  <a:schemeClr val="tx2">
                    <a:lumMod val="75000"/>
                  </a:schemeClr>
                </a:solidFill>
              </a:rPr>
              <a:t>PREMIERES DONNEES</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ENVIRONNEMENT SOCIAL DEFAVORABLE</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E24D78B3-D86B-45D2-A900-8678021AE61D}"/>
              </a:ext>
            </a:extLst>
          </p:cNvPr>
          <p:cNvSpPr>
            <a:spLocks noGrp="1"/>
          </p:cNvSpPr>
          <p:nvPr>
            <p:ph idx="1"/>
          </p:nvPr>
        </p:nvSpPr>
        <p:spPr>
          <a:xfrm>
            <a:off x="5049062" y="942108"/>
            <a:ext cx="6455549" cy="4969114"/>
          </a:xfrm>
        </p:spPr>
        <p:txBody>
          <a:bodyPr anchor="ctr">
            <a:normAutofit/>
          </a:bodyPr>
          <a:lstStyle/>
          <a:p>
            <a:r>
              <a:rPr lang="fr-FR" dirty="0">
                <a:solidFill>
                  <a:schemeClr val="tx2">
                    <a:lumMod val="75000"/>
                  </a:schemeClr>
                </a:solidFill>
              </a:rPr>
              <a:t>Difficulté de recueil des données à partir du dossier obstétrical (chiffres 2019 du service social pas encore disponibles)</a:t>
            </a:r>
          </a:p>
          <a:p>
            <a:r>
              <a:rPr lang="fr-FR" dirty="0">
                <a:solidFill>
                  <a:schemeClr val="tx2">
                    <a:lumMod val="75000"/>
                  </a:schemeClr>
                </a:solidFill>
              </a:rPr>
              <a:t>19% des patientes ont eu un suivi social en 2018: seulement 8% des dossiers obstétricaux renseignés en 2018 et sur l’échantillon 2019</a:t>
            </a:r>
          </a:p>
          <a:p>
            <a:r>
              <a:rPr lang="fr-FR" dirty="0">
                <a:solidFill>
                  <a:schemeClr val="tx2">
                    <a:lumMod val="75000"/>
                  </a:schemeClr>
                </a:solidFill>
              </a:rPr>
              <a:t>Les problématiques sociales sont identifiées mais les besoins </a:t>
            </a:r>
            <a:r>
              <a:rPr lang="fr-FR" b="1" dirty="0">
                <a:solidFill>
                  <a:schemeClr val="tx2">
                    <a:lumMod val="75000"/>
                  </a:schemeClr>
                </a:solidFill>
              </a:rPr>
              <a:t>d’accompagnement psychologique et d’accompagnement à la parentalité</a:t>
            </a:r>
            <a:r>
              <a:rPr lang="fr-FR" dirty="0">
                <a:solidFill>
                  <a:schemeClr val="tx2">
                    <a:lumMod val="75000"/>
                  </a:schemeClr>
                </a:solidFill>
              </a:rPr>
              <a:t> ne sont pas aussi évidents pour les consultants</a:t>
            </a:r>
          </a:p>
          <a:p>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2CFB3E93-9D27-4BB3-95F6-62CB67C5850B}"/>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994124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01697934-B760-471A-AA71-50B460FDE22B}"/>
              </a:ext>
            </a:extLst>
          </p:cNvPr>
          <p:cNvSpPr>
            <a:spLocks noGrp="1"/>
          </p:cNvSpPr>
          <p:nvPr>
            <p:ph type="title"/>
          </p:nvPr>
        </p:nvSpPr>
        <p:spPr>
          <a:xfrm>
            <a:off x="1046019" y="942108"/>
            <a:ext cx="3256550" cy="4969113"/>
          </a:xfrm>
        </p:spPr>
        <p:txBody>
          <a:bodyPr anchor="ctr">
            <a:normAutofit/>
          </a:bodyPr>
          <a:lstStyle/>
          <a:p>
            <a:r>
              <a:rPr lang="fr-FR" sz="1800" b="1" dirty="0"/>
              <a:t>PARTIE 2: </a:t>
            </a:r>
            <a:r>
              <a:rPr lang="fr-FR" sz="1800" b="1" dirty="0">
                <a:solidFill>
                  <a:schemeClr val="tx2">
                    <a:lumMod val="75000"/>
                  </a:schemeClr>
                </a:solidFill>
              </a:rPr>
              <a:t>PROJET DE MISE EN PLACE D’UN AUTO-QUESTIONNAIRE « VULNERABILITES »</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2000" b="1" dirty="0">
                <a:solidFill>
                  <a:schemeClr val="tx2">
                    <a:lumMod val="75000"/>
                  </a:schemeClr>
                </a:solidFill>
              </a:rPr>
              <a:t>LIMITES</a:t>
            </a:r>
            <a:endParaRPr lang="fr-FR" sz="2000" dirty="0">
              <a:solidFill>
                <a:schemeClr val="tx2">
                  <a:lumMod val="75000"/>
                </a:schemeClr>
              </a:solidFill>
            </a:endParaRPr>
          </a:p>
        </p:txBody>
      </p:sp>
      <p:sp>
        <p:nvSpPr>
          <p:cNvPr id="33" name="Rectangle 32">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35" name="Straight Connector 34">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38"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9"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0"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1"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2"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3"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4"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5"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6"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7"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8"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9"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C64808A5-95E6-492A-B54D-F0D42D61A2F9}"/>
              </a:ext>
            </a:extLst>
          </p:cNvPr>
          <p:cNvSpPr>
            <a:spLocks noGrp="1"/>
          </p:cNvSpPr>
          <p:nvPr>
            <p:ph idx="1"/>
          </p:nvPr>
        </p:nvSpPr>
        <p:spPr>
          <a:xfrm>
            <a:off x="5049062" y="942108"/>
            <a:ext cx="6455549" cy="4969114"/>
          </a:xfrm>
        </p:spPr>
        <p:txBody>
          <a:bodyPr anchor="ctr">
            <a:normAutofit/>
          </a:bodyPr>
          <a:lstStyle/>
          <a:p>
            <a:r>
              <a:rPr lang="fr-FR" dirty="0">
                <a:solidFill>
                  <a:schemeClr val="tx2">
                    <a:lumMod val="75000"/>
                  </a:schemeClr>
                </a:solidFill>
              </a:rPr>
              <a:t>Au total, </a:t>
            </a:r>
            <a:r>
              <a:rPr lang="fr-FR" b="1" dirty="0">
                <a:solidFill>
                  <a:schemeClr val="tx2">
                    <a:lumMod val="75000"/>
                  </a:schemeClr>
                </a:solidFill>
              </a:rPr>
              <a:t>23,8% des auto-questionnaires </a:t>
            </a:r>
            <a:r>
              <a:rPr lang="fr-FR" dirty="0">
                <a:solidFill>
                  <a:schemeClr val="tx2">
                    <a:lumMod val="75000"/>
                  </a:schemeClr>
                </a:solidFill>
              </a:rPr>
              <a:t>n’ont pas été retrouvés dans les dossiers soit non distribués soit non remis. </a:t>
            </a:r>
          </a:p>
          <a:p>
            <a:r>
              <a:rPr lang="fr-FR" b="1" dirty="0">
                <a:solidFill>
                  <a:schemeClr val="tx2">
                    <a:lumMod val="75000"/>
                  </a:schemeClr>
                </a:solidFill>
              </a:rPr>
              <a:t>Remplissage incomplet des dossiers informatiques par les consultants. </a:t>
            </a:r>
            <a:endParaRPr lang="fr-FR" dirty="0">
              <a:solidFill>
                <a:schemeClr val="tx2">
                  <a:lumMod val="75000"/>
                </a:schemeClr>
              </a:solidFill>
            </a:endParaRPr>
          </a:p>
          <a:p>
            <a:r>
              <a:rPr lang="fr-FR" dirty="0">
                <a:solidFill>
                  <a:schemeClr val="tx2">
                    <a:lumMod val="75000"/>
                  </a:schemeClr>
                </a:solidFill>
              </a:rPr>
              <a:t>La comparaison des données recueillies </a:t>
            </a:r>
            <a:r>
              <a:rPr lang="fr-FR" b="1" dirty="0">
                <a:solidFill>
                  <a:schemeClr val="tx2">
                    <a:lumMod val="75000"/>
                  </a:schemeClr>
                </a:solidFill>
              </a:rPr>
              <a:t>par rapport aux données nationales</a:t>
            </a:r>
            <a:r>
              <a:rPr lang="fr-FR" dirty="0">
                <a:solidFill>
                  <a:schemeClr val="tx2">
                    <a:lumMod val="75000"/>
                  </a:schemeClr>
                </a:solidFill>
              </a:rPr>
              <a:t> montre souvent des </a:t>
            </a:r>
            <a:r>
              <a:rPr lang="fr-FR" b="1" dirty="0">
                <a:solidFill>
                  <a:schemeClr val="tx2">
                    <a:lumMod val="75000"/>
                  </a:schemeClr>
                </a:solidFill>
              </a:rPr>
              <a:t>chiffres inférieurs</a:t>
            </a:r>
            <a:r>
              <a:rPr lang="fr-FR" dirty="0">
                <a:solidFill>
                  <a:schemeClr val="tx2">
                    <a:lumMod val="75000"/>
                  </a:schemeClr>
                </a:solidFill>
              </a:rPr>
              <a:t> du fait des méthodes retenues par les enquêtes nationales permettant une meilleure évaluation sur la totalité de la grossesse. </a:t>
            </a:r>
          </a:p>
          <a:p>
            <a:r>
              <a:rPr lang="fr-FR" dirty="0">
                <a:solidFill>
                  <a:schemeClr val="tx2">
                    <a:lumMod val="75000"/>
                  </a:schemeClr>
                </a:solidFill>
              </a:rPr>
              <a:t>Impossibilité d’évaluer à si court terme l’augmentation des consultations spécialisées (item informatique non utilisé).</a:t>
            </a:r>
          </a:p>
          <a:p>
            <a:pPr marL="0" indent="0">
              <a:buNone/>
            </a:pPr>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F51273E7-01E9-4AF7-91AB-E714F0B6CC2E}"/>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73777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955D74E2-213D-4646-A933-1814E8FB3342}"/>
              </a:ext>
            </a:extLst>
          </p:cNvPr>
          <p:cNvSpPr>
            <a:spLocks noGrp="1"/>
          </p:cNvSpPr>
          <p:nvPr>
            <p:ph type="title"/>
          </p:nvPr>
        </p:nvSpPr>
        <p:spPr>
          <a:xfrm>
            <a:off x="1046019" y="942108"/>
            <a:ext cx="3256550" cy="4969113"/>
          </a:xfrm>
        </p:spPr>
        <p:txBody>
          <a:bodyPr anchor="ctr">
            <a:normAutofit/>
          </a:bodyPr>
          <a:lstStyle/>
          <a:p>
            <a:r>
              <a:rPr lang="fr-FR" sz="1800" b="1" dirty="0"/>
              <a:t>PARTIE 2:</a:t>
            </a:r>
            <a:br>
              <a:rPr lang="fr-FR" sz="1800" b="1" dirty="0"/>
            </a:br>
            <a:r>
              <a:rPr lang="fr-FR" sz="1800" b="1" dirty="0"/>
              <a:t/>
            </a:r>
            <a:br>
              <a:rPr lang="fr-FR" sz="1800" b="1" dirty="0"/>
            </a:br>
            <a:r>
              <a:rPr lang="fr-FR" sz="1800" b="1" dirty="0">
                <a:solidFill>
                  <a:schemeClr val="tx2">
                    <a:lumMod val="75000"/>
                  </a:schemeClr>
                </a:solidFill>
              </a:rPr>
              <a:t>QUESTIONNAIRE SATISFACTION</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64A3E38D-8809-4C9A-9121-1F47630ACBF4}"/>
              </a:ext>
            </a:extLst>
          </p:cNvPr>
          <p:cNvSpPr>
            <a:spLocks noGrp="1"/>
          </p:cNvSpPr>
          <p:nvPr>
            <p:ph idx="1"/>
          </p:nvPr>
        </p:nvSpPr>
        <p:spPr>
          <a:xfrm>
            <a:off x="5049062" y="942108"/>
            <a:ext cx="6455549" cy="4969114"/>
          </a:xfrm>
        </p:spPr>
        <p:txBody>
          <a:bodyPr anchor="ctr">
            <a:normAutofit/>
          </a:bodyPr>
          <a:lstStyle/>
          <a:p>
            <a:pPr marL="0" indent="0">
              <a:buNone/>
            </a:pPr>
            <a:r>
              <a:rPr lang="fr-FR" b="1" dirty="0">
                <a:solidFill>
                  <a:schemeClr val="tx2">
                    <a:lumMod val="75000"/>
                  </a:schemeClr>
                </a:solidFill>
              </a:rPr>
              <a:t>Proposé à l’issue des 2 mois d’expérience:</a:t>
            </a:r>
          </a:p>
          <a:p>
            <a:r>
              <a:rPr lang="fr-FR" b="1" dirty="0">
                <a:solidFill>
                  <a:schemeClr val="tx2">
                    <a:lumMod val="75000"/>
                  </a:schemeClr>
                </a:solidFill>
              </a:rPr>
              <a:t>12 réponses de 5 médecins (sur 8 ) et 7 sages-femmes.</a:t>
            </a:r>
          </a:p>
          <a:p>
            <a:r>
              <a:rPr lang="fr-FR" b="1" dirty="0">
                <a:solidFill>
                  <a:schemeClr val="tx2">
                    <a:lumMod val="75000"/>
                  </a:schemeClr>
                </a:solidFill>
              </a:rPr>
              <a:t>La lecture du document a paru très facile et facile à plus de 83% d’entre eux. </a:t>
            </a:r>
          </a:p>
          <a:p>
            <a:r>
              <a:rPr lang="fr-FR" dirty="0">
                <a:solidFill>
                  <a:schemeClr val="tx2">
                    <a:lumMod val="75000"/>
                  </a:schemeClr>
                </a:solidFill>
              </a:rPr>
              <a:t>Pour les praticiens ayant eu recours à la </a:t>
            </a:r>
            <a:r>
              <a:rPr lang="fr-FR" b="1" dirty="0">
                <a:solidFill>
                  <a:schemeClr val="tx2">
                    <a:lumMod val="75000"/>
                  </a:schemeClr>
                </a:solidFill>
              </a:rPr>
              <a:t>grille de lecture</a:t>
            </a:r>
            <a:r>
              <a:rPr lang="fr-FR" dirty="0">
                <a:solidFill>
                  <a:schemeClr val="tx2">
                    <a:lumMod val="75000"/>
                  </a:schemeClr>
                </a:solidFill>
              </a:rPr>
              <a:t>, </a:t>
            </a:r>
            <a:r>
              <a:rPr lang="fr-FR" b="1" dirty="0">
                <a:solidFill>
                  <a:schemeClr val="tx2">
                    <a:lumMod val="75000"/>
                  </a:schemeClr>
                </a:solidFill>
              </a:rPr>
              <a:t>la moitié</a:t>
            </a:r>
            <a:r>
              <a:rPr lang="fr-FR" dirty="0">
                <a:solidFill>
                  <a:schemeClr val="tx2">
                    <a:lumMod val="75000"/>
                  </a:schemeClr>
                </a:solidFill>
              </a:rPr>
              <a:t> s’y est référée pour une </a:t>
            </a:r>
            <a:r>
              <a:rPr lang="fr-FR" b="1" dirty="0">
                <a:solidFill>
                  <a:schemeClr val="tx2">
                    <a:lumMod val="75000"/>
                  </a:schemeClr>
                </a:solidFill>
              </a:rPr>
              <a:t>aide à la lecture de l’auto-questionnaire et une aide pour les contacts</a:t>
            </a:r>
          </a:p>
          <a:p>
            <a:r>
              <a:rPr lang="fr-FR" b="1" dirty="0">
                <a:solidFill>
                  <a:schemeClr val="tx2">
                    <a:lumMod val="75000"/>
                  </a:schemeClr>
                </a:solidFill>
              </a:rPr>
              <a:t>Le temps consacré a paru pour plus d’un tiers moyennement acceptable</a:t>
            </a:r>
          </a:p>
          <a:p>
            <a:endParaRPr lang="fr-FR" dirty="0">
              <a:solidFill>
                <a:schemeClr val="tx2">
                  <a:lumMod val="75000"/>
                </a:schemeClr>
              </a:solidFill>
            </a:endParaRPr>
          </a:p>
          <a:p>
            <a:pPr marL="0" indent="0">
              <a:buNone/>
            </a:pPr>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117E9B25-3E4F-4165-AF7B-68D9EE97BB9A}"/>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31523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FBFE3618-8387-4153-870E-99EA1B9784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679842A6-3AF6-4692-A656-459376004B9A}"/>
              </a:ext>
            </a:extLst>
          </p:cNvPr>
          <p:cNvSpPr>
            <a:spLocks noGrp="1"/>
          </p:cNvSpPr>
          <p:nvPr>
            <p:ph type="title"/>
          </p:nvPr>
        </p:nvSpPr>
        <p:spPr>
          <a:xfrm>
            <a:off x="649224" y="645106"/>
            <a:ext cx="3650279" cy="1259894"/>
          </a:xfrm>
        </p:spPr>
        <p:txBody>
          <a:bodyPr>
            <a:normAutofit/>
          </a:bodyPr>
          <a:lstStyle/>
          <a:p>
            <a:r>
              <a:rPr lang="fr-FR" sz="1800" b="1" dirty="0">
                <a:solidFill>
                  <a:schemeClr val="tx2">
                    <a:lumMod val="75000"/>
                  </a:schemeClr>
                </a:solidFill>
              </a:rPr>
              <a:t>PARTIE 2:</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QUESTIONNAIRE SATISFACTION</a:t>
            </a:r>
            <a:endParaRPr lang="fr-FR" sz="1800" dirty="0"/>
          </a:p>
        </p:txBody>
      </p:sp>
      <p:sp>
        <p:nvSpPr>
          <p:cNvPr id="16" name="Rectangle 15">
            <a:extLst>
              <a:ext uri="{FF2B5EF4-FFF2-40B4-BE49-F238E27FC236}">
                <a16:creationId xmlns="" xmlns:a16="http://schemas.microsoft.com/office/drawing/2014/main" id="{BB99A42A-5548-4BB8-9115-A05821C360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 xmlns:a16="http://schemas.microsoft.com/office/drawing/2014/main" id="{5F50DA44-7E0A-486A-B642-2747A820F67A}"/>
              </a:ext>
            </a:extLst>
          </p:cNvPr>
          <p:cNvSpPr>
            <a:spLocks noGrp="1"/>
          </p:cNvSpPr>
          <p:nvPr>
            <p:ph idx="1"/>
          </p:nvPr>
        </p:nvSpPr>
        <p:spPr>
          <a:xfrm>
            <a:off x="649225" y="2133600"/>
            <a:ext cx="3650278" cy="3759253"/>
          </a:xfrm>
        </p:spPr>
        <p:txBody>
          <a:bodyPr>
            <a:normAutofit/>
          </a:bodyPr>
          <a:lstStyle/>
          <a:p>
            <a:r>
              <a:rPr lang="fr-FR" b="1" dirty="0">
                <a:solidFill>
                  <a:schemeClr val="tx2">
                    <a:lumMod val="75000"/>
                  </a:schemeClr>
                </a:solidFill>
              </a:rPr>
              <a:t>Tabac: </a:t>
            </a:r>
            <a:r>
              <a:rPr lang="fr-FR" dirty="0">
                <a:solidFill>
                  <a:schemeClr val="tx2">
                    <a:lumMod val="75000"/>
                  </a:schemeClr>
                </a:solidFill>
              </a:rPr>
              <a:t>très facilement abordé pour 83% des consultants,</a:t>
            </a:r>
            <a:r>
              <a:rPr lang="fr-FR" b="1" dirty="0">
                <a:solidFill>
                  <a:schemeClr val="tx2">
                    <a:lumMod val="75000"/>
                  </a:schemeClr>
                </a:solidFill>
              </a:rPr>
              <a:t> plus facilement abordées : </a:t>
            </a:r>
            <a:r>
              <a:rPr lang="fr-FR" b="1" dirty="0">
                <a:solidFill>
                  <a:schemeClr val="accent2"/>
                </a:solidFill>
              </a:rPr>
              <a:t>alcool  </a:t>
            </a:r>
            <a:r>
              <a:rPr lang="fr-FR" dirty="0">
                <a:solidFill>
                  <a:schemeClr val="accent2"/>
                </a:solidFill>
              </a:rPr>
              <a:t> 42%, </a:t>
            </a:r>
            <a:r>
              <a:rPr lang="fr-FR" b="1" dirty="0">
                <a:solidFill>
                  <a:schemeClr val="tx2">
                    <a:lumMod val="75000"/>
                  </a:schemeClr>
                </a:solidFill>
              </a:rPr>
              <a:t>drogues illicites: </a:t>
            </a:r>
            <a:r>
              <a:rPr lang="fr-FR" dirty="0">
                <a:solidFill>
                  <a:schemeClr val="tx2">
                    <a:lumMod val="75000"/>
                  </a:schemeClr>
                </a:solidFill>
              </a:rPr>
              <a:t> 37%,</a:t>
            </a:r>
            <a:r>
              <a:rPr lang="fr-FR" b="1" dirty="0">
                <a:solidFill>
                  <a:schemeClr val="tx2">
                    <a:lumMod val="75000"/>
                  </a:schemeClr>
                </a:solidFill>
              </a:rPr>
              <a:t> traitements psychotropes</a:t>
            </a:r>
            <a:r>
              <a:rPr lang="fr-FR" dirty="0">
                <a:solidFill>
                  <a:schemeClr val="tx2">
                    <a:lumMod val="75000"/>
                  </a:schemeClr>
                </a:solidFill>
              </a:rPr>
              <a:t>: 59% et </a:t>
            </a:r>
            <a:r>
              <a:rPr lang="fr-FR" b="1" dirty="0">
                <a:solidFill>
                  <a:schemeClr val="tx2">
                    <a:lumMod val="75000"/>
                  </a:schemeClr>
                </a:solidFill>
              </a:rPr>
              <a:t>les ATCD de dépressions </a:t>
            </a:r>
            <a:r>
              <a:rPr lang="fr-FR" dirty="0">
                <a:solidFill>
                  <a:schemeClr val="tx2">
                    <a:lumMod val="75000"/>
                  </a:schemeClr>
                </a:solidFill>
              </a:rPr>
              <a:t>67%, </a:t>
            </a:r>
            <a:r>
              <a:rPr lang="fr-FR" b="1" dirty="0">
                <a:solidFill>
                  <a:schemeClr val="tx2">
                    <a:lumMod val="75000"/>
                  </a:schemeClr>
                </a:solidFill>
              </a:rPr>
              <a:t>violences</a:t>
            </a:r>
            <a:r>
              <a:rPr lang="fr-FR" dirty="0">
                <a:solidFill>
                  <a:schemeClr val="tx2">
                    <a:lumMod val="75000"/>
                  </a:schemeClr>
                </a:solidFill>
              </a:rPr>
              <a:t>: 83%</a:t>
            </a:r>
          </a:p>
          <a:p>
            <a:r>
              <a:rPr lang="fr-FR" b="1" dirty="0">
                <a:solidFill>
                  <a:schemeClr val="accent2"/>
                </a:solidFill>
              </a:rPr>
              <a:t>Troubles du comportement alimentaire:  plus facilement abordé 92%</a:t>
            </a:r>
          </a:p>
          <a:p>
            <a:pPr marL="0" indent="0">
              <a:buNone/>
            </a:pPr>
            <a:endParaRPr lang="en-US" dirty="0"/>
          </a:p>
        </p:txBody>
      </p:sp>
      <p:sp>
        <p:nvSpPr>
          <p:cNvPr id="18" name="Freeform 11">
            <a:extLst>
              <a:ext uri="{FF2B5EF4-FFF2-40B4-BE49-F238E27FC236}">
                <a16:creationId xmlns="" xmlns:a16="http://schemas.microsoft.com/office/drawing/2014/main" id="{D49441E5-946F-46B3-BDD2-BAD088532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capture d’écran&#10;&#10;Description générée automatiquement">
            <a:extLst>
              <a:ext uri="{FF2B5EF4-FFF2-40B4-BE49-F238E27FC236}">
                <a16:creationId xmlns="" xmlns:a16="http://schemas.microsoft.com/office/drawing/2014/main" id="{BDD5F60A-EDC5-4C90-8CCD-BC89874F7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2195" y="756439"/>
            <a:ext cx="5287113" cy="5811061"/>
          </a:xfrm>
          <a:prstGeom prst="rect">
            <a:avLst/>
          </a:prstGeom>
        </p:spPr>
      </p:pic>
      <p:sp>
        <p:nvSpPr>
          <p:cNvPr id="3" name="Espace réservé du pied de page 2">
            <a:extLst>
              <a:ext uri="{FF2B5EF4-FFF2-40B4-BE49-F238E27FC236}">
                <a16:creationId xmlns="" xmlns:a16="http://schemas.microsoft.com/office/drawing/2014/main" id="{D004BE40-5425-4299-B39E-B2F8D7526EF9}"/>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96591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786562D-2009-496D-A2A7-43A7240F147F}"/>
              </a:ext>
            </a:extLst>
          </p:cNvPr>
          <p:cNvSpPr>
            <a:spLocks noGrp="1"/>
          </p:cNvSpPr>
          <p:nvPr>
            <p:ph type="title"/>
          </p:nvPr>
        </p:nvSpPr>
        <p:spPr>
          <a:xfrm>
            <a:off x="1046019" y="942108"/>
            <a:ext cx="3256550" cy="4969113"/>
          </a:xfrm>
        </p:spPr>
        <p:txBody>
          <a:bodyPr anchor="ctr">
            <a:normAutofit/>
          </a:bodyPr>
          <a:lstStyle/>
          <a:p>
            <a:r>
              <a:rPr lang="fr-FR">
                <a:solidFill>
                  <a:schemeClr val="tx2">
                    <a:lumMod val="75000"/>
                  </a:schemeClr>
                </a:solidFill>
              </a:rPr>
              <a:t> </a:t>
            </a:r>
          </a:p>
        </p:txBody>
      </p:sp>
      <p:sp>
        <p:nvSpPr>
          <p:cNvPr id="3" name="Espace réservé du contenu 2">
            <a:extLst>
              <a:ext uri="{FF2B5EF4-FFF2-40B4-BE49-F238E27FC236}">
                <a16:creationId xmlns="" xmlns:a16="http://schemas.microsoft.com/office/drawing/2014/main" id="{A86C61CA-74D6-494E-80FB-ABFFEACD877C}"/>
              </a:ext>
            </a:extLst>
          </p:cNvPr>
          <p:cNvSpPr>
            <a:spLocks noGrp="1"/>
          </p:cNvSpPr>
          <p:nvPr>
            <p:ph idx="1"/>
          </p:nvPr>
        </p:nvSpPr>
        <p:spPr>
          <a:xfrm>
            <a:off x="5049062" y="942108"/>
            <a:ext cx="6455549" cy="4969114"/>
          </a:xfrm>
        </p:spPr>
        <p:txBody>
          <a:bodyPr anchor="ctr">
            <a:normAutofit/>
          </a:bodyPr>
          <a:lstStyle/>
          <a:p>
            <a:r>
              <a:rPr lang="fr-FR" b="1" dirty="0">
                <a:solidFill>
                  <a:schemeClr val="tx2">
                    <a:lumMod val="75000"/>
                  </a:schemeClr>
                </a:solidFill>
              </a:rPr>
              <a:t>PARTIE 1: PRESENTATION ET ETATS DES LIEUX</a:t>
            </a:r>
          </a:p>
          <a:p>
            <a:pPr marL="0" indent="0">
              <a:buNone/>
            </a:pPr>
            <a:endParaRPr lang="fr-FR" b="1" dirty="0">
              <a:solidFill>
                <a:schemeClr val="tx2">
                  <a:lumMod val="75000"/>
                </a:schemeClr>
              </a:solidFill>
            </a:endParaRPr>
          </a:p>
          <a:p>
            <a:r>
              <a:rPr lang="fr-FR" b="1" dirty="0">
                <a:solidFill>
                  <a:schemeClr val="tx2">
                    <a:lumMod val="75000"/>
                  </a:schemeClr>
                </a:solidFill>
              </a:rPr>
              <a:t>PARTIE 2: PROJET DE MISE EN PLACE D’UN AUTO-QUESTIONNAIRE « VULNERABILITES »</a:t>
            </a:r>
          </a:p>
          <a:p>
            <a:pPr marL="0" indent="0">
              <a:buNone/>
            </a:pPr>
            <a:endParaRPr lang="fr-FR" b="1" dirty="0">
              <a:solidFill>
                <a:schemeClr val="tx2">
                  <a:lumMod val="75000"/>
                </a:schemeClr>
              </a:solidFill>
            </a:endParaRPr>
          </a:p>
          <a:p>
            <a:r>
              <a:rPr lang="fr-FR" b="1" dirty="0">
                <a:solidFill>
                  <a:schemeClr val="tx2">
                    <a:lumMod val="75000"/>
                  </a:schemeClr>
                </a:solidFill>
              </a:rPr>
              <a:t>PARTIE 3: PROJETS DE COORDINATIONS</a:t>
            </a:r>
          </a:p>
        </p:txBody>
      </p:sp>
      <p:sp>
        <p:nvSpPr>
          <p:cNvPr id="4" name="Espace réservé du pied de page 3">
            <a:extLst>
              <a:ext uri="{FF2B5EF4-FFF2-40B4-BE49-F238E27FC236}">
                <a16:creationId xmlns="" xmlns:a16="http://schemas.microsoft.com/office/drawing/2014/main" id="{DAFE7ADE-A7E5-41E5-96B8-CF3B63CC529B}"/>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1021734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6ACBD187-4C9E-4439-BF42-3A0A4F999E3F}"/>
              </a:ext>
            </a:extLst>
          </p:cNvPr>
          <p:cNvSpPr>
            <a:spLocks noGrp="1"/>
          </p:cNvSpPr>
          <p:nvPr>
            <p:ph type="title"/>
          </p:nvPr>
        </p:nvSpPr>
        <p:spPr>
          <a:xfrm>
            <a:off x="1046019" y="942108"/>
            <a:ext cx="3256550" cy="4969113"/>
          </a:xfrm>
        </p:spPr>
        <p:txBody>
          <a:bodyPr anchor="ctr">
            <a:normAutofit/>
          </a:bodyPr>
          <a:lstStyle/>
          <a:p>
            <a:r>
              <a:rPr lang="fr-FR" sz="1800" b="1"/>
              <a:t>PARTIE 2: </a:t>
            </a:r>
            <a:r>
              <a:rPr lang="fr-FR" sz="1800" b="1">
                <a:solidFill>
                  <a:schemeClr val="tx2">
                    <a:lumMod val="75000"/>
                  </a:schemeClr>
                </a:solidFill>
              </a:rPr>
              <a:t>PROJET DE MISE EN PLACE D’UN AUTO-QUESTIONNAIRE « VULNERABILITES »</a:t>
            </a:r>
            <a:br>
              <a:rPr lang="fr-FR" sz="1800" b="1">
                <a:solidFill>
                  <a:schemeClr val="tx2">
                    <a:lumMod val="75000"/>
                  </a:schemeClr>
                </a:solidFill>
              </a:rPr>
            </a:br>
            <a:r>
              <a:rPr lang="fr-FR" sz="1800" b="1">
                <a:solidFill>
                  <a:schemeClr val="tx2">
                    <a:lumMod val="75000"/>
                  </a:schemeClr>
                </a:solidFill>
              </a:rPr>
              <a:t/>
            </a:r>
            <a:br>
              <a:rPr lang="fr-FR" sz="1800" b="1">
                <a:solidFill>
                  <a:schemeClr val="tx2">
                    <a:lumMod val="75000"/>
                  </a:schemeClr>
                </a:solidFill>
              </a:rPr>
            </a:br>
            <a:r>
              <a:rPr lang="fr-FR" sz="1800" b="1">
                <a:solidFill>
                  <a:schemeClr val="tx2">
                    <a:lumMod val="75000"/>
                  </a:schemeClr>
                </a:solidFill>
              </a:rPr>
              <a:t/>
            </a:r>
            <a:br>
              <a:rPr lang="fr-FR" sz="1800" b="1">
                <a:solidFill>
                  <a:schemeClr val="tx2">
                    <a:lumMod val="75000"/>
                  </a:schemeClr>
                </a:solidFill>
              </a:rPr>
            </a:br>
            <a:r>
              <a:rPr lang="fr-FR" sz="1800" b="1">
                <a:solidFill>
                  <a:schemeClr val="tx2">
                    <a:lumMod val="75000"/>
                  </a:schemeClr>
                </a:solidFill>
              </a:rPr>
              <a:t>AVENIR</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A42AAC2E-E3F0-4E57-AE59-29FF9C7CBFF2}"/>
              </a:ext>
            </a:extLst>
          </p:cNvPr>
          <p:cNvSpPr>
            <a:spLocks noGrp="1"/>
          </p:cNvSpPr>
          <p:nvPr>
            <p:ph idx="1"/>
          </p:nvPr>
        </p:nvSpPr>
        <p:spPr>
          <a:xfrm>
            <a:off x="5049062" y="942108"/>
            <a:ext cx="6455549" cy="4969114"/>
          </a:xfrm>
        </p:spPr>
        <p:txBody>
          <a:bodyPr anchor="ctr">
            <a:normAutofit/>
          </a:bodyPr>
          <a:lstStyle/>
          <a:p>
            <a:r>
              <a:rPr lang="fr-FR" dirty="0">
                <a:solidFill>
                  <a:schemeClr val="tx2">
                    <a:lumMod val="75000"/>
                  </a:schemeClr>
                </a:solidFill>
              </a:rPr>
              <a:t>En grande majorité</a:t>
            </a:r>
            <a:r>
              <a:rPr lang="fr-FR" b="1" dirty="0">
                <a:solidFill>
                  <a:schemeClr val="tx2">
                    <a:lumMod val="75000"/>
                  </a:schemeClr>
                </a:solidFill>
              </a:rPr>
              <a:t>, la mise en place de l’auto-questionnaire a recueilli l’approbation</a:t>
            </a:r>
            <a:r>
              <a:rPr lang="fr-FR" dirty="0">
                <a:solidFill>
                  <a:schemeClr val="tx2">
                    <a:lumMod val="75000"/>
                  </a:schemeClr>
                </a:solidFill>
              </a:rPr>
              <a:t> </a:t>
            </a:r>
            <a:r>
              <a:rPr lang="fr-FR" b="1" dirty="0">
                <a:solidFill>
                  <a:schemeClr val="tx2">
                    <a:lumMod val="75000"/>
                  </a:schemeClr>
                </a:solidFill>
              </a:rPr>
              <a:t>des consultants.</a:t>
            </a:r>
            <a:r>
              <a:rPr lang="fr-FR" dirty="0">
                <a:solidFill>
                  <a:schemeClr val="tx2">
                    <a:lumMod val="75000"/>
                  </a:schemeClr>
                </a:solidFill>
              </a:rPr>
              <a:t> Onze personnes sur 12 ayant testé l’auto-questionnaire souhaitent la poursuite du projet, une seule personne était sans avis. </a:t>
            </a:r>
          </a:p>
          <a:p>
            <a:r>
              <a:rPr lang="fr-FR" dirty="0">
                <a:solidFill>
                  <a:schemeClr val="tx2">
                    <a:lumMod val="75000"/>
                  </a:schemeClr>
                </a:solidFill>
              </a:rPr>
              <a:t>Besoin d’informer régulièrement les consultants, les personnels de l’accueil</a:t>
            </a:r>
          </a:p>
          <a:p>
            <a:r>
              <a:rPr lang="fr-FR" dirty="0">
                <a:solidFill>
                  <a:schemeClr val="tx2">
                    <a:lumMod val="75000"/>
                  </a:schemeClr>
                </a:solidFill>
              </a:rPr>
              <a:t>Nécessité d’un staff pour revenir sur l’expérience et présenter les données: prévu le 24 septembre 2019</a:t>
            </a:r>
          </a:p>
          <a:p>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CE8C253B-154A-405F-BA92-22FDB92D0285}"/>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799386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3504C24E-CEF8-42A4-B2EC-8E9E4CDC0409}"/>
              </a:ext>
            </a:extLst>
          </p:cNvPr>
          <p:cNvSpPr>
            <a:spLocks noGrp="1"/>
          </p:cNvSpPr>
          <p:nvPr>
            <p:ph type="title"/>
          </p:nvPr>
        </p:nvSpPr>
        <p:spPr>
          <a:xfrm>
            <a:off x="1046019" y="942108"/>
            <a:ext cx="3256550" cy="4969113"/>
          </a:xfrm>
        </p:spPr>
        <p:txBody>
          <a:bodyPr anchor="ctr">
            <a:normAutofit/>
          </a:bodyPr>
          <a:lstStyle/>
          <a:p>
            <a:r>
              <a:rPr lang="fr-FR" sz="1800" b="1" dirty="0">
                <a:solidFill>
                  <a:schemeClr val="tx2">
                    <a:lumMod val="75000"/>
                  </a:schemeClr>
                </a:solidFill>
              </a:rPr>
              <a:t>PARTIE 3</a:t>
            </a:r>
            <a:r>
              <a:rPr lang="fr-FR" sz="1800" b="1">
                <a:solidFill>
                  <a:schemeClr val="tx2">
                    <a:lumMod val="75000"/>
                  </a:schemeClr>
                </a:solidFill>
              </a:rPr>
              <a:t>: PROJET DE COORDINATION</a:t>
            </a:r>
            <a:r>
              <a:rPr lang="fr-FR" sz="1800" b="1" dirty="0">
                <a:solidFill>
                  <a:schemeClr val="tx2">
                    <a:lumMod val="75000"/>
                  </a:schemeClr>
                </a:solidFill>
              </a:rPr>
              <a:t/>
            </a:r>
            <a:br>
              <a:rPr lang="fr-FR" sz="1800" b="1" dirty="0">
                <a:solidFill>
                  <a:schemeClr val="tx2">
                    <a:lumMod val="75000"/>
                  </a:schemeClr>
                </a:solidFill>
              </a:rPr>
            </a:b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3C408ED1-66DF-49BA-998A-D0F196FB9A17}"/>
              </a:ext>
            </a:extLst>
          </p:cNvPr>
          <p:cNvSpPr>
            <a:spLocks noGrp="1"/>
          </p:cNvSpPr>
          <p:nvPr>
            <p:ph idx="1"/>
          </p:nvPr>
        </p:nvSpPr>
        <p:spPr>
          <a:xfrm>
            <a:off x="5049062" y="942108"/>
            <a:ext cx="6455549" cy="4969114"/>
          </a:xfrm>
        </p:spPr>
        <p:txBody>
          <a:bodyPr anchor="ctr">
            <a:normAutofit/>
          </a:bodyPr>
          <a:lstStyle/>
          <a:p>
            <a:r>
              <a:rPr lang="fr-FR" b="1" dirty="0">
                <a:solidFill>
                  <a:schemeClr val="tx2">
                    <a:lumMod val="75000"/>
                  </a:schemeClr>
                </a:solidFill>
              </a:rPr>
              <a:t>PROJET DE SAGE-FEMME REFERENTE EN ADDICTOLOGIE</a:t>
            </a:r>
          </a:p>
          <a:p>
            <a:r>
              <a:rPr lang="fr-FR" b="1" dirty="0">
                <a:solidFill>
                  <a:schemeClr val="tx2">
                    <a:lumMod val="75000"/>
                  </a:schemeClr>
                </a:solidFill>
              </a:rPr>
              <a:t>PROJET DE COORDINATION POUR LES PATIENTES PRESENTANT DES VULNERABILITES</a:t>
            </a:r>
          </a:p>
        </p:txBody>
      </p:sp>
      <p:sp>
        <p:nvSpPr>
          <p:cNvPr id="4" name="Espace réservé du pied de page 3">
            <a:extLst>
              <a:ext uri="{FF2B5EF4-FFF2-40B4-BE49-F238E27FC236}">
                <a16:creationId xmlns="" xmlns:a16="http://schemas.microsoft.com/office/drawing/2014/main" id="{F7BBA3E1-8CDD-4316-BF75-7162AA5331BD}"/>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3894540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D7353C6C-A7F1-49D1-81EF-D18A57D65870}"/>
              </a:ext>
            </a:extLst>
          </p:cNvPr>
          <p:cNvSpPr>
            <a:spLocks noGrp="1"/>
          </p:cNvSpPr>
          <p:nvPr>
            <p:ph type="title"/>
          </p:nvPr>
        </p:nvSpPr>
        <p:spPr>
          <a:xfrm>
            <a:off x="1046019" y="942108"/>
            <a:ext cx="3256550" cy="4969113"/>
          </a:xfrm>
        </p:spPr>
        <p:txBody>
          <a:bodyPr anchor="ctr">
            <a:normAutofit/>
          </a:bodyPr>
          <a:lstStyle/>
          <a:p>
            <a:r>
              <a:rPr lang="fr-FR" sz="1800" b="1" dirty="0">
                <a:solidFill>
                  <a:schemeClr val="tx2">
                    <a:lumMod val="75000"/>
                  </a:schemeClr>
                </a:solidFill>
              </a:rPr>
              <a:t>PARTIE 3: PROJETS DE COORDINATION</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PROJET DE SAGE-FEMME REFERENTE EN ADDICTOLOGIE</a:t>
            </a:r>
            <a:br>
              <a:rPr lang="fr-FR" sz="1800" b="1" dirty="0">
                <a:solidFill>
                  <a:schemeClr val="tx2">
                    <a:lumMod val="75000"/>
                  </a:schemeClr>
                </a:solidFill>
              </a:rPr>
            </a:b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D368281B-7EE4-4106-83E3-D4891402BDA9}"/>
              </a:ext>
            </a:extLst>
          </p:cNvPr>
          <p:cNvSpPr>
            <a:spLocks noGrp="1"/>
          </p:cNvSpPr>
          <p:nvPr>
            <p:ph idx="1"/>
          </p:nvPr>
        </p:nvSpPr>
        <p:spPr>
          <a:xfrm>
            <a:off x="5049062" y="942108"/>
            <a:ext cx="6455549" cy="4969114"/>
          </a:xfrm>
        </p:spPr>
        <p:txBody>
          <a:bodyPr anchor="ctr">
            <a:normAutofit/>
          </a:bodyPr>
          <a:lstStyle/>
          <a:p>
            <a:r>
              <a:rPr lang="fr-FR" b="1" dirty="0"/>
              <a:t>Etendre la consultation de tabacologie</a:t>
            </a:r>
          </a:p>
          <a:p>
            <a:pPr>
              <a:buFont typeface="Wingdings" panose="05000000000000000000" pitchFamily="2" charset="2"/>
              <a:buChar char="ü"/>
            </a:pPr>
            <a:r>
              <a:rPr lang="fr-FR" dirty="0"/>
              <a:t>Repérage par l’auto-questionnaire « vulnérabilités »</a:t>
            </a:r>
          </a:p>
          <a:p>
            <a:pPr>
              <a:buFont typeface="Wingdings" panose="05000000000000000000" pitchFamily="2" charset="2"/>
              <a:buChar char="ü"/>
            </a:pPr>
            <a:r>
              <a:rPr lang="fr-FR" dirty="0"/>
              <a:t>Elargir la consultation aux « autres addictions » </a:t>
            </a:r>
          </a:p>
          <a:p>
            <a:pPr>
              <a:buFont typeface="Wingdings" panose="05000000000000000000" pitchFamily="2" charset="2"/>
              <a:buChar char="ü"/>
            </a:pPr>
            <a:r>
              <a:rPr lang="fr-FR" dirty="0"/>
              <a:t>Accompagner le sevrage tabagique des conjoints</a:t>
            </a:r>
          </a:p>
          <a:p>
            <a:pPr>
              <a:buFont typeface="Wingdings" panose="05000000000000000000" pitchFamily="2" charset="2"/>
              <a:buChar char="ü"/>
            </a:pPr>
            <a:r>
              <a:rPr lang="fr-FR" dirty="0"/>
              <a:t>Prolonger le suivi en post partum</a:t>
            </a:r>
          </a:p>
          <a:p>
            <a:pPr>
              <a:buFont typeface="Wingdings" panose="05000000000000000000" pitchFamily="2" charset="2"/>
              <a:buChar char="ü"/>
            </a:pPr>
            <a:r>
              <a:rPr lang="fr-FR" dirty="0"/>
              <a:t>Proposer l’aide au sevrage tabac en « HDJ fausses-couches »</a:t>
            </a:r>
          </a:p>
          <a:p>
            <a:endParaRPr lang="fr-FR" b="1" dirty="0"/>
          </a:p>
          <a:p>
            <a:pPr lvl="0">
              <a:buFont typeface="Wingdings" panose="05000000000000000000" pitchFamily="2" charset="2"/>
              <a:buChar char="§"/>
            </a:pPr>
            <a:endParaRPr lang="fr-FR" dirty="0"/>
          </a:p>
        </p:txBody>
      </p:sp>
      <p:sp>
        <p:nvSpPr>
          <p:cNvPr id="4" name="Espace réservé du pied de page 3">
            <a:extLst>
              <a:ext uri="{FF2B5EF4-FFF2-40B4-BE49-F238E27FC236}">
                <a16:creationId xmlns="" xmlns:a16="http://schemas.microsoft.com/office/drawing/2014/main" id="{179FF5D3-1E41-4012-8482-B8A6B831D662}"/>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1538367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D57B4708-A12A-4353-8802-9F835A04684F}"/>
              </a:ext>
            </a:extLst>
          </p:cNvPr>
          <p:cNvSpPr>
            <a:spLocks noGrp="1"/>
          </p:cNvSpPr>
          <p:nvPr>
            <p:ph type="title"/>
          </p:nvPr>
        </p:nvSpPr>
        <p:spPr>
          <a:xfrm>
            <a:off x="1046019" y="942108"/>
            <a:ext cx="3256550" cy="4969113"/>
          </a:xfrm>
        </p:spPr>
        <p:txBody>
          <a:bodyPr anchor="ctr">
            <a:normAutofit/>
          </a:bodyPr>
          <a:lstStyle/>
          <a:p>
            <a:r>
              <a:rPr lang="fr-FR" sz="1800" b="1" dirty="0">
                <a:solidFill>
                  <a:schemeClr val="tx2">
                    <a:lumMod val="75000"/>
                  </a:schemeClr>
                </a:solidFill>
              </a:rPr>
              <a:t>PARTIE 3: PROJETS DE COORDINATION</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PROJET DE SAGE-FEMME REFERENTE EN ADDICTOLOGIE</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E7C6E866-2744-4586-8911-17764BEDAD34}"/>
              </a:ext>
            </a:extLst>
          </p:cNvPr>
          <p:cNvSpPr>
            <a:spLocks noGrp="1"/>
          </p:cNvSpPr>
          <p:nvPr>
            <p:ph idx="1"/>
          </p:nvPr>
        </p:nvSpPr>
        <p:spPr>
          <a:xfrm>
            <a:off x="5049062" y="942108"/>
            <a:ext cx="6455549" cy="4969114"/>
          </a:xfrm>
        </p:spPr>
        <p:txBody>
          <a:bodyPr anchor="ctr">
            <a:normAutofit fontScale="85000" lnSpcReduction="20000"/>
          </a:bodyPr>
          <a:lstStyle/>
          <a:p>
            <a:r>
              <a:rPr lang="fr-FR" b="1" dirty="0">
                <a:solidFill>
                  <a:schemeClr val="tx2">
                    <a:lumMod val="75000"/>
                  </a:schemeClr>
                </a:solidFill>
              </a:rPr>
              <a:t>Sage-femme référente en addictologie:</a:t>
            </a:r>
          </a:p>
          <a:p>
            <a:pPr lvl="0">
              <a:buFont typeface="Wingdings" panose="05000000000000000000" pitchFamily="2" charset="2"/>
              <a:buChar char="ü"/>
            </a:pPr>
            <a:r>
              <a:rPr lang="fr-FR" dirty="0"/>
              <a:t>Elaboration d’un </a:t>
            </a:r>
            <a:r>
              <a:rPr lang="fr-FR" b="1" dirty="0"/>
              <a:t>projet de soin</a:t>
            </a:r>
            <a:r>
              <a:rPr lang="fr-FR" dirty="0"/>
              <a:t> avec la patiente, travail sur </a:t>
            </a:r>
            <a:r>
              <a:rPr lang="fr-FR" b="1" dirty="0"/>
              <a:t>l’alliance thérapeutique</a:t>
            </a:r>
          </a:p>
          <a:p>
            <a:pPr lvl="0">
              <a:buFont typeface="Wingdings" panose="05000000000000000000" pitchFamily="2" charset="2"/>
              <a:buChar char="ü"/>
            </a:pPr>
            <a:r>
              <a:rPr lang="fr-FR" b="1" dirty="0"/>
              <a:t>Suivi obstétrical spécifique et orienté= </a:t>
            </a:r>
            <a:r>
              <a:rPr lang="fr-FR" dirty="0"/>
              <a:t>évaluation régulière des risques obstétricaux et fœtaux en fonction des substances consommées, programmation des examens médicaux, suivi « resserré ».</a:t>
            </a:r>
            <a:endParaRPr lang="fr-FR" sz="1600" dirty="0"/>
          </a:p>
          <a:p>
            <a:pPr lvl="0">
              <a:buFont typeface="Wingdings" panose="05000000000000000000" pitchFamily="2" charset="2"/>
              <a:buChar char="ü"/>
            </a:pPr>
            <a:r>
              <a:rPr lang="fr-FR" b="1" dirty="0"/>
              <a:t>Coordination du suivi</a:t>
            </a:r>
            <a:r>
              <a:rPr lang="fr-FR" dirty="0"/>
              <a:t> au sein de la maternité avec les équipes concernées notamment en cas de vulnérabilités associées</a:t>
            </a:r>
            <a:endParaRPr lang="fr-FR" sz="1600" dirty="0"/>
          </a:p>
          <a:p>
            <a:pPr lvl="0">
              <a:buFont typeface="Wingdings" panose="05000000000000000000" pitchFamily="2" charset="2"/>
              <a:buChar char="ü"/>
            </a:pPr>
            <a:r>
              <a:rPr lang="fr-FR" b="1" dirty="0"/>
              <a:t>Echanges facilités</a:t>
            </a:r>
            <a:r>
              <a:rPr lang="fr-FR" dirty="0"/>
              <a:t> avec l’équipe d’addictologie pour collaborer à : </a:t>
            </a:r>
            <a:endParaRPr lang="fr-FR" sz="1600" dirty="0"/>
          </a:p>
          <a:p>
            <a:pPr lvl="2"/>
            <a:r>
              <a:rPr lang="fr-FR" b="1" dirty="0"/>
              <a:t>Anticipation</a:t>
            </a:r>
            <a:r>
              <a:rPr lang="fr-FR" dirty="0"/>
              <a:t> des traitements à mettre en place en suites de couches</a:t>
            </a:r>
            <a:endParaRPr lang="fr-FR" sz="1200" dirty="0"/>
          </a:p>
          <a:p>
            <a:pPr lvl="2"/>
            <a:r>
              <a:rPr lang="fr-FR" b="1" dirty="0"/>
              <a:t>Anticipation</a:t>
            </a:r>
            <a:r>
              <a:rPr lang="fr-FR" dirty="0"/>
              <a:t> des orientations vers les structures extérieures à Robert Debré pour le relais post-natal</a:t>
            </a:r>
            <a:endParaRPr lang="fr-FR" sz="1200" dirty="0"/>
          </a:p>
          <a:p>
            <a:pPr lvl="2"/>
            <a:r>
              <a:rPr lang="fr-FR" b="1" dirty="0"/>
              <a:t>Staff parentalité</a:t>
            </a:r>
            <a:r>
              <a:rPr lang="fr-FR" dirty="0"/>
              <a:t> avec les acteurs de l’</a:t>
            </a:r>
            <a:r>
              <a:rPr lang="fr-FR" dirty="0" err="1"/>
              <a:t>anté-natal</a:t>
            </a:r>
            <a:r>
              <a:rPr lang="fr-FR" dirty="0"/>
              <a:t> et du post-natal</a:t>
            </a:r>
            <a:endParaRPr lang="fr-FR" sz="1200" dirty="0"/>
          </a:p>
          <a:p>
            <a:pPr lvl="2"/>
            <a:r>
              <a:rPr lang="fr-FR" b="1" dirty="0"/>
              <a:t>Coordination du séjour en suites de couches</a:t>
            </a:r>
            <a:r>
              <a:rPr lang="fr-FR" dirty="0"/>
              <a:t>= transmissions facilitées avec les équipes en SDC= pédiatre, sage-femme, IDE, auxiliaires. </a:t>
            </a:r>
            <a:endParaRPr lang="fr-FR" sz="1200" dirty="0"/>
          </a:p>
          <a:p>
            <a:pPr lvl="2"/>
            <a:r>
              <a:rPr lang="fr-FR" b="1" dirty="0"/>
              <a:t>Orientations </a:t>
            </a:r>
            <a:r>
              <a:rPr lang="fr-FR" dirty="0"/>
              <a:t>pour la sortie vers les structures contactées en </a:t>
            </a:r>
            <a:r>
              <a:rPr lang="fr-FR" dirty="0" err="1"/>
              <a:t>anté-natal</a:t>
            </a:r>
            <a:r>
              <a:rPr lang="fr-FR" dirty="0"/>
              <a:t> et </a:t>
            </a:r>
            <a:r>
              <a:rPr lang="fr-FR" b="1" dirty="0"/>
              <a:t>coordonner</a:t>
            </a:r>
            <a:r>
              <a:rPr lang="fr-FR" dirty="0"/>
              <a:t> les transmissions avec la puéricultrice de secteur et les travailleurs sociaux.</a:t>
            </a:r>
          </a:p>
          <a:p>
            <a:pPr marL="914400" lvl="2" indent="0">
              <a:buNone/>
            </a:pPr>
            <a:endParaRPr lang="fr-FR" sz="1200" dirty="0"/>
          </a:p>
          <a:p>
            <a:pPr>
              <a:buFont typeface="Wingdings" panose="05000000000000000000" pitchFamily="2" charset="2"/>
              <a:buChar char="ü"/>
            </a:pPr>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E7652EEA-59AA-4538-870A-919F2601DBFC}"/>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3388121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50F12050-D84B-4E4B-B529-BA670528EDDD}"/>
              </a:ext>
            </a:extLst>
          </p:cNvPr>
          <p:cNvSpPr>
            <a:spLocks noGrp="1"/>
          </p:cNvSpPr>
          <p:nvPr>
            <p:ph type="title"/>
          </p:nvPr>
        </p:nvSpPr>
        <p:spPr>
          <a:xfrm>
            <a:off x="1046019" y="942108"/>
            <a:ext cx="3256550" cy="4969113"/>
          </a:xfrm>
        </p:spPr>
        <p:txBody>
          <a:bodyPr anchor="ctr">
            <a:normAutofit/>
          </a:bodyPr>
          <a:lstStyle/>
          <a:p>
            <a:r>
              <a:rPr lang="fr-FR" sz="1800" b="1" dirty="0">
                <a:solidFill>
                  <a:schemeClr val="tx2">
                    <a:lumMod val="75000"/>
                  </a:schemeClr>
                </a:solidFill>
              </a:rPr>
              <a:t>PARTIE 3: PROJETS DE COORDINATION</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1800" b="1" dirty="0">
                <a:solidFill>
                  <a:schemeClr val="tx2">
                    <a:lumMod val="75000"/>
                  </a:schemeClr>
                </a:solidFill>
              </a:rPr>
              <a:t>PROJET DE SAGE-FEMME REFERENTE EN ADDICTOLOGIE</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6810C516-FF39-4A8A-B8AC-9CACA02BA596}"/>
              </a:ext>
            </a:extLst>
          </p:cNvPr>
          <p:cNvSpPr>
            <a:spLocks noGrp="1"/>
          </p:cNvSpPr>
          <p:nvPr>
            <p:ph idx="1"/>
          </p:nvPr>
        </p:nvSpPr>
        <p:spPr>
          <a:xfrm>
            <a:off x="5049062" y="942108"/>
            <a:ext cx="6455549" cy="4969114"/>
          </a:xfrm>
        </p:spPr>
        <p:txBody>
          <a:bodyPr anchor="ctr">
            <a:normAutofit/>
          </a:bodyPr>
          <a:lstStyle/>
          <a:p>
            <a:pPr lvl="0">
              <a:buFont typeface="Wingdings" panose="05000000000000000000" pitchFamily="2" charset="2"/>
              <a:buChar char="ü"/>
            </a:pPr>
            <a:r>
              <a:rPr lang="fr-FR" b="1" dirty="0"/>
              <a:t>Prise en charge néonatale anticipée</a:t>
            </a:r>
            <a:r>
              <a:rPr lang="fr-FR" u="sng" dirty="0"/>
              <a:t> </a:t>
            </a:r>
            <a:r>
              <a:rPr lang="fr-FR" dirty="0"/>
              <a:t>: établir </a:t>
            </a:r>
            <a:r>
              <a:rPr lang="fr-FR" u="sng" dirty="0"/>
              <a:t>avec les pédiatres la conduite à tenir à la naissance</a:t>
            </a:r>
            <a:r>
              <a:rPr lang="fr-FR" dirty="0"/>
              <a:t> et </a:t>
            </a:r>
            <a:r>
              <a:rPr lang="fr-FR" u="sng" dirty="0"/>
              <a:t>anticiper les risques de syndrome de sevrage néonatal</a:t>
            </a:r>
            <a:r>
              <a:rPr lang="fr-FR" dirty="0"/>
              <a:t>. Si besoin </a:t>
            </a:r>
            <a:r>
              <a:rPr lang="fr-FR" b="1" dirty="0"/>
              <a:t>organiser un entretien pédiatrique avec la patiente </a:t>
            </a:r>
            <a:r>
              <a:rPr lang="fr-FR" dirty="0"/>
              <a:t>pendant la grossesse pour présenter la surveillance du nouveau-né, le service de néonatologie si la situation le nécessite et discuter l’allaitement en fonction des médicaments et des usages.</a:t>
            </a:r>
            <a:endParaRPr lang="fr-FR" sz="1600" dirty="0"/>
          </a:p>
          <a:p>
            <a:pPr lvl="0">
              <a:buFont typeface="Wingdings" panose="05000000000000000000" pitchFamily="2" charset="2"/>
              <a:buChar char="ü"/>
            </a:pPr>
            <a:r>
              <a:rPr lang="fr-FR" b="1" dirty="0"/>
              <a:t>Conduites à tenir néonatales</a:t>
            </a:r>
            <a:r>
              <a:rPr lang="fr-FR" dirty="0"/>
              <a:t> présentées aux équipes de suites de couches : soutien à la parentalité et à l’allaitement.</a:t>
            </a:r>
            <a:endParaRPr lang="fr-FR" sz="1600" dirty="0"/>
          </a:p>
          <a:p>
            <a:pPr marL="0" lvl="0" indent="0">
              <a:buNone/>
            </a:pPr>
            <a:endParaRPr lang="fr-FR" sz="1600" dirty="0"/>
          </a:p>
          <a:p>
            <a:pPr marL="0" indent="0">
              <a:buNone/>
            </a:pPr>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5A64A850-98C6-4754-82F5-66BCF2DB031E}"/>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738558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3AED9DC5-6452-4C8E-BE45-2118A293DEB0}"/>
              </a:ext>
            </a:extLst>
          </p:cNvPr>
          <p:cNvSpPr>
            <a:spLocks noGrp="1"/>
          </p:cNvSpPr>
          <p:nvPr>
            <p:ph type="title"/>
          </p:nvPr>
        </p:nvSpPr>
        <p:spPr>
          <a:xfrm>
            <a:off x="1046019" y="942108"/>
            <a:ext cx="3256550" cy="4969113"/>
          </a:xfrm>
        </p:spPr>
        <p:txBody>
          <a:bodyPr anchor="ctr">
            <a:normAutofit/>
          </a:bodyPr>
          <a:lstStyle/>
          <a:p>
            <a:r>
              <a:rPr lang="fr-FR" sz="1800" b="1" dirty="0">
                <a:solidFill>
                  <a:schemeClr val="tx2">
                    <a:lumMod val="75000"/>
                  </a:schemeClr>
                </a:solidFill>
              </a:rPr>
              <a:t>PARTIE 3: PROJETS DE COORDINATION</a:t>
            </a:r>
            <a:br>
              <a:rPr lang="fr-FR" sz="1800" b="1" dirty="0">
                <a:solidFill>
                  <a:schemeClr val="tx2">
                    <a:lumMod val="75000"/>
                  </a:schemeClr>
                </a:solidFill>
              </a:rPr>
            </a:br>
            <a:r>
              <a:rPr lang="fr-FR" sz="1800" b="1" dirty="0">
                <a:solidFill>
                  <a:schemeClr val="tx2">
                    <a:lumMod val="75000"/>
                  </a:schemeClr>
                </a:solidFill>
              </a:rPr>
              <a:t/>
            </a:r>
            <a:br>
              <a:rPr lang="fr-FR" sz="1800" b="1" dirty="0">
                <a:solidFill>
                  <a:schemeClr val="tx2">
                    <a:lumMod val="75000"/>
                  </a:schemeClr>
                </a:solidFill>
              </a:rPr>
            </a:br>
            <a:r>
              <a:rPr lang="fr-FR" sz="2000" b="1" dirty="0">
                <a:solidFill>
                  <a:schemeClr val="tx2">
                    <a:lumMod val="75000"/>
                  </a:schemeClr>
                </a:solidFill>
              </a:rPr>
              <a:t>PROJET PLURIDISCIPLINAIRE DE COORDINATION POUR LA PRISE EN CHARGE DES PATIENTES VULNERABLES </a:t>
            </a:r>
            <a:r>
              <a:rPr lang="fr-FR" dirty="0"/>
              <a:t/>
            </a:r>
            <a:br>
              <a:rPr lang="fr-FR" dirty="0"/>
            </a:b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6F59E74C-705B-4C13-9EC7-DDF8364156AF}"/>
              </a:ext>
            </a:extLst>
          </p:cNvPr>
          <p:cNvSpPr>
            <a:spLocks noGrp="1"/>
          </p:cNvSpPr>
          <p:nvPr>
            <p:ph idx="1"/>
          </p:nvPr>
        </p:nvSpPr>
        <p:spPr>
          <a:xfrm>
            <a:off x="5049062" y="619125"/>
            <a:ext cx="6455549" cy="5292097"/>
          </a:xfrm>
        </p:spPr>
        <p:txBody>
          <a:bodyPr anchor="ctr">
            <a:normAutofit/>
          </a:bodyPr>
          <a:lstStyle/>
          <a:p>
            <a:r>
              <a:rPr lang="fr-FR" b="1" dirty="0">
                <a:solidFill>
                  <a:schemeClr val="tx2">
                    <a:lumMod val="75000"/>
                  </a:schemeClr>
                </a:solidFill>
              </a:rPr>
              <a:t>Travail débuté en 2019 avec un groupe de sages-femmes travaillant sur les violences et les sages-femmes de PMI du 19</a:t>
            </a:r>
            <a:r>
              <a:rPr lang="fr-FR" b="1" baseline="30000" dirty="0">
                <a:solidFill>
                  <a:schemeClr val="tx2">
                    <a:lumMod val="75000"/>
                  </a:schemeClr>
                </a:solidFill>
              </a:rPr>
              <a:t>e</a:t>
            </a:r>
            <a:r>
              <a:rPr lang="fr-FR" b="1" dirty="0">
                <a:solidFill>
                  <a:schemeClr val="tx2">
                    <a:lumMod val="75000"/>
                  </a:schemeClr>
                </a:solidFill>
              </a:rPr>
              <a:t> arrondissement et les équipes psycho-sociales: </a:t>
            </a:r>
          </a:p>
          <a:p>
            <a:pPr>
              <a:buFont typeface="Wingdings" panose="05000000000000000000" pitchFamily="2" charset="2"/>
              <a:buChar char="ü"/>
            </a:pPr>
            <a:r>
              <a:rPr lang="fr-FR" dirty="0">
                <a:solidFill>
                  <a:schemeClr val="tx2">
                    <a:lumMod val="75000"/>
                  </a:schemeClr>
                </a:solidFill>
              </a:rPr>
              <a:t>Etat des lieux du « parcours patiente vulnérable »</a:t>
            </a:r>
          </a:p>
          <a:p>
            <a:pPr>
              <a:buFont typeface="Wingdings" panose="05000000000000000000" pitchFamily="2" charset="2"/>
              <a:buChar char="ü"/>
            </a:pPr>
            <a:r>
              <a:rPr lang="fr-FR" dirty="0">
                <a:solidFill>
                  <a:schemeClr val="tx2">
                    <a:lumMod val="75000"/>
                  </a:schemeClr>
                </a:solidFill>
              </a:rPr>
              <a:t>Axes d’améliorations pour chaque service et intérêt du projet</a:t>
            </a:r>
          </a:p>
          <a:p>
            <a:r>
              <a:rPr lang="fr-FR" b="1" dirty="0">
                <a:solidFill>
                  <a:schemeClr val="tx2">
                    <a:lumMod val="75000"/>
                  </a:schemeClr>
                </a:solidFill>
              </a:rPr>
              <a:t>Elaboration du projet de sages-femmes référentes pour les patientes présentant des vulnérabilités: </a:t>
            </a:r>
          </a:p>
          <a:p>
            <a:pPr>
              <a:buFont typeface="Wingdings" panose="05000000000000000000" pitchFamily="2" charset="2"/>
              <a:buChar char="ü"/>
            </a:pPr>
            <a:r>
              <a:rPr lang="fr-FR" u="sng" dirty="0">
                <a:solidFill>
                  <a:schemeClr val="tx2">
                    <a:lumMod val="75000"/>
                  </a:schemeClr>
                </a:solidFill>
              </a:rPr>
              <a:t>Axé sur le travail pluridisciplinaire</a:t>
            </a:r>
            <a:r>
              <a:rPr lang="fr-FR" dirty="0">
                <a:solidFill>
                  <a:schemeClr val="tx2">
                    <a:lumMod val="75000"/>
                  </a:schemeClr>
                </a:solidFill>
              </a:rPr>
              <a:t>: équilibrer la prise en charge incombant actuellement à l’équipe médico-psycho-sociale</a:t>
            </a:r>
          </a:p>
          <a:p>
            <a:pPr>
              <a:buFont typeface="Wingdings" panose="05000000000000000000" pitchFamily="2" charset="2"/>
              <a:buChar char="ü"/>
            </a:pPr>
            <a:r>
              <a:rPr lang="fr-FR" u="sng" dirty="0">
                <a:solidFill>
                  <a:schemeClr val="tx2">
                    <a:lumMod val="75000"/>
                  </a:schemeClr>
                </a:solidFill>
              </a:rPr>
              <a:t>Impliquer les équipes obstétricales dans les projets</a:t>
            </a:r>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01BA9E8C-4B39-4678-B169-9CBD565E1FE3}"/>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554948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AD2414A4-7E12-441D-B34A-DCF8E0D459F9}"/>
              </a:ext>
            </a:extLst>
          </p:cNvPr>
          <p:cNvSpPr>
            <a:spLocks noGrp="1"/>
          </p:cNvSpPr>
          <p:nvPr>
            <p:ph type="title"/>
          </p:nvPr>
        </p:nvSpPr>
        <p:spPr>
          <a:xfrm>
            <a:off x="1046019" y="942108"/>
            <a:ext cx="3256550" cy="4969113"/>
          </a:xfrm>
        </p:spPr>
        <p:txBody>
          <a:bodyPr anchor="ctr">
            <a:normAutofit/>
          </a:bodyPr>
          <a:lstStyle/>
          <a:p>
            <a:r>
              <a:rPr lang="fr-FR" sz="1600" b="1" dirty="0">
                <a:solidFill>
                  <a:schemeClr val="tx2">
                    <a:lumMod val="75000"/>
                  </a:schemeClr>
                </a:solidFill>
              </a:rPr>
              <a:t>PARTIE 3: PROJETS DE COORDINATION</a:t>
            </a:r>
            <a:br>
              <a:rPr lang="fr-FR" sz="1600" b="1" dirty="0">
                <a:solidFill>
                  <a:schemeClr val="tx2">
                    <a:lumMod val="75000"/>
                  </a:schemeClr>
                </a:solidFill>
              </a:rPr>
            </a:br>
            <a:r>
              <a:rPr lang="fr-FR" sz="1600" b="1" dirty="0">
                <a:solidFill>
                  <a:schemeClr val="tx2">
                    <a:lumMod val="75000"/>
                  </a:schemeClr>
                </a:solidFill>
              </a:rPr>
              <a:t/>
            </a:r>
            <a:br>
              <a:rPr lang="fr-FR" sz="1600" b="1" dirty="0">
                <a:solidFill>
                  <a:schemeClr val="tx2">
                    <a:lumMod val="75000"/>
                  </a:schemeClr>
                </a:solidFill>
              </a:rPr>
            </a:br>
            <a:r>
              <a:rPr lang="fr-FR" sz="1800" b="1" dirty="0">
                <a:solidFill>
                  <a:schemeClr val="tx2">
                    <a:lumMod val="75000"/>
                  </a:schemeClr>
                </a:solidFill>
              </a:rPr>
              <a:t>PROJET PLURIDISCIPLINAIRE DE COORDINATION POUR LA PRISE EN CHARGE DES PATIENTES VULNERABLES</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9D09640D-7B7C-44A1-BAF3-B1E4AA03A3B8}"/>
              </a:ext>
            </a:extLst>
          </p:cNvPr>
          <p:cNvSpPr>
            <a:spLocks noGrp="1"/>
          </p:cNvSpPr>
          <p:nvPr>
            <p:ph idx="1"/>
          </p:nvPr>
        </p:nvSpPr>
        <p:spPr>
          <a:xfrm>
            <a:off x="5049062" y="942108"/>
            <a:ext cx="6455549" cy="4969114"/>
          </a:xfrm>
        </p:spPr>
        <p:txBody>
          <a:bodyPr anchor="ctr">
            <a:normAutofit fontScale="85000" lnSpcReduction="20000"/>
          </a:bodyPr>
          <a:lstStyle/>
          <a:p>
            <a:r>
              <a:rPr lang="fr-FR" b="1" dirty="0">
                <a:solidFill>
                  <a:schemeClr val="tx2">
                    <a:lumMod val="75000"/>
                  </a:schemeClr>
                </a:solidFill>
              </a:rPr>
              <a:t>Les objectifs:</a:t>
            </a:r>
          </a:p>
          <a:p>
            <a:pPr>
              <a:buFont typeface="Wingdings" panose="05000000000000000000" pitchFamily="2" charset="2"/>
              <a:buChar char="ü"/>
            </a:pPr>
            <a:r>
              <a:rPr lang="fr-FR" b="1" dirty="0"/>
              <a:t>Mieux repérer</a:t>
            </a:r>
            <a:r>
              <a:rPr lang="fr-FR" dirty="0"/>
              <a:t> les vulnérabilités grâce à </a:t>
            </a:r>
            <a:r>
              <a:rPr lang="fr-FR" b="1" dirty="0"/>
              <a:t>l’auto-questionnaire : pérenniser ce projet.</a:t>
            </a:r>
          </a:p>
          <a:p>
            <a:pPr>
              <a:buFont typeface="Wingdings" panose="05000000000000000000" pitchFamily="2" charset="2"/>
              <a:buChar char="ü"/>
            </a:pPr>
            <a:r>
              <a:rPr lang="fr-FR" b="1" dirty="0"/>
              <a:t>Sages-femmes référentes:</a:t>
            </a:r>
            <a:r>
              <a:rPr lang="fr-FR" dirty="0"/>
              <a:t> formées et bien identifiées</a:t>
            </a:r>
          </a:p>
          <a:p>
            <a:pPr>
              <a:buFont typeface="Wingdings" panose="05000000000000000000" pitchFamily="2" charset="2"/>
              <a:buChar char="§"/>
            </a:pPr>
            <a:r>
              <a:rPr lang="fr-FR" b="1" dirty="0"/>
              <a:t>appui sécurisant </a:t>
            </a:r>
            <a:r>
              <a:rPr lang="fr-FR" dirty="0"/>
              <a:t>pour le personnel soignant et la patiente</a:t>
            </a:r>
          </a:p>
          <a:p>
            <a:pPr>
              <a:buFont typeface="Wingdings" panose="05000000000000000000" pitchFamily="2" charset="2"/>
              <a:buChar char="§"/>
            </a:pPr>
            <a:r>
              <a:rPr lang="fr-FR" b="1" dirty="0"/>
              <a:t>projet personnalisé</a:t>
            </a:r>
          </a:p>
          <a:p>
            <a:pPr>
              <a:buFont typeface="Wingdings" panose="05000000000000000000" pitchFamily="2" charset="2"/>
              <a:buChar char="§"/>
            </a:pPr>
            <a:r>
              <a:rPr lang="fr-FR" b="1" dirty="0"/>
              <a:t>organisation</a:t>
            </a:r>
            <a:r>
              <a:rPr lang="fr-FR" dirty="0"/>
              <a:t> du suivi médical </a:t>
            </a:r>
          </a:p>
          <a:p>
            <a:pPr>
              <a:buFont typeface="Wingdings" panose="05000000000000000000" pitchFamily="2" charset="2"/>
              <a:buChar char="§"/>
            </a:pPr>
            <a:r>
              <a:rPr lang="fr-FR" b="1" dirty="0"/>
              <a:t>orientations</a:t>
            </a:r>
            <a:r>
              <a:rPr lang="fr-FR" dirty="0"/>
              <a:t> et </a:t>
            </a:r>
            <a:r>
              <a:rPr lang="fr-FR" b="1" dirty="0"/>
              <a:t>travail pluridisciplinaire </a:t>
            </a:r>
            <a:r>
              <a:rPr lang="fr-FR" dirty="0"/>
              <a:t>avec les consultants spécialisés</a:t>
            </a:r>
          </a:p>
          <a:p>
            <a:pPr>
              <a:buFont typeface="Wingdings" panose="05000000000000000000" pitchFamily="2" charset="2"/>
              <a:buChar char="§"/>
            </a:pPr>
            <a:r>
              <a:rPr lang="fr-FR" b="1" dirty="0"/>
              <a:t>renforcement des compétences et des processus de changement</a:t>
            </a:r>
          </a:p>
          <a:p>
            <a:pPr>
              <a:buFont typeface="Wingdings" panose="05000000000000000000" pitchFamily="2" charset="2"/>
              <a:buChar char="§"/>
            </a:pPr>
            <a:r>
              <a:rPr lang="fr-FR" b="1" dirty="0"/>
              <a:t>prises en charge pédiatriques</a:t>
            </a:r>
            <a:r>
              <a:rPr lang="fr-FR" dirty="0"/>
              <a:t> anticipées et discutées avec les patientes.</a:t>
            </a:r>
          </a:p>
          <a:p>
            <a:pPr>
              <a:buFont typeface="Wingdings" panose="05000000000000000000" pitchFamily="2" charset="2"/>
              <a:buChar char="§"/>
            </a:pPr>
            <a:r>
              <a:rPr lang="fr-FR" b="1" dirty="0"/>
              <a:t>coordination </a:t>
            </a:r>
            <a:r>
              <a:rPr lang="fr-FR" dirty="0"/>
              <a:t>avec les </a:t>
            </a:r>
            <a:r>
              <a:rPr lang="fr-FR" b="1" dirty="0"/>
              <a:t>structures extérieures et les PMI</a:t>
            </a:r>
            <a:r>
              <a:rPr lang="fr-FR" dirty="0"/>
              <a:t> pour </a:t>
            </a:r>
            <a:r>
              <a:rPr lang="fr-FR" b="1" dirty="0"/>
              <a:t>anticiper </a:t>
            </a:r>
            <a:r>
              <a:rPr lang="fr-FR" dirty="0"/>
              <a:t>les </a:t>
            </a:r>
            <a:r>
              <a:rPr lang="fr-FR" b="1" dirty="0"/>
              <a:t>suites de couches et le retour à domicile</a:t>
            </a:r>
            <a:r>
              <a:rPr lang="fr-FR" dirty="0"/>
              <a:t>.</a:t>
            </a:r>
          </a:p>
          <a:p>
            <a:pPr>
              <a:buFont typeface="Wingdings" panose="05000000000000000000" pitchFamily="2" charset="2"/>
              <a:buChar char="§"/>
            </a:pPr>
            <a:r>
              <a:rPr lang="fr-FR" b="1" dirty="0"/>
              <a:t>coordination des échanges d’informations pluridisciplinaires</a:t>
            </a:r>
            <a:r>
              <a:rPr lang="fr-FR" dirty="0"/>
              <a:t> et </a:t>
            </a:r>
            <a:r>
              <a:rPr lang="fr-FR" b="1" dirty="0"/>
              <a:t>faciliter l’accueil</a:t>
            </a:r>
            <a:r>
              <a:rPr lang="fr-FR" dirty="0"/>
              <a:t> et la prise en charge des patientes </a:t>
            </a:r>
            <a:r>
              <a:rPr lang="fr-FR" b="1" dirty="0"/>
              <a:t>dans les services</a:t>
            </a:r>
            <a:r>
              <a:rPr lang="fr-FR" dirty="0"/>
              <a:t> (modifier le regard sur ces patientes et leurs problématiques, le personnel s’adapte à leur besoins).</a:t>
            </a:r>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79C5A866-4AA1-4F68-B3BE-04728A7355D3}"/>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1470014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FBFE3618-8387-4153-870E-99EA1B9784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592BC4B0-AF28-4B53-92E2-5A059CC3F9E7}"/>
              </a:ext>
            </a:extLst>
          </p:cNvPr>
          <p:cNvSpPr>
            <a:spLocks noGrp="1"/>
          </p:cNvSpPr>
          <p:nvPr>
            <p:ph type="title"/>
          </p:nvPr>
        </p:nvSpPr>
        <p:spPr>
          <a:xfrm>
            <a:off x="649224" y="645106"/>
            <a:ext cx="3650279" cy="1259894"/>
          </a:xfrm>
        </p:spPr>
        <p:txBody>
          <a:bodyPr>
            <a:normAutofit/>
          </a:bodyPr>
          <a:lstStyle/>
          <a:p>
            <a:r>
              <a:rPr lang="fr-FR" sz="1800" b="1">
                <a:solidFill>
                  <a:schemeClr val="tx2">
                    <a:lumMod val="75000"/>
                  </a:schemeClr>
                </a:solidFill>
              </a:rPr>
              <a:t>PARTIE 3: PROJETS DE COORDINATION</a:t>
            </a:r>
            <a:endParaRPr lang="fr-FR" sz="1800"/>
          </a:p>
        </p:txBody>
      </p:sp>
      <p:sp>
        <p:nvSpPr>
          <p:cNvPr id="14" name="Rectangle 13">
            <a:extLst>
              <a:ext uri="{FF2B5EF4-FFF2-40B4-BE49-F238E27FC236}">
                <a16:creationId xmlns="" xmlns:a16="http://schemas.microsoft.com/office/drawing/2014/main" id="{BB99A42A-5548-4BB8-9115-A05821C360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 xmlns:a16="http://schemas.microsoft.com/office/drawing/2014/main" id="{87471FF1-0DA9-473F-B6CE-A606A7FDE6FD}"/>
              </a:ext>
            </a:extLst>
          </p:cNvPr>
          <p:cNvSpPr>
            <a:spLocks noGrp="1"/>
          </p:cNvSpPr>
          <p:nvPr>
            <p:ph idx="1"/>
          </p:nvPr>
        </p:nvSpPr>
        <p:spPr>
          <a:xfrm>
            <a:off x="649225" y="2133600"/>
            <a:ext cx="3650278" cy="3759253"/>
          </a:xfrm>
        </p:spPr>
        <p:txBody>
          <a:bodyPr>
            <a:normAutofit/>
          </a:bodyPr>
          <a:lstStyle/>
          <a:p>
            <a:r>
              <a:rPr lang="fr-FR" b="1" dirty="0">
                <a:solidFill>
                  <a:schemeClr val="tx2">
                    <a:lumMod val="75000"/>
                  </a:schemeClr>
                </a:solidFill>
              </a:rPr>
              <a:t>COORDINATION PLURIDISCIPLINAIRE POUR LA PRISE EN CHARGE DES PATIENTES VULNERABLES</a:t>
            </a:r>
            <a:endParaRPr lang="en-US" dirty="0"/>
          </a:p>
        </p:txBody>
      </p:sp>
      <p:pic>
        <p:nvPicPr>
          <p:cNvPr id="5" name="Espace réservé du contenu 4" descr="Une image contenant capture d’écran&#10;&#10;Description générée automatiquement">
            <a:extLst>
              <a:ext uri="{FF2B5EF4-FFF2-40B4-BE49-F238E27FC236}">
                <a16:creationId xmlns="" xmlns:a16="http://schemas.microsoft.com/office/drawing/2014/main" id="{8D56DD52-FF01-471A-A166-FDF1D2460C72}"/>
              </a:ext>
            </a:extLst>
          </p:cNvPr>
          <p:cNvPicPr>
            <a:picLocks noChangeAspect="1"/>
          </p:cNvPicPr>
          <p:nvPr/>
        </p:nvPicPr>
        <p:blipFill>
          <a:blip r:embed="rId2"/>
          <a:stretch>
            <a:fillRect/>
          </a:stretch>
        </p:blipFill>
        <p:spPr>
          <a:xfrm>
            <a:off x="5191760" y="357068"/>
            <a:ext cx="5750560" cy="6003092"/>
          </a:xfrm>
          <a:prstGeom prst="rect">
            <a:avLst/>
          </a:prstGeom>
        </p:spPr>
      </p:pic>
      <p:sp>
        <p:nvSpPr>
          <p:cNvPr id="16" name="Freeform 11">
            <a:extLst>
              <a:ext uri="{FF2B5EF4-FFF2-40B4-BE49-F238E27FC236}">
                <a16:creationId xmlns="" xmlns:a16="http://schemas.microsoft.com/office/drawing/2014/main" id="{D49441E5-946F-46B3-BDD2-BAD088532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pied de page 3">
            <a:extLst>
              <a:ext uri="{FF2B5EF4-FFF2-40B4-BE49-F238E27FC236}">
                <a16:creationId xmlns="" xmlns:a16="http://schemas.microsoft.com/office/drawing/2014/main" id="{32388FDE-1A40-41EA-88BC-B620582C3A1D}"/>
              </a:ext>
            </a:extLst>
          </p:cNvPr>
          <p:cNvSpPr>
            <a:spLocks noGrp="1"/>
          </p:cNvSpPr>
          <p:nvPr>
            <p:ph type="ftr" sz="quarter" idx="11"/>
          </p:nvPr>
        </p:nvSpPr>
        <p:spPr>
          <a:xfrm>
            <a:off x="1220916" y="6135808"/>
            <a:ext cx="7619999" cy="365125"/>
          </a:xfrm>
        </p:spPr>
        <p:txBody>
          <a:bodyPr>
            <a:normAutofit/>
          </a:bodyPr>
          <a:lstStyle/>
          <a:p>
            <a:pPr>
              <a:spcAft>
                <a:spcPts val="600"/>
              </a:spcAft>
            </a:pPr>
            <a:r>
              <a:rPr lang="fr-FR"/>
              <a:t>Amélie Glading 13 septembre 2019</a:t>
            </a:r>
          </a:p>
        </p:txBody>
      </p:sp>
    </p:spTree>
    <p:extLst>
      <p:ext uri="{BB962C8B-B14F-4D97-AF65-F5344CB8AC3E}">
        <p14:creationId xmlns:p14="http://schemas.microsoft.com/office/powerpoint/2010/main" val="2038010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6389D4DD-844C-4953-BCAD-FA68B5F1DE3D}"/>
              </a:ext>
            </a:extLst>
          </p:cNvPr>
          <p:cNvSpPr>
            <a:spLocks noGrp="1"/>
          </p:cNvSpPr>
          <p:nvPr>
            <p:ph type="title"/>
          </p:nvPr>
        </p:nvSpPr>
        <p:spPr>
          <a:xfrm>
            <a:off x="1046019" y="942108"/>
            <a:ext cx="3256550" cy="4969113"/>
          </a:xfrm>
        </p:spPr>
        <p:txBody>
          <a:bodyPr anchor="ctr">
            <a:normAutofit/>
          </a:bodyPr>
          <a:lstStyle/>
          <a:p>
            <a:r>
              <a:rPr lang="fr-FR" sz="1600" b="1" dirty="0">
                <a:solidFill>
                  <a:schemeClr val="tx2">
                    <a:lumMod val="75000"/>
                  </a:schemeClr>
                </a:solidFill>
              </a:rPr>
              <a:t>PARTIE 3: PROJETS DE COORDINATION</a:t>
            </a:r>
            <a:br>
              <a:rPr lang="fr-FR" sz="1600" b="1" dirty="0">
                <a:solidFill>
                  <a:schemeClr val="tx2">
                    <a:lumMod val="75000"/>
                  </a:schemeClr>
                </a:solidFill>
              </a:rPr>
            </a:br>
            <a:r>
              <a:rPr lang="fr-FR" sz="1600" b="1" dirty="0">
                <a:solidFill>
                  <a:schemeClr val="tx2">
                    <a:lumMod val="75000"/>
                  </a:schemeClr>
                </a:solidFill>
              </a:rPr>
              <a:t/>
            </a:r>
            <a:br>
              <a:rPr lang="fr-FR" sz="1600" b="1" dirty="0">
                <a:solidFill>
                  <a:schemeClr val="tx2">
                    <a:lumMod val="75000"/>
                  </a:schemeClr>
                </a:solidFill>
              </a:rPr>
            </a:br>
            <a:r>
              <a:rPr lang="fr-FR" sz="1600" b="1" dirty="0">
                <a:solidFill>
                  <a:schemeClr val="tx2">
                    <a:lumMod val="75000"/>
                  </a:schemeClr>
                </a:solidFill>
              </a:rPr>
              <a:t>AVENIR</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3FB8C122-6843-4E01-BF6D-C62931AC7304}"/>
              </a:ext>
            </a:extLst>
          </p:cNvPr>
          <p:cNvSpPr>
            <a:spLocks noGrp="1"/>
          </p:cNvSpPr>
          <p:nvPr>
            <p:ph idx="1"/>
          </p:nvPr>
        </p:nvSpPr>
        <p:spPr>
          <a:xfrm>
            <a:off x="5049062" y="942108"/>
            <a:ext cx="6455549" cy="4969114"/>
          </a:xfrm>
        </p:spPr>
        <p:txBody>
          <a:bodyPr anchor="ctr">
            <a:normAutofit fontScale="85000" lnSpcReduction="10000"/>
          </a:bodyPr>
          <a:lstStyle/>
          <a:p>
            <a:r>
              <a:rPr lang="fr-FR" b="1" dirty="0">
                <a:solidFill>
                  <a:schemeClr val="tx2">
                    <a:lumMod val="75000"/>
                  </a:schemeClr>
                </a:solidFill>
              </a:rPr>
              <a:t>Staff</a:t>
            </a:r>
            <a:r>
              <a:rPr lang="fr-FR" dirty="0">
                <a:solidFill>
                  <a:schemeClr val="tx2">
                    <a:lumMod val="75000"/>
                  </a:schemeClr>
                </a:solidFill>
              </a:rPr>
              <a:t> du 24 septembre 2019:</a:t>
            </a:r>
          </a:p>
          <a:p>
            <a:pPr>
              <a:buFont typeface="Wingdings" panose="05000000000000000000" pitchFamily="2" charset="2"/>
              <a:buChar char="ü"/>
            </a:pPr>
            <a:r>
              <a:rPr lang="fr-FR" dirty="0">
                <a:solidFill>
                  <a:schemeClr val="tx2">
                    <a:lumMod val="75000"/>
                  </a:schemeClr>
                </a:solidFill>
              </a:rPr>
              <a:t>Présentation des premières données de l’auto-questionnaire et du questionnaire satisfaction</a:t>
            </a:r>
          </a:p>
          <a:p>
            <a:pPr>
              <a:buFont typeface="Wingdings" panose="05000000000000000000" pitchFamily="2" charset="2"/>
              <a:buChar char="ü"/>
            </a:pPr>
            <a:r>
              <a:rPr lang="fr-FR" dirty="0">
                <a:solidFill>
                  <a:schemeClr val="tx2">
                    <a:lumMod val="75000"/>
                  </a:schemeClr>
                </a:solidFill>
              </a:rPr>
              <a:t>Présentation du projet de coordination pour les patientes vulnérables: PMI, violences, addictions</a:t>
            </a:r>
          </a:p>
          <a:p>
            <a:r>
              <a:rPr lang="fr-FR" b="1" dirty="0">
                <a:solidFill>
                  <a:schemeClr val="tx2">
                    <a:lumMod val="75000"/>
                  </a:schemeClr>
                </a:solidFill>
              </a:rPr>
              <a:t>Début des consultations référentes « vulnérabilités » </a:t>
            </a:r>
            <a:r>
              <a:rPr lang="fr-FR" dirty="0">
                <a:solidFill>
                  <a:schemeClr val="tx2">
                    <a:lumMod val="75000"/>
                  </a:schemeClr>
                </a:solidFill>
              </a:rPr>
              <a:t>à partir du 7 octobre 2019: sur du temps de consultation déjà existant mais 30 minutes par patiente. Les temps de transmissions, de coordination, de liaison avec les services, de présence au staff parentalité et réunions de synthèse sont sur du temps personnel.</a:t>
            </a:r>
          </a:p>
          <a:p>
            <a:r>
              <a:rPr lang="fr-FR" b="1" dirty="0">
                <a:solidFill>
                  <a:schemeClr val="tx2">
                    <a:lumMod val="75000"/>
                  </a:schemeClr>
                </a:solidFill>
              </a:rPr>
              <a:t>Journées de formations aux personnels:</a:t>
            </a:r>
          </a:p>
          <a:p>
            <a:pPr>
              <a:buFont typeface="Wingdings" panose="05000000000000000000" pitchFamily="2" charset="2"/>
              <a:buChar char="ü"/>
            </a:pPr>
            <a:r>
              <a:rPr lang="fr-FR" dirty="0">
                <a:solidFill>
                  <a:schemeClr val="tx2">
                    <a:lumMod val="75000"/>
                  </a:schemeClr>
                </a:solidFill>
              </a:rPr>
              <a:t>Fin novembre: Journée de sensibilisation aux addictions: tabac, aide au sevrage tabagique (TSN), autres addictions, addictions et violences</a:t>
            </a:r>
          </a:p>
          <a:p>
            <a:pPr>
              <a:buFont typeface="Wingdings" panose="05000000000000000000" pitchFamily="2" charset="2"/>
              <a:buChar char="ü"/>
            </a:pPr>
            <a:r>
              <a:rPr lang="fr-FR" dirty="0">
                <a:solidFill>
                  <a:schemeClr val="tx2">
                    <a:lumMod val="75000"/>
                  </a:schemeClr>
                </a:solidFill>
              </a:rPr>
              <a:t>Début décembre: Journée de sensibilisation aux violences</a:t>
            </a:r>
          </a:p>
          <a:p>
            <a:r>
              <a:rPr lang="fr-FR" b="1" dirty="0">
                <a:solidFill>
                  <a:schemeClr val="tx2">
                    <a:lumMod val="75000"/>
                  </a:schemeClr>
                </a:solidFill>
              </a:rPr>
              <a:t>Retour sur expérience: </a:t>
            </a:r>
            <a:r>
              <a:rPr lang="fr-FR" dirty="0">
                <a:solidFill>
                  <a:schemeClr val="tx2">
                    <a:lumMod val="75000"/>
                  </a:schemeClr>
                </a:solidFill>
              </a:rPr>
              <a:t>dernier trimestre 2019</a:t>
            </a:r>
          </a:p>
          <a:p>
            <a:r>
              <a:rPr lang="fr-FR" dirty="0">
                <a:solidFill>
                  <a:schemeClr val="tx2">
                    <a:lumMod val="75000"/>
                  </a:schemeClr>
                </a:solidFill>
              </a:rPr>
              <a:t>Envisager de développer le projet en 2020</a:t>
            </a:r>
          </a:p>
          <a:p>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3C54C22D-EFD5-446C-8F55-829D4DBAE008}"/>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3953165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 xmlns:a16="http://schemas.microsoft.com/office/drawing/2014/main" id="{C8C9F670-D457-4F9E-BDA1-B6468C7782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 xmlns:a16="http://schemas.microsoft.com/office/drawing/2014/main" id="{08F66F63-B695-4A6C-8132-A17D6BD37FBD}"/>
              </a:ext>
            </a:extLst>
          </p:cNvPr>
          <p:cNvSpPr>
            <a:spLocks noGrp="1"/>
          </p:cNvSpPr>
          <p:nvPr>
            <p:ph type="title"/>
          </p:nvPr>
        </p:nvSpPr>
        <p:spPr>
          <a:xfrm>
            <a:off x="1794897" y="624110"/>
            <a:ext cx="9712998" cy="1280890"/>
          </a:xfrm>
        </p:spPr>
        <p:txBody>
          <a:bodyPr>
            <a:normAutofit/>
          </a:bodyPr>
          <a:lstStyle/>
          <a:p>
            <a:r>
              <a:rPr lang="fr-FR"/>
              <a:t>  </a:t>
            </a:r>
          </a:p>
        </p:txBody>
      </p:sp>
      <p:sp>
        <p:nvSpPr>
          <p:cNvPr id="41" name="Rectangle 35">
            <a:extLst>
              <a:ext uri="{FF2B5EF4-FFF2-40B4-BE49-F238E27FC236}">
                <a16:creationId xmlns="" xmlns:a16="http://schemas.microsoft.com/office/drawing/2014/main" id="{240E2333-C7BB-42CB-A674-0BE0C8ED7B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 xmlns:a16="http://schemas.microsoft.com/office/drawing/2014/main" id="{6CADF7DA-72EF-4990-9F27-D443BAF7D8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Espace réservé du pied de page 3">
            <a:extLst>
              <a:ext uri="{FF2B5EF4-FFF2-40B4-BE49-F238E27FC236}">
                <a16:creationId xmlns="" xmlns:a16="http://schemas.microsoft.com/office/drawing/2014/main" id="{B65CFC43-23F7-4B51-B213-386E328FAC20}"/>
              </a:ext>
            </a:extLst>
          </p:cNvPr>
          <p:cNvSpPr>
            <a:spLocks noGrp="1"/>
          </p:cNvSpPr>
          <p:nvPr>
            <p:ph type="ftr" sz="quarter" idx="11"/>
          </p:nvPr>
        </p:nvSpPr>
        <p:spPr>
          <a:xfrm>
            <a:off x="1794897" y="6135808"/>
            <a:ext cx="8237536" cy="365125"/>
          </a:xfrm>
          <a:prstGeom prst="rect">
            <a:avLst/>
          </a:prstGeom>
        </p:spPr>
        <p:txBody>
          <a:bodyPr anchor="ctr">
            <a:normAutofit/>
          </a:bodyPr>
          <a:lstStyle/>
          <a:p>
            <a:pPr>
              <a:spcAft>
                <a:spcPts val="600"/>
              </a:spcAft>
            </a:pPr>
            <a:r>
              <a:rPr lang="fr-FR"/>
              <a:t>Amélie Glading 13 septembre 2019</a:t>
            </a:r>
          </a:p>
        </p:txBody>
      </p:sp>
      <p:graphicFrame>
        <p:nvGraphicFramePr>
          <p:cNvPr id="43" name="Espace réservé du contenu 2">
            <a:extLst>
              <a:ext uri="{FF2B5EF4-FFF2-40B4-BE49-F238E27FC236}">
                <a16:creationId xmlns="" xmlns:a16="http://schemas.microsoft.com/office/drawing/2014/main" id="{6DC6AFE2-868D-43A2-8EEE-80A1695AC7FD}"/>
              </a:ext>
            </a:extLst>
          </p:cNvPr>
          <p:cNvGraphicFramePr>
            <a:graphicFrameLocks noGrp="1"/>
          </p:cNvGraphicFramePr>
          <p:nvPr>
            <p:ph idx="1"/>
            <p:extLst>
              <p:ext uri="{D42A27DB-BD31-4B8C-83A1-F6EECF244321}">
                <p14:modId xmlns:p14="http://schemas.microsoft.com/office/powerpoint/2010/main" val="3726887160"/>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09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FBFE3618-8387-4153-870E-99EA1B9784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2CB91221-E49E-455E-8389-AF91106E1E49}"/>
              </a:ext>
            </a:extLst>
          </p:cNvPr>
          <p:cNvSpPr>
            <a:spLocks noGrp="1"/>
          </p:cNvSpPr>
          <p:nvPr>
            <p:ph type="title"/>
          </p:nvPr>
        </p:nvSpPr>
        <p:spPr>
          <a:xfrm>
            <a:off x="649224" y="645106"/>
            <a:ext cx="3650279" cy="1259894"/>
          </a:xfrm>
        </p:spPr>
        <p:txBody>
          <a:bodyPr>
            <a:normAutofit/>
          </a:bodyPr>
          <a:lstStyle/>
          <a:p>
            <a:pPr>
              <a:lnSpc>
                <a:spcPct val="90000"/>
              </a:lnSpc>
            </a:pPr>
            <a:r>
              <a:rPr lang="fr-FR" sz="2800" b="1"/>
              <a:t>PARTIE 1: PRESENTATION</a:t>
            </a:r>
            <a:br>
              <a:rPr lang="fr-FR" sz="2800" b="1"/>
            </a:br>
            <a:endParaRPr lang="fr-FR" sz="2800"/>
          </a:p>
        </p:txBody>
      </p:sp>
      <p:sp>
        <p:nvSpPr>
          <p:cNvPr id="11" name="Rectangle 10">
            <a:extLst>
              <a:ext uri="{FF2B5EF4-FFF2-40B4-BE49-F238E27FC236}">
                <a16:creationId xmlns="" xmlns:a16="http://schemas.microsoft.com/office/drawing/2014/main" id="{BB99A42A-5548-4BB8-9115-A05821C360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 xmlns:a16="http://schemas.microsoft.com/office/drawing/2014/main" id="{EE964A7D-30AA-4F5D-AB67-B7ADE802BAA6}"/>
              </a:ext>
            </a:extLst>
          </p:cNvPr>
          <p:cNvSpPr>
            <a:spLocks noGrp="1"/>
          </p:cNvSpPr>
          <p:nvPr>
            <p:ph idx="1"/>
          </p:nvPr>
        </p:nvSpPr>
        <p:spPr>
          <a:xfrm>
            <a:off x="649225" y="2133600"/>
            <a:ext cx="3650278" cy="3759253"/>
          </a:xfrm>
        </p:spPr>
        <p:txBody>
          <a:bodyPr>
            <a:normAutofit/>
          </a:bodyPr>
          <a:lstStyle/>
          <a:p>
            <a:pPr>
              <a:lnSpc>
                <a:spcPct val="90000"/>
              </a:lnSpc>
            </a:pPr>
            <a:r>
              <a:rPr lang="fr-FR" sz="1300" b="1" dirty="0"/>
              <a:t>MATERNITE ROBERT DEBRE </a:t>
            </a:r>
            <a:r>
              <a:rPr lang="fr-FR" sz="1300" dirty="0"/>
              <a:t>CHU Robert Debré appartenant à l’Assistance Publique-Hôpitaux de Paris</a:t>
            </a:r>
          </a:p>
          <a:p>
            <a:pPr marL="0" indent="0">
              <a:lnSpc>
                <a:spcPct val="90000"/>
              </a:lnSpc>
              <a:buNone/>
            </a:pPr>
            <a:r>
              <a:rPr lang="fr-FR" sz="1300" dirty="0"/>
              <a:t> </a:t>
            </a:r>
            <a:r>
              <a:rPr lang="fr-FR" sz="1300" b="1" dirty="0"/>
              <a:t>Maternité de niveau 3</a:t>
            </a:r>
            <a:r>
              <a:rPr lang="fr-FR" sz="1300" dirty="0"/>
              <a:t>, seul service adulte de cet hôpital pédiatrique. En 2018, nous avons fêté les 30 ans de sa création.</a:t>
            </a:r>
          </a:p>
          <a:p>
            <a:pPr marL="0" indent="0">
              <a:lnSpc>
                <a:spcPct val="90000"/>
              </a:lnSpc>
              <a:buNone/>
            </a:pPr>
            <a:r>
              <a:rPr lang="fr-FR" sz="1300" dirty="0"/>
              <a:t>Depuis le 1</a:t>
            </a:r>
            <a:r>
              <a:rPr lang="fr-FR" sz="1300" baseline="30000" dirty="0"/>
              <a:t>er</a:t>
            </a:r>
            <a:r>
              <a:rPr lang="fr-FR" sz="1300" dirty="0"/>
              <a:t> juillet 2019, elle est intégrée au groupe hospitalier « AP-HP.7 » </a:t>
            </a:r>
          </a:p>
          <a:p>
            <a:pPr marL="0" indent="0">
              <a:lnSpc>
                <a:spcPct val="90000"/>
              </a:lnSpc>
              <a:buNone/>
            </a:pPr>
            <a:r>
              <a:rPr lang="fr-FR" sz="1300" b="1" dirty="0"/>
              <a:t>3073 patientes ont accouché à Robert Debré en 2018 pour 3206 naissances.</a:t>
            </a:r>
            <a:endParaRPr lang="fr-FR" sz="1300" dirty="0"/>
          </a:p>
          <a:p>
            <a:pPr marL="0" indent="0">
              <a:lnSpc>
                <a:spcPct val="90000"/>
              </a:lnSpc>
              <a:buNone/>
            </a:pPr>
            <a:endParaRPr lang="fr-FR" sz="1300" dirty="0"/>
          </a:p>
          <a:p>
            <a:pPr marL="0" indent="0">
              <a:lnSpc>
                <a:spcPct val="90000"/>
              </a:lnSpc>
              <a:buNone/>
            </a:pPr>
            <a:endParaRPr lang="fr-FR" sz="1300" dirty="0"/>
          </a:p>
          <a:p>
            <a:pPr marL="0" indent="0">
              <a:lnSpc>
                <a:spcPct val="90000"/>
              </a:lnSpc>
              <a:buNone/>
            </a:pPr>
            <a:endParaRPr lang="fr-FR" sz="1300" dirty="0"/>
          </a:p>
        </p:txBody>
      </p:sp>
      <p:pic>
        <p:nvPicPr>
          <p:cNvPr id="4" name="Image 3">
            <a:extLst>
              <a:ext uri="{FF2B5EF4-FFF2-40B4-BE49-F238E27FC236}">
                <a16:creationId xmlns="" xmlns:a16="http://schemas.microsoft.com/office/drawing/2014/main" id="{C3E7577B-909C-4EF5-996F-8AA6EADA24C3}"/>
              </a:ext>
            </a:extLst>
          </p:cNvPr>
          <p:cNvPicPr/>
          <p:nvPr/>
        </p:nvPicPr>
        <p:blipFill rotWithShape="1">
          <a:blip r:embed="rId2">
            <a:extLst>
              <a:ext uri="{28A0092B-C50C-407E-A947-70E740481C1C}">
                <a14:useLocalDpi xmlns:a14="http://schemas.microsoft.com/office/drawing/2010/main" val="0"/>
              </a:ext>
            </a:extLst>
          </a:blip>
          <a:srcRect t="542" r="-1" b="14827"/>
          <a:stretch/>
        </p:blipFill>
        <p:spPr bwMode="auto">
          <a:xfrm>
            <a:off x="4977367" y="640080"/>
            <a:ext cx="6237928" cy="5252773"/>
          </a:xfrm>
          <a:prstGeom prst="rect">
            <a:avLst/>
          </a:prstGeom>
          <a:noFill/>
        </p:spPr>
      </p:pic>
      <p:sp>
        <p:nvSpPr>
          <p:cNvPr id="13" name="Freeform 11">
            <a:extLst>
              <a:ext uri="{FF2B5EF4-FFF2-40B4-BE49-F238E27FC236}">
                <a16:creationId xmlns="" xmlns:a16="http://schemas.microsoft.com/office/drawing/2014/main" id="{D49441E5-946F-46B3-BDD2-BAD088532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pied de page 4">
            <a:extLst>
              <a:ext uri="{FF2B5EF4-FFF2-40B4-BE49-F238E27FC236}">
                <a16:creationId xmlns="" xmlns:a16="http://schemas.microsoft.com/office/drawing/2014/main" id="{0B0C8538-A5B7-4B60-9705-C78070D84C84}"/>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148276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FBFE3618-8387-4153-870E-99EA1B9784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3C919E28-9E74-429C-B845-585D8B71CAB8}"/>
              </a:ext>
            </a:extLst>
          </p:cNvPr>
          <p:cNvSpPr>
            <a:spLocks noGrp="1"/>
          </p:cNvSpPr>
          <p:nvPr>
            <p:ph type="title"/>
          </p:nvPr>
        </p:nvSpPr>
        <p:spPr>
          <a:xfrm>
            <a:off x="649224" y="645106"/>
            <a:ext cx="3650279" cy="1259894"/>
          </a:xfrm>
        </p:spPr>
        <p:txBody>
          <a:bodyPr>
            <a:normAutofit/>
          </a:bodyPr>
          <a:lstStyle/>
          <a:p>
            <a:r>
              <a:rPr lang="fr-FR" sz="1800" b="1" dirty="0"/>
              <a:t>PARTIE 1: </a:t>
            </a:r>
            <a:r>
              <a:rPr lang="fr-FR" sz="1800" b="1" dirty="0">
                <a:solidFill>
                  <a:schemeClr val="tx2">
                    <a:lumMod val="75000"/>
                  </a:schemeClr>
                </a:solidFill>
              </a:rPr>
              <a:t>PRESENTATION</a:t>
            </a:r>
            <a:endParaRPr lang="fr-FR" sz="1800" dirty="0">
              <a:solidFill>
                <a:schemeClr val="tx2">
                  <a:lumMod val="75000"/>
                </a:schemeClr>
              </a:solidFill>
            </a:endParaRPr>
          </a:p>
        </p:txBody>
      </p:sp>
      <p:sp>
        <p:nvSpPr>
          <p:cNvPr id="14" name="Rectangle 13">
            <a:extLst>
              <a:ext uri="{FF2B5EF4-FFF2-40B4-BE49-F238E27FC236}">
                <a16:creationId xmlns="" xmlns:a16="http://schemas.microsoft.com/office/drawing/2014/main" id="{BB99A42A-5548-4BB8-9115-A05821C360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 xmlns:a16="http://schemas.microsoft.com/office/drawing/2014/main" id="{0326675D-9360-4F26-8EC1-CFA55C260FBD}"/>
              </a:ext>
            </a:extLst>
          </p:cNvPr>
          <p:cNvSpPr>
            <a:spLocks noGrp="1"/>
          </p:cNvSpPr>
          <p:nvPr>
            <p:ph idx="1"/>
          </p:nvPr>
        </p:nvSpPr>
        <p:spPr>
          <a:xfrm>
            <a:off x="649225" y="2133600"/>
            <a:ext cx="3650278" cy="3759253"/>
          </a:xfrm>
        </p:spPr>
        <p:txBody>
          <a:bodyPr>
            <a:normAutofit lnSpcReduction="10000"/>
          </a:bodyPr>
          <a:lstStyle/>
          <a:p>
            <a:pPr>
              <a:lnSpc>
                <a:spcPct val="90000"/>
              </a:lnSpc>
            </a:pPr>
            <a:r>
              <a:rPr lang="fr-FR" sz="1400" b="1" dirty="0"/>
              <a:t>MATERNITE ROBERT DEBRE= PRECARITE</a:t>
            </a:r>
          </a:p>
          <a:p>
            <a:pPr>
              <a:lnSpc>
                <a:spcPct val="90000"/>
              </a:lnSpc>
            </a:pPr>
            <a:endParaRPr lang="fr-FR" sz="1400" b="1" dirty="0"/>
          </a:p>
          <a:p>
            <a:pPr marL="0" indent="0">
              <a:lnSpc>
                <a:spcPct val="90000"/>
              </a:lnSpc>
              <a:buNone/>
            </a:pPr>
            <a:r>
              <a:rPr lang="fr-FR" sz="1400" dirty="0"/>
              <a:t>En 2018, 36% de nos patientes résidaient dans le 19e arrondissement (16% majoritairement dans le 20</a:t>
            </a:r>
            <a:r>
              <a:rPr lang="fr-FR" sz="1400" baseline="30000" dirty="0"/>
              <a:t>e</a:t>
            </a:r>
            <a:r>
              <a:rPr lang="fr-FR" sz="1400" dirty="0"/>
              <a:t> et 10</a:t>
            </a:r>
            <a:r>
              <a:rPr lang="fr-FR" sz="1400" baseline="30000" dirty="0"/>
              <a:t>e</a:t>
            </a:r>
            <a:r>
              <a:rPr lang="fr-FR" sz="1400" dirty="0"/>
              <a:t> arrondissements) et 36% en Seine-Saint-Denis (10% en région parisienne hors 93).</a:t>
            </a:r>
          </a:p>
          <a:p>
            <a:pPr marL="0" indent="0">
              <a:lnSpc>
                <a:spcPct val="90000"/>
              </a:lnSpc>
              <a:buNone/>
            </a:pPr>
            <a:r>
              <a:rPr lang="fr-FR" sz="1400" dirty="0"/>
              <a:t>Les 19</a:t>
            </a:r>
            <a:r>
              <a:rPr lang="fr-FR" sz="1400" baseline="30000" dirty="0"/>
              <a:t>e</a:t>
            </a:r>
            <a:r>
              <a:rPr lang="fr-FR" sz="1400" dirty="0"/>
              <a:t> et 20</a:t>
            </a:r>
            <a:r>
              <a:rPr lang="fr-FR" sz="1400" baseline="30000" dirty="0"/>
              <a:t>e</a:t>
            </a:r>
            <a:r>
              <a:rPr lang="fr-FR" sz="1400" dirty="0"/>
              <a:t> arrondissements de Paris et la Seine-Saint-Denis sont marqués part un fort taux de pauvreté. </a:t>
            </a:r>
          </a:p>
          <a:p>
            <a:pPr marL="0" indent="0">
              <a:lnSpc>
                <a:spcPct val="90000"/>
              </a:lnSpc>
              <a:buNone/>
            </a:pPr>
            <a:r>
              <a:rPr lang="fr-FR" sz="1400" dirty="0"/>
              <a:t>Estimation à 30,7% la population précaire à la maternité Robert Debré.</a:t>
            </a:r>
          </a:p>
          <a:p>
            <a:pPr marL="0" indent="0">
              <a:lnSpc>
                <a:spcPct val="90000"/>
              </a:lnSpc>
              <a:buNone/>
            </a:pPr>
            <a:r>
              <a:rPr lang="fr-FR" sz="1400" dirty="0"/>
              <a:t>Audit en 2012 face au taux de mortalité infantile en Seine-Saint-Denis &gt; taux national.</a:t>
            </a:r>
          </a:p>
          <a:p>
            <a:pPr marL="0" indent="0">
              <a:lnSpc>
                <a:spcPct val="90000"/>
              </a:lnSpc>
              <a:buNone/>
            </a:pPr>
            <a:endParaRPr lang="fr-FR" sz="1400" baseline="30000" dirty="0"/>
          </a:p>
          <a:p>
            <a:pPr marL="0" indent="0">
              <a:lnSpc>
                <a:spcPct val="90000"/>
              </a:lnSpc>
              <a:buNone/>
            </a:pPr>
            <a:endParaRPr lang="fr-FR" sz="1400" dirty="0"/>
          </a:p>
          <a:p>
            <a:pPr marL="0" indent="0">
              <a:lnSpc>
                <a:spcPct val="90000"/>
              </a:lnSpc>
              <a:buNone/>
            </a:pPr>
            <a:endParaRPr lang="fr-FR" sz="1400" b="1" dirty="0"/>
          </a:p>
          <a:p>
            <a:pPr>
              <a:lnSpc>
                <a:spcPct val="90000"/>
              </a:lnSpc>
            </a:pPr>
            <a:endParaRPr lang="fr-FR" sz="1400" dirty="0"/>
          </a:p>
          <a:p>
            <a:pPr marL="0" indent="0">
              <a:lnSpc>
                <a:spcPct val="90000"/>
              </a:lnSpc>
              <a:buNone/>
            </a:pPr>
            <a:endParaRPr lang="fr-FR" sz="1400" dirty="0"/>
          </a:p>
          <a:p>
            <a:pPr>
              <a:lnSpc>
                <a:spcPct val="90000"/>
              </a:lnSpc>
            </a:pPr>
            <a:endParaRPr lang="fr-FR" sz="1400" dirty="0"/>
          </a:p>
          <a:p>
            <a:pPr marL="0" indent="0">
              <a:lnSpc>
                <a:spcPct val="90000"/>
              </a:lnSpc>
              <a:buNone/>
            </a:pPr>
            <a:endParaRPr lang="fr-FR" sz="1400" dirty="0"/>
          </a:p>
          <a:p>
            <a:pPr marL="0" indent="0">
              <a:lnSpc>
                <a:spcPct val="90000"/>
              </a:lnSpc>
              <a:buNone/>
            </a:pPr>
            <a:endParaRPr lang="fr-FR" sz="1400" dirty="0"/>
          </a:p>
          <a:p>
            <a:pPr marL="0" indent="0">
              <a:lnSpc>
                <a:spcPct val="90000"/>
              </a:lnSpc>
              <a:buNone/>
            </a:pPr>
            <a:endParaRPr lang="fr-FR" sz="1400" dirty="0"/>
          </a:p>
        </p:txBody>
      </p:sp>
      <p:pic>
        <p:nvPicPr>
          <p:cNvPr id="7" name="Image 6" descr="Une image contenant texte, carte&#10;&#10;Description générée automatiquement">
            <a:extLst>
              <a:ext uri="{FF2B5EF4-FFF2-40B4-BE49-F238E27FC236}">
                <a16:creationId xmlns="" xmlns:a16="http://schemas.microsoft.com/office/drawing/2014/main" id="{40E9CC67-D7C8-42F1-B288-7B4ED6D33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543" y="1145626"/>
            <a:ext cx="6953577" cy="4241681"/>
          </a:xfrm>
          <a:prstGeom prst="rect">
            <a:avLst/>
          </a:prstGeom>
        </p:spPr>
      </p:pic>
      <p:sp>
        <p:nvSpPr>
          <p:cNvPr id="16" name="Freeform 11">
            <a:extLst>
              <a:ext uri="{FF2B5EF4-FFF2-40B4-BE49-F238E27FC236}">
                <a16:creationId xmlns="" xmlns:a16="http://schemas.microsoft.com/office/drawing/2014/main" id="{D49441E5-946F-46B3-BDD2-BAD088532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pied de page 3">
            <a:extLst>
              <a:ext uri="{FF2B5EF4-FFF2-40B4-BE49-F238E27FC236}">
                <a16:creationId xmlns="" xmlns:a16="http://schemas.microsoft.com/office/drawing/2014/main" id="{7414C0B8-DFE6-4F47-A4DB-573B215F0341}"/>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170418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82AF601D-6CE7-432F-A8C7-6DD4F564C95C}"/>
              </a:ext>
            </a:extLst>
          </p:cNvPr>
          <p:cNvSpPr>
            <a:spLocks noGrp="1"/>
          </p:cNvSpPr>
          <p:nvPr>
            <p:ph type="title"/>
          </p:nvPr>
        </p:nvSpPr>
        <p:spPr>
          <a:xfrm>
            <a:off x="1046019" y="942108"/>
            <a:ext cx="3256550" cy="4969113"/>
          </a:xfrm>
        </p:spPr>
        <p:txBody>
          <a:bodyPr anchor="ctr">
            <a:normAutofit/>
          </a:bodyPr>
          <a:lstStyle/>
          <a:p>
            <a:r>
              <a:rPr lang="fr-FR" sz="2000" b="1" dirty="0">
                <a:solidFill>
                  <a:schemeClr val="tx2">
                    <a:lumMod val="75000"/>
                  </a:schemeClr>
                </a:solidFill>
              </a:rPr>
              <a:t>PARTIE 1: PRESENTATION</a:t>
            </a:r>
            <a:br>
              <a:rPr lang="fr-FR" sz="2000" b="1" dirty="0">
                <a:solidFill>
                  <a:schemeClr val="tx2">
                    <a:lumMod val="75000"/>
                  </a:schemeClr>
                </a:solidFill>
              </a:rPr>
            </a:br>
            <a:r>
              <a:rPr lang="fr-FR" sz="2000" b="1" dirty="0">
                <a:solidFill>
                  <a:schemeClr val="tx2">
                    <a:lumMod val="75000"/>
                  </a:schemeClr>
                </a:solidFill>
              </a:rPr>
              <a:t>MATERNITE ROBERT DEBRE</a:t>
            </a:r>
            <a:br>
              <a:rPr lang="fr-FR" sz="2000" b="1" dirty="0">
                <a:solidFill>
                  <a:schemeClr val="tx2">
                    <a:lumMod val="75000"/>
                  </a:schemeClr>
                </a:solidFill>
              </a:rPr>
            </a:br>
            <a:r>
              <a:rPr lang="fr-FR" sz="2000" b="1" dirty="0">
                <a:solidFill>
                  <a:schemeClr val="tx2">
                    <a:lumMod val="75000"/>
                  </a:schemeClr>
                </a:solidFill>
              </a:rPr>
              <a:t/>
            </a:r>
            <a:br>
              <a:rPr lang="fr-FR" sz="2000" b="1" dirty="0">
                <a:solidFill>
                  <a:schemeClr val="tx2">
                    <a:lumMod val="75000"/>
                  </a:schemeClr>
                </a:solidFill>
              </a:rPr>
            </a:br>
            <a:r>
              <a:rPr lang="fr-FR" sz="2000" b="1" dirty="0">
                <a:solidFill>
                  <a:schemeClr val="tx2">
                    <a:lumMod val="75000"/>
                  </a:schemeClr>
                </a:solidFill>
              </a:rPr>
              <a:t/>
            </a:r>
            <a:br>
              <a:rPr lang="fr-FR" sz="2000" b="1" dirty="0">
                <a:solidFill>
                  <a:schemeClr val="tx2">
                    <a:lumMod val="75000"/>
                  </a:schemeClr>
                </a:solidFill>
              </a:rPr>
            </a:br>
            <a:r>
              <a:rPr lang="fr-FR" sz="2000" b="1" dirty="0">
                <a:solidFill>
                  <a:schemeClr val="tx2">
                    <a:lumMod val="75000"/>
                  </a:schemeClr>
                </a:solidFill>
              </a:rPr>
              <a:t>OFFRE DE SOIN ET D’ACCOMPAGNEMENT</a:t>
            </a:r>
            <a:br>
              <a:rPr lang="fr-FR" sz="2000" b="1" dirty="0">
                <a:solidFill>
                  <a:schemeClr val="tx2">
                    <a:lumMod val="75000"/>
                  </a:schemeClr>
                </a:solidFill>
              </a:rPr>
            </a:br>
            <a:endParaRPr lang="fr-FR" sz="20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09ED3518-AB56-41EB-919F-76AE2E799883}"/>
              </a:ext>
            </a:extLst>
          </p:cNvPr>
          <p:cNvSpPr>
            <a:spLocks noGrp="1"/>
          </p:cNvSpPr>
          <p:nvPr>
            <p:ph idx="1"/>
          </p:nvPr>
        </p:nvSpPr>
        <p:spPr>
          <a:xfrm>
            <a:off x="5049062" y="942108"/>
            <a:ext cx="6455549" cy="4969114"/>
          </a:xfrm>
        </p:spPr>
        <p:txBody>
          <a:bodyPr anchor="ctr">
            <a:normAutofit/>
          </a:bodyPr>
          <a:lstStyle/>
          <a:p>
            <a:pPr marL="0" indent="0">
              <a:buNone/>
            </a:pPr>
            <a:endParaRPr lang="fr-FR" b="1">
              <a:solidFill>
                <a:schemeClr val="tx2">
                  <a:lumMod val="75000"/>
                </a:schemeClr>
              </a:solidFill>
            </a:endParaRPr>
          </a:p>
          <a:p>
            <a:r>
              <a:rPr lang="fr-FR" b="1">
                <a:solidFill>
                  <a:schemeClr val="tx2">
                    <a:lumMod val="75000"/>
                  </a:schemeClr>
                </a:solidFill>
              </a:rPr>
              <a:t>Un suivi de grossesse précoce et centralisé à l’hôpital (données 2018):</a:t>
            </a:r>
          </a:p>
          <a:p>
            <a:pPr>
              <a:buFont typeface="Wingdings" panose="05000000000000000000" pitchFamily="2" charset="2"/>
              <a:buChar char="ü"/>
            </a:pPr>
            <a:r>
              <a:rPr lang="fr-FR">
                <a:solidFill>
                  <a:schemeClr val="tx2">
                    <a:lumMod val="75000"/>
                  </a:schemeClr>
                </a:solidFill>
              </a:rPr>
              <a:t>Seulement 28% de grossesses considérées à bas risque</a:t>
            </a:r>
          </a:p>
          <a:p>
            <a:pPr>
              <a:buFont typeface="Wingdings" panose="05000000000000000000" pitchFamily="2" charset="2"/>
              <a:buChar char="ü"/>
            </a:pPr>
            <a:r>
              <a:rPr lang="fr-FR">
                <a:solidFill>
                  <a:schemeClr val="tx2">
                    <a:lumMod val="75000"/>
                  </a:schemeClr>
                </a:solidFill>
              </a:rPr>
              <a:t>64% de nos patientes ont été suivies à partir du 1</a:t>
            </a:r>
            <a:r>
              <a:rPr lang="fr-FR" baseline="30000">
                <a:solidFill>
                  <a:schemeClr val="tx2">
                    <a:lumMod val="75000"/>
                  </a:schemeClr>
                </a:solidFill>
              </a:rPr>
              <a:t>e</a:t>
            </a:r>
            <a:r>
              <a:rPr lang="fr-FR">
                <a:solidFill>
                  <a:schemeClr val="tx2">
                    <a:lumMod val="75000"/>
                  </a:schemeClr>
                </a:solidFill>
              </a:rPr>
              <a:t> trimestre de la grossesse, 84% au moins à partir des 1</a:t>
            </a:r>
            <a:r>
              <a:rPr lang="fr-FR" baseline="30000">
                <a:solidFill>
                  <a:schemeClr val="tx2">
                    <a:lumMod val="75000"/>
                  </a:schemeClr>
                </a:solidFill>
              </a:rPr>
              <a:t>er</a:t>
            </a:r>
            <a:r>
              <a:rPr lang="fr-FR">
                <a:solidFill>
                  <a:schemeClr val="tx2">
                    <a:lumMod val="75000"/>
                  </a:schemeClr>
                </a:solidFill>
              </a:rPr>
              <a:t> et 2</a:t>
            </a:r>
            <a:r>
              <a:rPr lang="fr-FR" baseline="30000">
                <a:solidFill>
                  <a:schemeClr val="tx2">
                    <a:lumMod val="75000"/>
                  </a:schemeClr>
                </a:solidFill>
              </a:rPr>
              <a:t>e</a:t>
            </a:r>
            <a:r>
              <a:rPr lang="fr-FR">
                <a:solidFill>
                  <a:schemeClr val="tx2">
                    <a:lumMod val="75000"/>
                  </a:schemeClr>
                </a:solidFill>
              </a:rPr>
              <a:t> trimestres</a:t>
            </a:r>
          </a:p>
          <a:p>
            <a:pPr marL="0" indent="0">
              <a:buNone/>
            </a:pPr>
            <a:endParaRPr lang="fr-FR">
              <a:solidFill>
                <a:schemeClr val="tx2">
                  <a:lumMod val="75000"/>
                </a:schemeClr>
              </a:solidFill>
            </a:endParaRPr>
          </a:p>
          <a:p>
            <a:pPr>
              <a:buFont typeface="Wingdings" panose="05000000000000000000" pitchFamily="2" charset="2"/>
              <a:buChar char="ü"/>
            </a:pPr>
            <a:endParaRPr lang="fr-FR">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4FA3D963-C242-4049-94DB-6D2B83D23FCB}"/>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67296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FBFE3618-8387-4153-870E-99EA1B9784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C4A8308F-FD2A-4289-962A-5040F09CC568}"/>
              </a:ext>
            </a:extLst>
          </p:cNvPr>
          <p:cNvSpPr>
            <a:spLocks noGrp="1"/>
          </p:cNvSpPr>
          <p:nvPr>
            <p:ph type="title"/>
          </p:nvPr>
        </p:nvSpPr>
        <p:spPr>
          <a:xfrm>
            <a:off x="649224" y="645106"/>
            <a:ext cx="3650279" cy="1259894"/>
          </a:xfrm>
        </p:spPr>
        <p:txBody>
          <a:bodyPr>
            <a:normAutofit fontScale="90000"/>
          </a:bodyPr>
          <a:lstStyle/>
          <a:p>
            <a:r>
              <a:rPr lang="fr-FR" sz="1800" b="1" dirty="0"/>
              <a:t>PARTIE 1: </a:t>
            </a:r>
            <a:r>
              <a:rPr lang="fr-FR" sz="1800" b="1" dirty="0">
                <a:solidFill>
                  <a:schemeClr val="tx2">
                    <a:lumMod val="75000"/>
                  </a:schemeClr>
                </a:solidFill>
              </a:rPr>
              <a:t>PRESENTATION</a:t>
            </a:r>
            <a:r>
              <a:rPr lang="fr-FR" sz="1800" b="1" dirty="0"/>
              <a:t/>
            </a:r>
            <a:br>
              <a:rPr lang="fr-FR" sz="1800" b="1" dirty="0"/>
            </a:br>
            <a:r>
              <a:rPr lang="fr-FR" sz="1800" b="1" dirty="0"/>
              <a:t/>
            </a:r>
            <a:br>
              <a:rPr lang="fr-FR" sz="1800" b="1" dirty="0"/>
            </a:br>
            <a:r>
              <a:rPr lang="fr-FR" sz="1800" b="1" dirty="0"/>
              <a:t/>
            </a:r>
            <a:br>
              <a:rPr lang="fr-FR" sz="1800" b="1" dirty="0"/>
            </a:br>
            <a:r>
              <a:rPr lang="fr-FR" sz="1800" b="1" dirty="0">
                <a:solidFill>
                  <a:schemeClr val="tx2">
                    <a:lumMod val="75000"/>
                  </a:schemeClr>
                </a:solidFill>
              </a:rPr>
              <a:t>OFFRE DE SOIN ET D’ACCOMPAGNEMENT</a:t>
            </a:r>
            <a:endParaRPr lang="fr-FR" sz="1800" dirty="0"/>
          </a:p>
        </p:txBody>
      </p:sp>
      <p:sp>
        <p:nvSpPr>
          <p:cNvPr id="13" name="Rectangle 12">
            <a:extLst>
              <a:ext uri="{FF2B5EF4-FFF2-40B4-BE49-F238E27FC236}">
                <a16:creationId xmlns="" xmlns:a16="http://schemas.microsoft.com/office/drawing/2014/main" id="{BB99A42A-5548-4BB8-9115-A05821C360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Espace réservé du contenu 2">
            <a:extLst>
              <a:ext uri="{FF2B5EF4-FFF2-40B4-BE49-F238E27FC236}">
                <a16:creationId xmlns="" xmlns:a16="http://schemas.microsoft.com/office/drawing/2014/main" id="{5048DDC0-E193-47B9-ACF7-E7D2B708E22F}"/>
              </a:ext>
            </a:extLst>
          </p:cNvPr>
          <p:cNvSpPr>
            <a:spLocks noGrp="1"/>
          </p:cNvSpPr>
          <p:nvPr>
            <p:ph idx="1"/>
          </p:nvPr>
        </p:nvSpPr>
        <p:spPr>
          <a:xfrm>
            <a:off x="649225" y="2133600"/>
            <a:ext cx="3650278" cy="3759253"/>
          </a:xfrm>
        </p:spPr>
        <p:txBody>
          <a:bodyPr>
            <a:normAutofit/>
          </a:bodyPr>
          <a:lstStyle/>
          <a:p>
            <a:pPr>
              <a:lnSpc>
                <a:spcPct val="90000"/>
              </a:lnSpc>
            </a:pPr>
            <a:r>
              <a:rPr lang="fr-FR" sz="1500" b="1" dirty="0"/>
              <a:t>Des référents spécialisés:</a:t>
            </a:r>
          </a:p>
          <a:p>
            <a:pPr>
              <a:lnSpc>
                <a:spcPct val="90000"/>
              </a:lnSpc>
              <a:buFont typeface="Wingdings" panose="05000000000000000000" pitchFamily="2" charset="2"/>
              <a:buChar char="ü"/>
            </a:pPr>
            <a:r>
              <a:rPr lang="fr-FR" sz="1500" b="1" dirty="0"/>
              <a:t>Les consultations d’addictologie</a:t>
            </a:r>
            <a:r>
              <a:rPr lang="fr-FR" sz="1500" dirty="0"/>
              <a:t>: consultation d’aide au sevrage tabagique, ELSA intervenant en maternité</a:t>
            </a:r>
          </a:p>
          <a:p>
            <a:pPr>
              <a:lnSpc>
                <a:spcPct val="90000"/>
              </a:lnSpc>
              <a:buFont typeface="Wingdings" panose="05000000000000000000" pitchFamily="2" charset="2"/>
              <a:buChar char="ü"/>
            </a:pPr>
            <a:r>
              <a:rPr lang="fr-FR" sz="1500" b="1" dirty="0"/>
              <a:t>Les psychologues et psychiatre</a:t>
            </a:r>
            <a:r>
              <a:rPr lang="fr-FR" sz="1500" dirty="0"/>
              <a:t>: 3 psychologues (2 temps pleins ½) et une psychiatre de liaison</a:t>
            </a:r>
          </a:p>
          <a:p>
            <a:pPr>
              <a:lnSpc>
                <a:spcPct val="90000"/>
              </a:lnSpc>
              <a:buFont typeface="Wingdings" panose="05000000000000000000" pitchFamily="2" charset="2"/>
              <a:buChar char="ü"/>
            </a:pPr>
            <a:r>
              <a:rPr lang="fr-FR" sz="1500" b="1" dirty="0"/>
              <a:t>Le service social: </a:t>
            </a:r>
            <a:r>
              <a:rPr lang="fr-FR" sz="1500" dirty="0"/>
              <a:t>2 assistantes sociales, une secrétaire, un service social de la PASS</a:t>
            </a:r>
          </a:p>
          <a:p>
            <a:pPr marL="0" indent="0">
              <a:lnSpc>
                <a:spcPct val="90000"/>
              </a:lnSpc>
              <a:buNone/>
            </a:pPr>
            <a:endParaRPr lang="fr-FR" sz="1500" dirty="0"/>
          </a:p>
          <a:p>
            <a:pPr>
              <a:lnSpc>
                <a:spcPct val="90000"/>
              </a:lnSpc>
              <a:buFont typeface="Wingdings" panose="05000000000000000000" pitchFamily="2" charset="2"/>
              <a:buChar char="ü"/>
            </a:pPr>
            <a:endParaRPr lang="fr-FR" sz="1500" dirty="0"/>
          </a:p>
        </p:txBody>
      </p:sp>
      <p:pic>
        <p:nvPicPr>
          <p:cNvPr id="4" name="Espace réservé du contenu 3">
            <a:extLst>
              <a:ext uri="{FF2B5EF4-FFF2-40B4-BE49-F238E27FC236}">
                <a16:creationId xmlns="" xmlns:a16="http://schemas.microsoft.com/office/drawing/2014/main" id="{46FE7E09-58ED-424E-88D5-33865197300D}"/>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4619543" y="850098"/>
            <a:ext cx="6953577" cy="4832736"/>
          </a:xfrm>
          <a:prstGeom prst="rect">
            <a:avLst/>
          </a:prstGeom>
          <a:noFill/>
        </p:spPr>
      </p:pic>
      <p:sp>
        <p:nvSpPr>
          <p:cNvPr id="15" name="Freeform 11">
            <a:extLst>
              <a:ext uri="{FF2B5EF4-FFF2-40B4-BE49-F238E27FC236}">
                <a16:creationId xmlns="" xmlns:a16="http://schemas.microsoft.com/office/drawing/2014/main" id="{D49441E5-946F-46B3-BDD2-BAD088532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pied de page 2">
            <a:extLst>
              <a:ext uri="{FF2B5EF4-FFF2-40B4-BE49-F238E27FC236}">
                <a16:creationId xmlns="" xmlns:a16="http://schemas.microsoft.com/office/drawing/2014/main" id="{2F59DCB1-C5E4-494B-AB92-BAFF12A15337}"/>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303903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77E925E3-0F09-469D-9D33-FD43CFD27831}"/>
              </a:ext>
            </a:extLst>
          </p:cNvPr>
          <p:cNvSpPr>
            <a:spLocks noGrp="1"/>
          </p:cNvSpPr>
          <p:nvPr>
            <p:ph type="title"/>
          </p:nvPr>
        </p:nvSpPr>
        <p:spPr>
          <a:xfrm>
            <a:off x="1046019" y="942108"/>
            <a:ext cx="3256550" cy="4969113"/>
          </a:xfrm>
        </p:spPr>
        <p:txBody>
          <a:bodyPr anchor="ctr">
            <a:normAutofit/>
          </a:bodyPr>
          <a:lstStyle/>
          <a:p>
            <a:r>
              <a:rPr lang="fr-FR" sz="1800" b="1" dirty="0"/>
              <a:t>PARTIE 1: </a:t>
            </a:r>
            <a:r>
              <a:rPr lang="fr-FR" sz="1800" b="1" dirty="0">
                <a:solidFill>
                  <a:schemeClr val="tx2">
                    <a:lumMod val="75000"/>
                  </a:schemeClr>
                </a:solidFill>
              </a:rPr>
              <a:t>PRESENTATION</a:t>
            </a:r>
            <a:r>
              <a:rPr lang="fr-FR" sz="1800" b="1" dirty="0"/>
              <a:t/>
            </a:r>
            <a:br>
              <a:rPr lang="fr-FR" sz="1800" b="1" dirty="0"/>
            </a:br>
            <a:r>
              <a:rPr lang="fr-FR" sz="1800" b="1" dirty="0"/>
              <a:t/>
            </a:r>
            <a:br>
              <a:rPr lang="fr-FR" sz="1800" b="1" dirty="0"/>
            </a:br>
            <a:r>
              <a:rPr lang="fr-FR" sz="1800" b="1" dirty="0"/>
              <a:t/>
            </a:r>
            <a:br>
              <a:rPr lang="fr-FR" sz="1800" b="1" dirty="0"/>
            </a:br>
            <a:r>
              <a:rPr lang="fr-FR" sz="1800" b="1" dirty="0">
                <a:solidFill>
                  <a:schemeClr val="tx2">
                    <a:lumMod val="75000"/>
                  </a:schemeClr>
                </a:solidFill>
              </a:rPr>
              <a:t>OFFRE DE SOIN ET D’ACCOMPAGNEMENT</a:t>
            </a:r>
            <a:endParaRPr lang="fr-FR" sz="1800" dirty="0">
              <a:solidFill>
                <a:schemeClr val="tx2">
                  <a:lumMod val="75000"/>
                </a:schemeClr>
              </a:solidFill>
            </a:endParaRP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 xmlns:a16="http://schemas.microsoft.com/office/drawing/2014/main" id="{41270192-ABA0-4283-B3D1-A82AB17F407D}"/>
              </a:ext>
            </a:extLst>
          </p:cNvPr>
          <p:cNvSpPr>
            <a:spLocks noGrp="1"/>
          </p:cNvSpPr>
          <p:nvPr>
            <p:ph idx="1"/>
          </p:nvPr>
        </p:nvSpPr>
        <p:spPr>
          <a:xfrm>
            <a:off x="5049062" y="942108"/>
            <a:ext cx="6455549" cy="4969114"/>
          </a:xfrm>
        </p:spPr>
        <p:txBody>
          <a:bodyPr anchor="ctr">
            <a:normAutofit/>
          </a:bodyPr>
          <a:lstStyle/>
          <a:p>
            <a:pPr>
              <a:buFont typeface="Wingdings" panose="05000000000000000000" pitchFamily="2" charset="2"/>
              <a:buChar char="ü"/>
            </a:pPr>
            <a:r>
              <a:rPr lang="fr-FR" b="1" dirty="0">
                <a:solidFill>
                  <a:schemeClr val="tx2">
                    <a:lumMod val="75000"/>
                  </a:schemeClr>
                </a:solidFill>
              </a:rPr>
              <a:t>Les sages-femmes de PMI du 19</a:t>
            </a:r>
            <a:r>
              <a:rPr lang="fr-FR" b="1" baseline="30000" dirty="0">
                <a:solidFill>
                  <a:schemeClr val="tx2">
                    <a:lumMod val="75000"/>
                  </a:schemeClr>
                </a:solidFill>
              </a:rPr>
              <a:t>e</a:t>
            </a:r>
            <a:r>
              <a:rPr lang="fr-FR" dirty="0">
                <a:solidFill>
                  <a:schemeClr val="tx2">
                    <a:lumMod val="75000"/>
                  </a:schemeClr>
                </a:solidFill>
              </a:rPr>
              <a:t>: consultations et VAD</a:t>
            </a:r>
          </a:p>
          <a:p>
            <a:pPr>
              <a:buFont typeface="Wingdings" panose="05000000000000000000" pitchFamily="2" charset="2"/>
              <a:buChar char="ü"/>
            </a:pPr>
            <a:r>
              <a:rPr lang="fr-FR" b="1" dirty="0">
                <a:solidFill>
                  <a:schemeClr val="tx2">
                    <a:lumMod val="75000"/>
                  </a:schemeClr>
                </a:solidFill>
              </a:rPr>
              <a:t>L’entretien prénatal précoce:</a:t>
            </a:r>
            <a:r>
              <a:rPr lang="fr-FR" dirty="0">
                <a:solidFill>
                  <a:schemeClr val="tx2">
                    <a:lumMod val="75000"/>
                  </a:schemeClr>
                </a:solidFill>
              </a:rPr>
              <a:t> deux ½ journées/mois</a:t>
            </a:r>
          </a:p>
          <a:p>
            <a:pPr>
              <a:buFont typeface="Wingdings" panose="05000000000000000000" pitchFamily="2" charset="2"/>
              <a:buChar char="ü"/>
            </a:pPr>
            <a:r>
              <a:rPr lang="fr-FR" b="1" dirty="0">
                <a:solidFill>
                  <a:schemeClr val="tx2">
                    <a:lumMod val="75000"/>
                  </a:schemeClr>
                </a:solidFill>
              </a:rPr>
              <a:t>La réunion hebdomadaire médico-psycho-sociale</a:t>
            </a:r>
            <a:endParaRPr lang="fr-FR" dirty="0">
              <a:solidFill>
                <a:schemeClr val="tx2">
                  <a:lumMod val="75000"/>
                </a:schemeClr>
              </a:solidFill>
            </a:endParaRPr>
          </a:p>
          <a:p>
            <a:pPr>
              <a:buFont typeface="Wingdings" panose="05000000000000000000" pitchFamily="2" charset="2"/>
              <a:buChar char="ü"/>
            </a:pPr>
            <a:r>
              <a:rPr lang="fr-FR" b="1" dirty="0">
                <a:solidFill>
                  <a:schemeClr val="tx2">
                    <a:lumMod val="75000"/>
                  </a:schemeClr>
                </a:solidFill>
              </a:rPr>
              <a:t>Le staff parentalité: </a:t>
            </a:r>
            <a:r>
              <a:rPr lang="fr-FR" dirty="0">
                <a:solidFill>
                  <a:schemeClr val="tx2">
                    <a:lumMod val="75000"/>
                  </a:schemeClr>
                </a:solidFill>
              </a:rPr>
              <a:t>1 matinée par mois (3 à 4 situations)</a:t>
            </a:r>
            <a:endParaRPr lang="fr-FR" b="1" dirty="0">
              <a:solidFill>
                <a:schemeClr val="tx2">
                  <a:lumMod val="75000"/>
                </a:schemeClr>
              </a:solidFill>
            </a:endParaRPr>
          </a:p>
          <a:p>
            <a:pPr>
              <a:buFont typeface="Wingdings" panose="05000000000000000000" pitchFamily="2" charset="2"/>
              <a:buChar char="ü"/>
            </a:pPr>
            <a:r>
              <a:rPr lang="fr-FR" b="1" dirty="0">
                <a:solidFill>
                  <a:schemeClr val="tx2">
                    <a:lumMod val="75000"/>
                  </a:schemeClr>
                </a:solidFill>
              </a:rPr>
              <a:t>Les consultations de nutrition et l’HDJ Nutrition: </a:t>
            </a:r>
            <a:r>
              <a:rPr lang="fr-FR" dirty="0">
                <a:solidFill>
                  <a:schemeClr val="tx2">
                    <a:lumMod val="75000"/>
                  </a:schemeClr>
                </a:solidFill>
              </a:rPr>
              <a:t>1 fois/</a:t>
            </a:r>
            <a:r>
              <a:rPr lang="fr-FR" dirty="0" err="1">
                <a:solidFill>
                  <a:schemeClr val="tx2">
                    <a:lumMod val="75000"/>
                  </a:schemeClr>
                </a:solidFill>
              </a:rPr>
              <a:t>sem</a:t>
            </a:r>
            <a:endParaRPr lang="fr-FR" dirty="0">
              <a:solidFill>
                <a:schemeClr val="tx2">
                  <a:lumMod val="75000"/>
                </a:schemeClr>
              </a:solidFill>
            </a:endParaRPr>
          </a:p>
          <a:p>
            <a:pPr>
              <a:buFont typeface="Wingdings" panose="05000000000000000000" pitchFamily="2" charset="2"/>
              <a:buChar char="ü"/>
            </a:pPr>
            <a:endParaRPr lang="fr-FR" dirty="0">
              <a:solidFill>
                <a:schemeClr val="tx2">
                  <a:lumMod val="75000"/>
                </a:schemeClr>
              </a:solidFill>
            </a:endParaRPr>
          </a:p>
          <a:p>
            <a:pPr>
              <a:buFont typeface="Wingdings" panose="05000000000000000000" pitchFamily="2" charset="2"/>
              <a:buChar char="ü"/>
            </a:pPr>
            <a:endParaRPr lang="fr-FR" dirty="0">
              <a:solidFill>
                <a:schemeClr val="tx2">
                  <a:lumMod val="75000"/>
                </a:schemeClr>
              </a:solidFill>
            </a:endParaRPr>
          </a:p>
        </p:txBody>
      </p:sp>
      <p:sp>
        <p:nvSpPr>
          <p:cNvPr id="4" name="Espace réservé du pied de page 3">
            <a:extLst>
              <a:ext uri="{FF2B5EF4-FFF2-40B4-BE49-F238E27FC236}">
                <a16:creationId xmlns="" xmlns:a16="http://schemas.microsoft.com/office/drawing/2014/main" id="{6D08220E-2102-40DA-B42E-E5419B75F169}"/>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1345250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7" name="Rectangle 40">
            <a:extLst>
              <a:ext uri="{FF2B5EF4-FFF2-40B4-BE49-F238E27FC236}">
                <a16:creationId xmlns="" xmlns:a16="http://schemas.microsoft.com/office/drawing/2014/main" id="{FBFE3618-8387-4153-870E-99EA1B9784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F43A0649-C34E-4B76-87A6-5728FDAFC16A}"/>
              </a:ext>
            </a:extLst>
          </p:cNvPr>
          <p:cNvSpPr>
            <a:spLocks noGrp="1"/>
          </p:cNvSpPr>
          <p:nvPr>
            <p:ph type="title"/>
          </p:nvPr>
        </p:nvSpPr>
        <p:spPr>
          <a:xfrm>
            <a:off x="649224" y="645106"/>
            <a:ext cx="3650279" cy="1259894"/>
          </a:xfrm>
        </p:spPr>
        <p:txBody>
          <a:bodyPr>
            <a:normAutofit/>
          </a:bodyPr>
          <a:lstStyle/>
          <a:p>
            <a:pPr>
              <a:lnSpc>
                <a:spcPct val="90000"/>
              </a:lnSpc>
            </a:pPr>
            <a:r>
              <a:rPr lang="fr-FR" sz="2000" b="1" dirty="0"/>
              <a:t>PARTIE 1: </a:t>
            </a:r>
            <a:r>
              <a:rPr lang="fr-FR" sz="2000" b="1" dirty="0">
                <a:solidFill>
                  <a:schemeClr val="tx2">
                    <a:lumMod val="75000"/>
                  </a:schemeClr>
                </a:solidFill>
              </a:rPr>
              <a:t>ETAT DES LIEUX</a:t>
            </a:r>
            <a:br>
              <a:rPr lang="fr-FR" sz="2000" b="1" dirty="0">
                <a:solidFill>
                  <a:schemeClr val="tx2">
                    <a:lumMod val="75000"/>
                  </a:schemeClr>
                </a:solidFill>
              </a:rPr>
            </a:br>
            <a:r>
              <a:rPr lang="fr-FR" sz="2000" b="1" dirty="0">
                <a:solidFill>
                  <a:schemeClr val="tx2">
                    <a:lumMod val="75000"/>
                  </a:schemeClr>
                </a:solidFill>
              </a:rPr>
              <a:t/>
            </a:r>
            <a:br>
              <a:rPr lang="fr-FR" sz="2000" b="1" dirty="0">
                <a:solidFill>
                  <a:schemeClr val="tx2">
                    <a:lumMod val="75000"/>
                  </a:schemeClr>
                </a:solidFill>
              </a:rPr>
            </a:br>
            <a:r>
              <a:rPr lang="fr-FR" sz="2000" b="1" dirty="0">
                <a:solidFill>
                  <a:schemeClr val="tx2">
                    <a:lumMod val="75000"/>
                  </a:schemeClr>
                </a:solidFill>
              </a:rPr>
              <a:t>FACTEURS DE VULNERABILITES</a:t>
            </a:r>
            <a:endParaRPr lang="fr-FR" sz="2000" dirty="0">
              <a:solidFill>
                <a:schemeClr val="tx2">
                  <a:lumMod val="75000"/>
                </a:schemeClr>
              </a:solidFill>
            </a:endParaRPr>
          </a:p>
        </p:txBody>
      </p:sp>
      <p:sp>
        <p:nvSpPr>
          <p:cNvPr id="48" name="Rectangle 42">
            <a:extLst>
              <a:ext uri="{FF2B5EF4-FFF2-40B4-BE49-F238E27FC236}">
                <a16:creationId xmlns="" xmlns:a16="http://schemas.microsoft.com/office/drawing/2014/main" id="{BB99A42A-5548-4BB8-9115-A05821C360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 xmlns:a16="http://schemas.microsoft.com/office/drawing/2014/main" id="{E774A867-EBAA-404C-A9DD-DA582A491C06}"/>
              </a:ext>
            </a:extLst>
          </p:cNvPr>
          <p:cNvSpPr>
            <a:spLocks noGrp="1"/>
          </p:cNvSpPr>
          <p:nvPr>
            <p:ph idx="1"/>
          </p:nvPr>
        </p:nvSpPr>
        <p:spPr>
          <a:xfrm>
            <a:off x="649225" y="2133600"/>
            <a:ext cx="3650278" cy="3759253"/>
          </a:xfrm>
        </p:spPr>
        <p:txBody>
          <a:bodyPr>
            <a:normAutofit/>
          </a:bodyPr>
          <a:lstStyle/>
          <a:p>
            <a:r>
              <a:rPr lang="fr-FR" b="1" dirty="0">
                <a:solidFill>
                  <a:schemeClr val="tx2">
                    <a:lumMod val="75000"/>
                  </a:schemeClr>
                </a:solidFill>
              </a:rPr>
              <a:t>LES SUBSTANCES PSYCHOACTIVES</a:t>
            </a:r>
          </a:p>
          <a:p>
            <a:pPr marL="0" indent="0">
              <a:buNone/>
            </a:pPr>
            <a:endParaRPr lang="fr-FR" dirty="0"/>
          </a:p>
          <a:p>
            <a:pPr marL="0" indent="0">
              <a:buNone/>
            </a:pPr>
            <a:r>
              <a:rPr lang="fr-FR" dirty="0"/>
              <a:t>Comparaison des données de l’ENP 2016 avec les renseignements des dossiers 2018: </a:t>
            </a:r>
            <a:r>
              <a:rPr lang="fr-FR" b="1" dirty="0"/>
              <a:t>sous-repérage</a:t>
            </a:r>
            <a:r>
              <a:rPr lang="fr-FR" dirty="0"/>
              <a:t> </a:t>
            </a:r>
          </a:p>
        </p:txBody>
      </p:sp>
      <p:sp>
        <p:nvSpPr>
          <p:cNvPr id="49" name="Freeform 11">
            <a:extLst>
              <a:ext uri="{FF2B5EF4-FFF2-40B4-BE49-F238E27FC236}">
                <a16:creationId xmlns="" xmlns:a16="http://schemas.microsoft.com/office/drawing/2014/main" id="{D49441E5-946F-46B3-BDD2-BAD088532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Graphique 26">
            <a:extLst>
              <a:ext uri="{FF2B5EF4-FFF2-40B4-BE49-F238E27FC236}">
                <a16:creationId xmlns="" xmlns:a16="http://schemas.microsoft.com/office/drawing/2014/main" id="{D46C110F-912E-43A3-942D-B78F3BB03440}"/>
              </a:ext>
            </a:extLst>
          </p:cNvPr>
          <p:cNvGraphicFramePr>
            <a:graphicFrameLocks/>
          </p:cNvGraphicFramePr>
          <p:nvPr>
            <p:extLst>
              <p:ext uri="{D42A27DB-BD31-4B8C-83A1-F6EECF244321}">
                <p14:modId xmlns:p14="http://schemas.microsoft.com/office/powerpoint/2010/main" val="4005058944"/>
              </p:ext>
            </p:extLst>
          </p:nvPr>
        </p:nvGraphicFramePr>
        <p:xfrm>
          <a:off x="4619543" y="640080"/>
          <a:ext cx="6953577" cy="5252773"/>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a:extLst>
              <a:ext uri="{FF2B5EF4-FFF2-40B4-BE49-F238E27FC236}">
                <a16:creationId xmlns="" xmlns:a16="http://schemas.microsoft.com/office/drawing/2014/main" id="{D8752AC7-DA86-4AB8-ADB2-AEE305402531}"/>
              </a:ext>
            </a:extLst>
          </p:cNvPr>
          <p:cNvSpPr>
            <a:spLocks noGrp="1"/>
          </p:cNvSpPr>
          <p:nvPr>
            <p:ph type="ftr" sz="quarter" idx="11"/>
          </p:nvPr>
        </p:nvSpPr>
        <p:spPr/>
        <p:txBody>
          <a:bodyPr/>
          <a:lstStyle/>
          <a:p>
            <a:r>
              <a:rPr lang="fr-FR"/>
              <a:t>Amélie Glading 13 septembre 2019</a:t>
            </a:r>
          </a:p>
        </p:txBody>
      </p:sp>
    </p:spTree>
    <p:extLst>
      <p:ext uri="{BB962C8B-B14F-4D97-AF65-F5344CB8AC3E}">
        <p14:creationId xmlns:p14="http://schemas.microsoft.com/office/powerpoint/2010/main" val="2128901279"/>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1848</Words>
  <Application>Microsoft Office PowerPoint</Application>
  <PresentationFormat>Grand écran</PresentationFormat>
  <Paragraphs>265</Paragraphs>
  <Slides>39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39</vt:i4>
      </vt:variant>
    </vt:vector>
  </HeadingPairs>
  <TitlesOfParts>
    <vt:vector size="45" baseType="lpstr">
      <vt:lpstr>Arial</vt:lpstr>
      <vt:lpstr>Calibri</vt:lpstr>
      <vt:lpstr>Century Gothic</vt:lpstr>
      <vt:lpstr>Wingdings</vt:lpstr>
      <vt:lpstr>Wingdings 3</vt:lpstr>
      <vt:lpstr>Brin</vt:lpstr>
      <vt:lpstr>MISE EN PLACE D’UN AUTO-QUESTIONNAIRE « VULNERABILITES » A LA MATERNITE ROBERT DEBRE ETAT DES LIEUX ET EVALUATION   VERS UN TRAVAIL DE COORDINATION AUTOUR DES ADDICTIONS ET DES VULNERABILITES </vt:lpstr>
      <vt:lpstr> </vt:lpstr>
      <vt:lpstr> </vt:lpstr>
      <vt:lpstr>PARTIE 1: PRESENTATION </vt:lpstr>
      <vt:lpstr>PARTIE 1: PRESENTATION</vt:lpstr>
      <vt:lpstr>PARTIE 1: PRESENTATION MATERNITE ROBERT DEBRE   OFFRE DE SOIN ET D’ACCOMPAGNEMENT </vt:lpstr>
      <vt:lpstr>PARTIE 1: PRESENTATION   OFFRE DE SOIN ET D’ACCOMPAGNEMENT</vt:lpstr>
      <vt:lpstr>PARTIE 1: PRESENTATION   OFFRE DE SOIN ET D’ACCOMPAGNEMENT</vt:lpstr>
      <vt:lpstr>PARTIE 1: ETAT DES LIEUX  FACTEURS DE VULNERABILITES</vt:lpstr>
      <vt:lpstr>PARTIE 1: ETAT DES LIEUX  FACTEURS DE VULNERABILITES</vt:lpstr>
      <vt:lpstr>PARTIE 1: ETAT DES LIEUX  FACTEURS DE VULNERABILITES</vt:lpstr>
      <vt:lpstr>PARTIE 1: ETAT DES LIEUX  FACTEURS DE VULNERABILITES</vt:lpstr>
      <vt:lpstr>PARTIE 2:   PROJET DE MISE EN PLACE D’UN AUTO-QUESTIONNAIRE « VULNERABILITES » </vt:lpstr>
      <vt:lpstr>PARTIE 2:   PROJET DE MISE EN PLACE D’UN AUTO-QUESTIONNAIRE « VULNERABILITES »</vt:lpstr>
      <vt:lpstr>PARTIE 2:   PROJET DE MISE EN PLACE D’UN AUTO-QUESTIONNAIRE « VULNERABILITES »</vt:lpstr>
      <vt:lpstr>PARTIE 2:  PROJET DE MISE EN PLACE D’UN AUTO-QUESTIONNAIRE « VULNERABILITES » GRILLE DE LECTURE</vt:lpstr>
      <vt:lpstr>PARTIE 2: PROJET DE MISE EN PLACE D’UN AUTO-QUESTIONNAIRE « VULNERABILITES »  PREMIERES DONNEES</vt:lpstr>
      <vt:lpstr>PARTIE 2:  PROJET DE MISE EN PLACE D’UN AUTO-QUESTIONNAIRE « VULNERABILITES »  PREMIERES DONNEES</vt:lpstr>
      <vt:lpstr>PARTIE 2:  PROJET DE MISE EN PLACE D’UN AUTO-QUESTIONNAIRE « VULNERABILITES »  PREMIERES DONNEES</vt:lpstr>
      <vt:lpstr>PARTIE 2: PREMIERES DONNEES  TABAC</vt:lpstr>
      <vt:lpstr>PARTIE 2: PREMIERES DONNEES   CANNABIS</vt:lpstr>
      <vt:lpstr>PARTIE 2: PREMIERES DONNEES   ALCOOL</vt:lpstr>
      <vt:lpstr>PARTIE 2: PREMIERES DONNEES   TROUBLES DU COMPORTEMENT ALIMENTAIRE</vt:lpstr>
      <vt:lpstr>PARTIE 2: PREMIERES DONNEES   VIOLENCES</vt:lpstr>
      <vt:lpstr>PARTIE 2: PREMIERES DONNEES   ANTECEDENTS DE DEPRESSION</vt:lpstr>
      <vt:lpstr>PARTIE 2: PREMIERES DONNEES   ENVIRONNEMENT SOCIAL DEFAVORABLE</vt:lpstr>
      <vt:lpstr>PARTIE 2: PROJET DE MISE EN PLACE D’UN AUTO-QUESTIONNAIRE « VULNERABILITES »  LIMITES</vt:lpstr>
      <vt:lpstr>PARTIE 2:  QUESTIONNAIRE SATISFACTION</vt:lpstr>
      <vt:lpstr>PARTIE 2:  QUESTIONNAIRE SATISFACTION</vt:lpstr>
      <vt:lpstr>PARTIE 2: PROJET DE MISE EN PLACE D’UN AUTO-QUESTIONNAIRE « VULNERABILITES »   AVENIR</vt:lpstr>
      <vt:lpstr>PARTIE 3: PROJET DE COORDINATION </vt:lpstr>
      <vt:lpstr>PARTIE 3: PROJETS DE COORDINATION  PROJET DE SAGE-FEMME REFERENTE EN ADDICTOLOGIE </vt:lpstr>
      <vt:lpstr>PARTIE 3: PROJETS DE COORDINATION  PROJET DE SAGE-FEMME REFERENTE EN ADDICTOLOGIE</vt:lpstr>
      <vt:lpstr>PARTIE 3: PROJETS DE COORDINATION  PROJET DE SAGE-FEMME REFERENTE EN ADDICTOLOGIE</vt:lpstr>
      <vt:lpstr>PARTIE 3: PROJETS DE COORDINATION  PROJET PLURIDISCIPLINAIRE DE COORDINATION POUR LA PRISE EN CHARGE DES PATIENTES VULNERABLES  </vt:lpstr>
      <vt:lpstr>PARTIE 3: PROJETS DE COORDINATION  PROJET PLURIDISCIPLINAIRE DE COORDINATION POUR LA PRISE EN CHARGE DES PATIENTES VULNERABLES</vt:lpstr>
      <vt:lpstr>PARTIE 3: PROJETS DE COORDINATION</vt:lpstr>
      <vt:lpstr>PARTIE 3: PROJETS DE COORDINATION  AVENIR</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MISE EN PLACE D’UN AUTO-QUESTIONNAIRE « VULNERABILITES » A LA MATERNITE ROBERT DEBRE ETAT DES LIEUX ET EVALUATION   VERS UN TRAVAIL DE COORDINATION AUTOUR DES ADDICTIONS ET DES VULNERABILITES</dc:title>
  <dc:creator>AMELIE GLADING</dc:creator>
  <cp:lastModifiedBy>tommy</cp:lastModifiedBy>
  <cp:revision>12</cp:revision>
  <dcterms:created xsi:type="dcterms:W3CDTF">2019-09-11T19:24:35Z</dcterms:created>
  <dcterms:modified xsi:type="dcterms:W3CDTF">2021-01-19T11:08:29Z</dcterms:modified>
</cp:coreProperties>
</file>