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7"/>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18288000" cy="10287000"/>
  <p:notesSz cx="6858000" cy="9144000"/>
  <p:embeddedFontLst>
    <p:embeddedFont>
      <p:font typeface="Assistant Bold" charset="1" panose="00000800000000000000"/>
      <p:regular r:id="rId30"/>
    </p:embeddedFont>
    <p:embeddedFont>
      <p:font typeface="Assistant" charset="1" panose="00000500000000000000"/>
      <p:regular r:id="rId31"/>
    </p:embeddedFont>
    <p:embeddedFont>
      <p:font typeface="Belleza" charset="1" panose="02000503050000020003"/>
      <p:regular r:id="rId33"/>
    </p:embeddedFont>
    <p:embeddedFont>
      <p:font typeface="Open Sans" charset="1" panose="020B0606030504020204"/>
      <p:regular r:id="rId35"/>
    </p:embeddedFont>
    <p:embeddedFont>
      <p:font typeface="Open Sans Bold" charset="1" panose="020B0806030504020204"/>
      <p:regular r:id="rId3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notesMasters/notesMaster1.xml" Type="http://schemas.openxmlformats.org/officeDocument/2006/relationships/notesMaster"/><Relationship Id="rId28" Target="theme/theme2.xml" Type="http://schemas.openxmlformats.org/officeDocument/2006/relationships/theme"/><Relationship Id="rId29" Target="notesSlides/notesSlide1.xml" Type="http://schemas.openxmlformats.org/officeDocument/2006/relationships/notesSlide"/><Relationship Id="rId3" Target="viewProps.xml" Type="http://schemas.openxmlformats.org/officeDocument/2006/relationships/viewProps"/><Relationship Id="rId30" Target="fonts/font30.fntdata" Type="http://schemas.openxmlformats.org/officeDocument/2006/relationships/font"/><Relationship Id="rId31" Target="fonts/font31.fntdata" Type="http://schemas.openxmlformats.org/officeDocument/2006/relationships/font"/><Relationship Id="rId32" Target="notesSlides/notesSlide2.xml" Type="http://schemas.openxmlformats.org/officeDocument/2006/relationships/notesSlide"/><Relationship Id="rId33" Target="fonts/font33.fntdata" Type="http://schemas.openxmlformats.org/officeDocument/2006/relationships/font"/><Relationship Id="rId34" Target="notesSlides/notesSlide3.xml" Type="http://schemas.openxmlformats.org/officeDocument/2006/relationships/notesSlide"/><Relationship Id="rId35" Target="fonts/font35.fntdata" Type="http://schemas.openxmlformats.org/officeDocument/2006/relationships/font"/><Relationship Id="rId36" Target="notesSlides/notesSlide4.xml" Type="http://schemas.openxmlformats.org/officeDocument/2006/relationships/notesSlide"/><Relationship Id="rId37" Target="notesSlides/notesSlide5.xml" Type="http://schemas.openxmlformats.org/officeDocument/2006/relationships/notesSlide"/><Relationship Id="rId38" Target="fonts/font38.fntdata" Type="http://schemas.openxmlformats.org/officeDocument/2006/relationships/font"/><Relationship Id="rId39" Target="notesSlides/notesSlide6.xml" Type="http://schemas.openxmlformats.org/officeDocument/2006/relationships/notesSlide"/><Relationship Id="rId4" Target="theme/theme1.xml" Type="http://schemas.openxmlformats.org/officeDocument/2006/relationships/theme"/><Relationship Id="rId40" Target="notesSlides/notesSlide7.xml" Type="http://schemas.openxmlformats.org/officeDocument/2006/relationships/notesSlide"/><Relationship Id="rId41" Target="notesSlides/notesSlide8.xml" Type="http://schemas.openxmlformats.org/officeDocument/2006/relationships/notesSlide"/><Relationship Id="rId42" Target="notesSlides/notesSlide9.xml" Type="http://schemas.openxmlformats.org/officeDocument/2006/relationships/notesSlide"/><Relationship Id="rId43" Target="notesSlides/notesSlide10.xml" Type="http://schemas.openxmlformats.org/officeDocument/2006/relationships/notesSlide"/><Relationship Id="rId44" Target="notesSlides/notesSlide11.xml" Type="http://schemas.openxmlformats.org/officeDocument/2006/relationships/notesSlid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Plus rien a modifier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Peut-être un nom à trouver, pour ne pas stigmatiser… SF PMI = SF vulnérabilité (comme à Montpellier) ?</a:t>
            </a:r>
          </a:p>
          <a:p>
            <a:r>
              <a:rPr lang="en-US"/>
              <a:t>•	S’appuyer sur ce qui existe déjà /prévention (++PP) : CS/EPP/PNP/VAD/EPNP/CS PN – travail en lien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Mon ambition serait de créer un poste de sage-femme référente mobile pour :</a:t>
            </a:r>
          </a:p>
          <a:p>
            <a:r>
              <a:rPr lang="en-US"/>
              <a:t/>
            </a:r>
          </a:p>
          <a:p>
            <a:r>
              <a:rPr lang="en-US"/>
              <a:t>●	Avoir un temps de coordination dédié avec les différents partenaires et l’équipe. Ce temps serait soutenu par la mise en place de protocoles élaborés avec la collectivité et les partenaires et une fiche de transmission spécifique pouvant être envoyée sur une boîte mail dédiée associée à un numéro de téléphone dédié (flyers avec ces coordonnées à créer et à valider) ;</a:t>
            </a:r>
          </a:p>
          <a:p>
            <a:r>
              <a:rPr lang="en-US"/>
              <a:t>●	Être un soutien aux professionnels de terrain, en lien avec l’infirmière de santé publique référente ;</a:t>
            </a:r>
          </a:p>
          <a:p>
            <a:r>
              <a:rPr lang="en-US"/>
              <a:t>●	Favoriser l’élaboration d'outils de dépistages et d'orientation afin de mettre en évidence les besoins locaux </a:t>
            </a:r>
          </a:p>
          <a:p>
            <a:r>
              <a:rPr lang="en-US"/>
              <a:t>●	Être en lien avec le réseau régional et interrégional, d’autant plus que les nourrissons de mères consommatrices ne pourront pas toujours rester dans une maternité de niveau IIb, comme celle de la maternité de référence, et seront parfois transférés en maternité de niveau III (26) ;</a:t>
            </a:r>
          </a:p>
          <a:p>
            <a:r>
              <a:rPr lang="en-US"/>
              <a:t>●	Être porteuse de projets au sein du Département en lien avec le réseau périnatal régional et favoriser l’échange de savoirs réciproques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À modifier qu'en cas de changement de chapitres</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1.   EPN2021</a:t>
            </a:r>
          </a:p>
          <a:p>
            <a:r>
              <a:rPr lang="en-US"/>
              <a:t/>
            </a:r>
          </a:p>
          <a:p>
            <a:r>
              <a:rPr lang="en-US"/>
              <a:t>        Questions                              Reco</a:t>
            </a:r>
          </a:p>
          <a:p>
            <a:r>
              <a:rPr lang="en-US"/>
              <a:t>-	TABAC 91% / Reco en nette augmentation (idem questionnement)</a:t>
            </a:r>
          </a:p>
          <a:p>
            <a:r>
              <a:rPr lang="en-US"/>
              <a:t>-	ALCOOL 73.9% / Pas de conseil 0 alcool (42.7) / Conseils pour diminuer (0.1)</a:t>
            </a:r>
          </a:p>
          <a:p>
            <a:r>
              <a:rPr lang="en-US"/>
              <a:t>-	Les autres substances n’ont pas été interrogées</a:t>
            </a:r>
          </a:p>
          <a:p>
            <a:r>
              <a:rPr lang="en-US"/>
              <a:t>-	Cours COSCAS : parfois inenvisageable pour certains pro / tabou</a:t>
            </a:r>
          </a:p>
          <a:p>
            <a:r>
              <a:rPr lang="en-US"/>
              <a:t> </a:t>
            </a:r>
          </a:p>
          <a:p>
            <a:r>
              <a:rPr lang="en-US"/>
              <a:t/>
            </a:r>
          </a:p>
          <a:p>
            <a:r>
              <a:rPr lang="en-US"/>
              <a:t>2. L’ESSENTIEL SUR… ALCOOL, TABAC, CANNABIS ET GROSSESSE | MILDECA = prévention complication grossesse /santé mère/ risques imprégnation fœtus, NRS (syndrome sevrage et imprégnation) / prévention du trble du lien (+++DEPRESSION ET RISQUE TS) / continuité des soins PRE ET POSTNAT = CONSTRUCTION LIEN ME ET PSYCHE DE CHACUN</a:t>
            </a:r>
          </a:p>
          <a:p>
            <a:r>
              <a:rPr lang="en-US"/>
              <a:t>•	Alcool : 1/3 femmes continuent de boire pdt grossesse → FCS/RCIU/MFIU/TSAF - APPRENTISSAGE/NEURODVPT→ 1ère cause évitable de retard mental non génétique</a:t>
            </a:r>
          </a:p>
          <a:p>
            <a:r>
              <a:rPr lang="en-US"/>
              <a:t>•	Tabac : FCS / MIU / RCIU / AP</a:t>
            </a:r>
          </a:p>
          <a:p>
            <a:r>
              <a:rPr lang="en-US"/>
              <a:t>•	Cannabis : Ptt pds / neurodvpt enfce et adolescence (action sur le cerveau)</a:t>
            </a:r>
          </a:p>
          <a:p>
            <a:r>
              <a:rPr lang="en-US"/>
              <a:t>•	COTE MERE (santé) / COTE ENFANT – ET LIEN</a:t>
            </a:r>
          </a:p>
          <a:p>
            <a:r>
              <a:rPr lang="en-US"/>
              <a:t/>
            </a:r>
          </a:p>
          <a:p>
            <a:r>
              <a:rPr lang="en-US"/>
              <a:t>3. NOTION DE TRANSPARENCE PSYCHIQUE</a:t>
            </a:r>
          </a:p>
          <a:p>
            <a:r>
              <a:rPr lang="en-US"/>
              <a:t>•	Dès le début de la grossesse</a:t>
            </a:r>
          </a:p>
          <a:p>
            <a:r>
              <a:rPr lang="en-US"/>
              <a:t>•	Fragments du cs à l’incs</a:t>
            </a:r>
          </a:p>
          <a:p>
            <a:r>
              <a:rPr lang="en-US"/>
              <a:t>•	Période de crise de maturation : formation d’une identité nouvelle</a:t>
            </a:r>
          </a:p>
          <a:p>
            <a:r>
              <a:rPr lang="en-US"/>
              <a:t>•	Possibilité accrue de travail / Alliance thérapeutique (facilitée par fonction SF maternante/ sécurité/accoucheuse/soin) ≠ SF de PMI – de la culpabilité à la « capabilité »</a:t>
            </a:r>
          </a:p>
          <a:p>
            <a:r>
              <a:rPr lang="en-US"/>
              <a:t/>
            </a:r>
          </a:p>
          <a:p>
            <a:r>
              <a:rPr lang="en-US"/>
              <a:t>1000	ERS JOURS / période de transition / ↑ vulnérabilité / Besoin de soutien </a:t>
            </a:r>
          </a:p>
          <a:p>
            <a:r>
              <a:rPr lang="en-US"/>
              <a:t>•	Pendant cette période, tout événement dit « adverse » (violences, solitude, précarité sociale, catastrophe naturelle, etc.) qui insécurise la mère ou les parents se traduit par des troubles cognitifs du bébé et des problèmes de santé ou d’insertion sociale plus tard, coûteux pour la société.</a:t>
            </a:r>
          </a:p>
          <a:p>
            <a:r>
              <a:rPr lang="en-US"/>
              <a:t>•	Permettre une organisation sociale et un environnement sain, stable et sécurisant → consolider une bonne base de départ pour l’enfant.</a:t>
            </a:r>
          </a:p>
          <a:p>
            <a:r>
              <a:rPr lang="en-US"/>
              <a:t>•	Bienveillance / non culpabilisant</a:t>
            </a:r>
          </a:p>
          <a:p>
            <a:r>
              <a:rPr lang="en-US"/>
              <a:t>•	ENVIRONNEMENT SAIN POUR MEILLEUR DVPT BB/ TRAVAIL SUR VULNERABILITES/SOUTIEN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Missions spécifiques PMI : Prévention et protection – ORDO 45</a:t>
            </a:r>
          </a:p>
          <a:p>
            <a:r>
              <a:rPr lang="en-US"/>
              <a:t>•	Lois de 2007 / 2016 : Un cadre dans la protection / CRIP</a:t>
            </a:r>
          </a:p>
          <a:p>
            <a:r>
              <a:rPr lang="en-US"/>
              <a:t>→ COORDINATION / CONCERTATION REGARDS CROISES PAS TOUJOURS CONVERGEANTS → CONFRONTATION DES DESACCORDS POUR TRAVAIL COLLABORATIF BENEFIQUE AUX FAMILLES « Il me semble toutefois que la qualité de la PMI reste le panel de professionnels et ses missions de prévention dont les futures mères et les co-parents peuvent bénéficier en pré et postnatal. Le travail collaboratif autour des familles est à la fois un cadre sur lequel s'appuyer, mais aussi un premier réseau de prévention et d'accompagnement permettant des postures différentes autour des situations complexes ».</a:t>
            </a:r>
          </a:p>
          <a:p>
            <a:r>
              <a:rPr lang="en-US"/>
              <a:t/>
            </a:r>
          </a:p>
          <a:p>
            <a:r>
              <a:rPr lang="en-US"/>
              <a:t>•	Reco HAS 2023 → outiller CMS : demande engagement dans une démarche pérenne de prévention, repérage et RDRD</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Volonté politique DPT : formation référents addicto / Pas tabou</a:t>
            </a:r>
          </a:p>
          <a:p>
            <a:r>
              <a:rPr lang="en-US"/>
              <a:t>•	Addictions en maternité (COSCAS) : Pas de place spé pour ces patientes en mater : même peu de place pour les addicto… Une rencontre délicate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Gestuelle / Domicile / Non jugement / Ecoute</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CLIVAGE : patiente (Peur du jugement/placement →suivis incomplets et complexes) / Pro → retards de prise en charge et difficultés hospitalisation / Positionnement des pros (conflit de loyauté / Pro préféré et conflits entre les pro)</a:t>
            </a:r>
          </a:p>
          <a:p>
            <a:r>
              <a:rPr lang="en-US"/>
              <a:t>•	POSITIONNEMENT SF : garder ma place de SF </a:t>
            </a:r>
          </a:p>
          <a:p>
            <a:r>
              <a:rPr lang="en-US"/>
              <a:t>•	REPONSES PAS TOUJOURS ADAPTEES : Problèmes d’hébergement (disponibilité, nombre, proximité et changement pour Mme A)</a:t>
            </a:r>
          </a:p>
          <a:p>
            <a:r>
              <a:rPr lang="en-US"/>
              <a:t>•	PROTOCOLES : pas de reproductibilité des réussites</a:t>
            </a:r>
          </a:p>
          <a:p>
            <a:r>
              <a:rPr lang="en-US"/>
              <a:t/>
            </a:r>
          </a:p>
          <a:p>
            <a:r>
              <a:rPr lang="en-US"/>
              <a:t>DISCUSSION POSSIBLE SUR LE SUJET SI VOUS LE SOUHAITEZ</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REUSSITES : connaissance et accompagnement équipes (ASE) et partenaires pour hébergement ou échec hébergement - recherche de solutions innovantes / Réseau de proximité activé / Meilleure prise en compte réseau personnel des patientes</a:t>
            </a:r>
          </a:p>
          <a:p>
            <a:r>
              <a:rPr lang="en-US"/>
              <a:t>•	Proposition de présentation des consultations et suivi du NRS par le médecin de PMI et Puer en anténatal (mis pour toutes les femmes pour éviter stigmatisation) = NOUVELLE ACTION CO</a:t>
            </a:r>
          </a:p>
          <a:p>
            <a:r>
              <a:rPr lang="en-US"/>
              <a:t>•	Un accompagnement sans jugement / meilleurs dépistage que simple questionnaire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Peut-être un nom à trouver, pour ne pas stigmatiser… SF PMI = SF vulnérabilité (comme à Montpellier) ?</a:t>
            </a:r>
          </a:p>
          <a:p>
            <a:r>
              <a:rPr lang="en-US"/>
              <a:t>•	S’appuyer sur ce qui existe déjà /prévention (++PP) : CS/EPP/PNP/VAD/EPNP/CS PN – travail en lien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5.png" Type="http://schemas.openxmlformats.org/officeDocument/2006/relationships/image"/><Relationship Id="rId8" Target="../media/image6.svg" Type="http://schemas.openxmlformats.org/officeDocument/2006/relationships/image"/><Relationship Id="rId9" Target="../media/image7.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8.png" Type="http://schemas.openxmlformats.org/officeDocument/2006/relationships/image"/><Relationship Id="rId8" Target="../media/image9.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6F2EF"/>
        </a:solidFill>
      </p:bgPr>
    </p:bg>
    <p:spTree>
      <p:nvGrpSpPr>
        <p:cNvPr id="1" name=""/>
        <p:cNvGrpSpPr/>
        <p:nvPr/>
      </p:nvGrpSpPr>
      <p:grpSpPr>
        <a:xfrm>
          <a:off x="0" y="0"/>
          <a:ext cx="0" cy="0"/>
          <a:chOff x="0" y="0"/>
          <a:chExt cx="0" cy="0"/>
        </a:xfrm>
      </p:grpSpPr>
      <p:sp>
        <p:nvSpPr>
          <p:cNvPr name="Freeform 2" id="2"/>
          <p:cNvSpPr/>
          <p:nvPr/>
        </p:nvSpPr>
        <p:spPr>
          <a:xfrm flipH="false" flipV="false" rot="-1391761">
            <a:off x="-5046395" y="1967871"/>
            <a:ext cx="9267406" cy="12492827"/>
          </a:xfrm>
          <a:custGeom>
            <a:avLst/>
            <a:gdLst/>
            <a:ahLst/>
            <a:cxnLst/>
            <a:rect r="r" b="b" t="t" l="l"/>
            <a:pathLst>
              <a:path h="12492827" w="9267406">
                <a:moveTo>
                  <a:pt x="0" y="0"/>
                </a:moveTo>
                <a:lnTo>
                  <a:pt x="9267406" y="0"/>
                </a:lnTo>
                <a:lnTo>
                  <a:pt x="9267406" y="12492827"/>
                </a:lnTo>
                <a:lnTo>
                  <a:pt x="0" y="1249282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12775188" y="-4317446"/>
            <a:ext cx="8968224" cy="8634892"/>
          </a:xfrm>
          <a:custGeom>
            <a:avLst/>
            <a:gdLst/>
            <a:ahLst/>
            <a:cxnLst/>
            <a:rect r="r" b="b" t="t" l="l"/>
            <a:pathLst>
              <a:path h="8634892" w="8968224">
                <a:moveTo>
                  <a:pt x="0" y="0"/>
                </a:moveTo>
                <a:lnTo>
                  <a:pt x="8968224" y="0"/>
                </a:lnTo>
                <a:lnTo>
                  <a:pt x="8968224" y="8634892"/>
                </a:lnTo>
                <a:lnTo>
                  <a:pt x="0" y="8634892"/>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4" id="4"/>
          <p:cNvSpPr txBox="true"/>
          <p:nvPr/>
        </p:nvSpPr>
        <p:spPr>
          <a:xfrm rot="0">
            <a:off x="85725" y="572312"/>
            <a:ext cx="18202275" cy="1925249"/>
          </a:xfrm>
          <a:prstGeom prst="rect">
            <a:avLst/>
          </a:prstGeom>
        </p:spPr>
        <p:txBody>
          <a:bodyPr anchor="t" rtlCol="false" tIns="0" lIns="0" bIns="0" rIns="0">
            <a:spAutoFit/>
          </a:bodyPr>
          <a:lstStyle/>
          <a:p>
            <a:pPr algn="ctr">
              <a:lnSpc>
                <a:spcPts val="5053"/>
              </a:lnSpc>
            </a:pPr>
            <a:r>
              <a:rPr lang="en-US" b="true" sz="4594">
                <a:solidFill>
                  <a:srgbClr val="191919"/>
                </a:solidFill>
                <a:latin typeface="Assistant Bold"/>
                <a:ea typeface="Assistant Bold"/>
                <a:cs typeface="Assistant Bold"/>
                <a:sym typeface="Assistant Bold"/>
              </a:rPr>
              <a:t>Mise en place d’une consultation dédiée aux troubles de l’usage des substances psychoactives en PMI : construction pas à pas d’un travail collaboratif</a:t>
            </a:r>
          </a:p>
        </p:txBody>
      </p:sp>
      <p:sp>
        <p:nvSpPr>
          <p:cNvPr name="TextBox 5" id="5"/>
          <p:cNvSpPr txBox="true"/>
          <p:nvPr/>
        </p:nvSpPr>
        <p:spPr>
          <a:xfrm rot="0">
            <a:off x="265302" y="5541328"/>
            <a:ext cx="8402134" cy="3912235"/>
          </a:xfrm>
          <a:prstGeom prst="rect">
            <a:avLst/>
          </a:prstGeom>
        </p:spPr>
        <p:txBody>
          <a:bodyPr anchor="t" rtlCol="false" tIns="0" lIns="0" bIns="0" rIns="0">
            <a:spAutoFit/>
          </a:bodyPr>
          <a:lstStyle/>
          <a:p>
            <a:pPr algn="just">
              <a:lnSpc>
                <a:spcPts val="3079"/>
              </a:lnSpc>
            </a:pPr>
            <a:r>
              <a:rPr lang="en-US" sz="2799" b="true">
                <a:solidFill>
                  <a:srgbClr val="191919"/>
                </a:solidFill>
                <a:latin typeface="Assistant Bold"/>
                <a:ea typeface="Assistant Bold"/>
                <a:cs typeface="Assistant Bold"/>
                <a:sym typeface="Assistant Bold"/>
              </a:rPr>
              <a:t>Christine HOARAU</a:t>
            </a:r>
          </a:p>
          <a:p>
            <a:pPr algn="just">
              <a:lnSpc>
                <a:spcPts val="3079"/>
              </a:lnSpc>
            </a:pPr>
            <a:r>
              <a:rPr lang="en-US" sz="2799" b="true">
                <a:solidFill>
                  <a:srgbClr val="191919"/>
                </a:solidFill>
                <a:latin typeface="Assistant Bold"/>
                <a:ea typeface="Assistant Bold"/>
                <a:cs typeface="Assistant Bold"/>
                <a:sym typeface="Assistant Bold"/>
              </a:rPr>
              <a:t>SF de PMI Drôme Provençale</a:t>
            </a:r>
          </a:p>
          <a:p>
            <a:pPr algn="just">
              <a:lnSpc>
                <a:spcPts val="3079"/>
              </a:lnSpc>
            </a:pPr>
            <a:r>
              <a:rPr lang="en-US" sz="2799">
                <a:solidFill>
                  <a:srgbClr val="191919"/>
                </a:solidFill>
                <a:latin typeface="Assistant"/>
                <a:ea typeface="Assistant"/>
                <a:cs typeface="Assistant"/>
                <a:sym typeface="Assistant"/>
              </a:rPr>
              <a:t>D.I.U en Périnatalité et Addictions</a:t>
            </a:r>
          </a:p>
          <a:p>
            <a:pPr algn="just">
              <a:lnSpc>
                <a:spcPts val="3079"/>
              </a:lnSpc>
            </a:pPr>
          </a:p>
          <a:p>
            <a:pPr algn="just">
              <a:lnSpc>
                <a:spcPts val="3079"/>
              </a:lnSpc>
            </a:pPr>
            <a:r>
              <a:rPr lang="en-US" sz="2799" b="true">
                <a:solidFill>
                  <a:srgbClr val="191919"/>
                </a:solidFill>
                <a:latin typeface="Assistant Bold"/>
                <a:ea typeface="Assistant Bold"/>
                <a:cs typeface="Assistant Bold"/>
                <a:sym typeface="Assistant Bold"/>
              </a:rPr>
              <a:t>Mémoire “Mise en place d’une consultation dédiée aux troubles de l’usage des SPA en PMI” sous la Direction du Docteur Sarra TLILI</a:t>
            </a:r>
          </a:p>
          <a:p>
            <a:pPr algn="just">
              <a:lnSpc>
                <a:spcPts val="3079"/>
              </a:lnSpc>
            </a:pPr>
            <a:r>
              <a:rPr lang="en-US" sz="2799">
                <a:solidFill>
                  <a:srgbClr val="191919"/>
                </a:solidFill>
                <a:latin typeface="Assistant"/>
                <a:ea typeface="Assistant"/>
                <a:cs typeface="Assistant"/>
                <a:sym typeface="Assistant"/>
              </a:rPr>
              <a:t>Addictologue au Groupement Hospitalier Portes de Provence</a:t>
            </a:r>
          </a:p>
          <a:p>
            <a:pPr algn="just">
              <a:lnSpc>
                <a:spcPts val="3079"/>
              </a:lnSpc>
            </a:pPr>
          </a:p>
        </p:txBody>
      </p:sp>
      <p:sp>
        <p:nvSpPr>
          <p:cNvPr name="Freeform 6" id="6"/>
          <p:cNvSpPr/>
          <p:nvPr/>
        </p:nvSpPr>
        <p:spPr>
          <a:xfrm flipH="false" flipV="false" rot="0">
            <a:off x="16446245" y="2871666"/>
            <a:ext cx="2281713" cy="2196906"/>
          </a:xfrm>
          <a:custGeom>
            <a:avLst/>
            <a:gdLst/>
            <a:ahLst/>
            <a:cxnLst/>
            <a:rect r="r" b="b" t="t" l="l"/>
            <a:pathLst>
              <a:path h="2196906" w="2281713">
                <a:moveTo>
                  <a:pt x="0" y="0"/>
                </a:moveTo>
                <a:lnTo>
                  <a:pt x="2281713" y="0"/>
                </a:lnTo>
                <a:lnTo>
                  <a:pt x="2281713" y="2196907"/>
                </a:lnTo>
                <a:lnTo>
                  <a:pt x="0" y="2196907"/>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AutoShape 7" id="7"/>
          <p:cNvSpPr/>
          <p:nvPr/>
        </p:nvSpPr>
        <p:spPr>
          <a:xfrm>
            <a:off x="265302" y="6942227"/>
            <a:ext cx="2682873" cy="0"/>
          </a:xfrm>
          <a:prstGeom prst="line">
            <a:avLst/>
          </a:prstGeom>
          <a:ln cap="rnd" w="28575">
            <a:solidFill>
              <a:srgbClr val="000000"/>
            </a:solidFill>
            <a:prstDash val="solid"/>
            <a:headEnd type="none" len="sm" w="sm"/>
            <a:tailEnd type="none" len="sm" w="sm"/>
          </a:ln>
        </p:spPr>
      </p:sp>
      <p:sp>
        <p:nvSpPr>
          <p:cNvPr name="Freeform 8" id="8"/>
          <p:cNvSpPr/>
          <p:nvPr/>
        </p:nvSpPr>
        <p:spPr>
          <a:xfrm flipH="false" flipV="false" rot="0">
            <a:off x="9029700" y="852931"/>
            <a:ext cx="9258300" cy="8829433"/>
          </a:xfrm>
          <a:custGeom>
            <a:avLst/>
            <a:gdLst/>
            <a:ahLst/>
            <a:cxnLst/>
            <a:rect r="r" b="b" t="t" l="l"/>
            <a:pathLst>
              <a:path h="8829433" w="9258300">
                <a:moveTo>
                  <a:pt x="0" y="0"/>
                </a:moveTo>
                <a:lnTo>
                  <a:pt x="9258300" y="0"/>
                </a:lnTo>
                <a:lnTo>
                  <a:pt x="9258300" y="8829433"/>
                </a:lnTo>
                <a:lnTo>
                  <a:pt x="0" y="8829433"/>
                </a:lnTo>
                <a:lnTo>
                  <a:pt x="0" y="0"/>
                </a:lnTo>
                <a:close/>
              </a:path>
            </a:pathLst>
          </a:custGeom>
          <a:blipFill>
            <a:blip r:embed="rId9"/>
            <a:stretch>
              <a:fillRect l="0" t="-2324" r="0" b="-2532"/>
            </a:stretch>
          </a:blipFill>
        </p:spPr>
      </p:sp>
      <p:sp>
        <p:nvSpPr>
          <p:cNvPr name="TextBox 9" id="9"/>
          <p:cNvSpPr txBox="true"/>
          <p:nvPr/>
        </p:nvSpPr>
        <p:spPr>
          <a:xfrm rot="0">
            <a:off x="12082534" y="9710939"/>
            <a:ext cx="5989567" cy="418696"/>
          </a:xfrm>
          <a:prstGeom prst="rect">
            <a:avLst/>
          </a:prstGeom>
        </p:spPr>
        <p:txBody>
          <a:bodyPr anchor="t" rtlCol="false" tIns="0" lIns="0" bIns="0" rIns="0">
            <a:spAutoFit/>
          </a:bodyPr>
          <a:lstStyle/>
          <a:p>
            <a:pPr algn="just">
              <a:lnSpc>
                <a:spcPts val="3265"/>
              </a:lnSpc>
            </a:pPr>
            <a:r>
              <a:rPr lang="en-US" b="true" sz="2968">
                <a:solidFill>
                  <a:srgbClr val="191919"/>
                </a:solidFill>
                <a:latin typeface="Assistant Bold"/>
                <a:ea typeface="Assistant Bold"/>
                <a:cs typeface="Assistant Bold"/>
                <a:sym typeface="Assistant Bold"/>
              </a:rPr>
              <a:t>Présentation GEGA   24 Mars 2025</a:t>
            </a:r>
          </a:p>
        </p:txBody>
      </p:sp>
    </p:spTree>
  </p:cSld>
  <p:clrMapOvr>
    <a:masterClrMapping/>
  </p:clrMapOvr>
</p:sld>
</file>

<file path=ppt/slides/slide10.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284506" y="3769525"/>
            <a:ext cx="17718987" cy="5245101"/>
          </a:xfrm>
          <a:prstGeom prst="rect">
            <a:avLst/>
          </a:prstGeom>
        </p:spPr>
        <p:txBody>
          <a:bodyPr anchor="t" rtlCol="false" tIns="0" lIns="0" bIns="0" rIns="0">
            <a:spAutoFit/>
          </a:bodyPr>
          <a:lstStyle/>
          <a:p>
            <a:pPr algn="l" marL="863596" indent="-431798" lvl="1">
              <a:lnSpc>
                <a:spcPts val="6999"/>
              </a:lnSpc>
              <a:buFont typeface="Arial"/>
              <a:buChar char="•"/>
            </a:pPr>
            <a:r>
              <a:rPr lang="en-US" sz="3999">
                <a:solidFill>
                  <a:srgbClr val="000000"/>
                </a:solidFill>
                <a:latin typeface="Open Sans"/>
                <a:ea typeface="Open Sans"/>
                <a:cs typeface="Open Sans"/>
                <a:sym typeface="Open Sans"/>
              </a:rPr>
              <a:t>Madame B., GII PO (GEU) de 25 ans, ATCD d’agression sexuelle et physique, d’addiction aux antalgiques, sous Subutex® 2mg, Tranxène®, Tabac (20/jr) - Séparée - Hyperemesis gravidarum </a:t>
            </a:r>
          </a:p>
          <a:p>
            <a:pPr algn="l" marL="863596" indent="-431798" lvl="1">
              <a:lnSpc>
                <a:spcPts val="6999"/>
              </a:lnSpc>
              <a:buFont typeface="Arial"/>
              <a:buChar char="•"/>
            </a:pPr>
            <a:r>
              <a:rPr lang="en-US" sz="3999">
                <a:solidFill>
                  <a:srgbClr val="000000"/>
                </a:solidFill>
                <a:latin typeface="Open Sans"/>
                <a:ea typeface="Open Sans"/>
                <a:cs typeface="Open Sans"/>
                <a:sym typeface="Open Sans"/>
              </a:rPr>
              <a:t> Adressée par son AS de secteur suite à sa demande d’un interlocuteur unique pour le suivi de sa grossesse (11 SA)</a:t>
            </a:r>
          </a:p>
          <a:p>
            <a:pPr algn="l" marL="863596" indent="-431798" lvl="1">
              <a:lnSpc>
                <a:spcPts val="6999"/>
              </a:lnSpc>
              <a:buFont typeface="Arial"/>
              <a:buChar char="•"/>
            </a:pPr>
            <a:r>
              <a:rPr lang="en-US" sz="3999">
                <a:solidFill>
                  <a:srgbClr val="000000"/>
                </a:solidFill>
                <a:latin typeface="Open Sans"/>
                <a:ea typeface="Open Sans"/>
                <a:cs typeface="Open Sans"/>
                <a:sym typeface="Open Sans"/>
              </a:rPr>
              <a:t>Pas de lien fait entre addictologie et maternité</a:t>
            </a:r>
          </a:p>
        </p:txBody>
      </p:sp>
      <p:sp>
        <p:nvSpPr>
          <p:cNvPr name="TextBox 7" id="7"/>
          <p:cNvSpPr txBox="true"/>
          <p:nvPr/>
        </p:nvSpPr>
        <p:spPr>
          <a:xfrm rot="0">
            <a:off x="245798" y="2522871"/>
            <a:ext cx="4595876" cy="887095"/>
          </a:xfrm>
          <a:prstGeom prst="rect">
            <a:avLst/>
          </a:prstGeom>
        </p:spPr>
        <p:txBody>
          <a:bodyPr anchor="t" rtlCol="false" tIns="0" lIns="0" bIns="0" rIns="0">
            <a:spAutoFit/>
          </a:bodyPr>
          <a:lstStyle/>
          <a:p>
            <a:pPr algn="l">
              <a:lnSpc>
                <a:spcPts val="7279"/>
              </a:lnSpc>
            </a:pPr>
            <a:r>
              <a:rPr lang="en-US" sz="5199" b="true">
                <a:solidFill>
                  <a:srgbClr val="000000"/>
                </a:solidFill>
                <a:latin typeface="Open Sans Bold"/>
                <a:ea typeface="Open Sans Bold"/>
                <a:cs typeface="Open Sans Bold"/>
                <a:sym typeface="Open Sans Bold"/>
              </a:rPr>
              <a:t>Situation 2</a:t>
            </a:r>
          </a:p>
        </p:txBody>
      </p:sp>
    </p:spTree>
  </p:cSld>
  <p:clrMapOvr>
    <a:masterClrMapping/>
  </p:clrMapOvr>
</p:sld>
</file>

<file path=ppt/slides/slide11.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245798" y="1028700"/>
            <a:ext cx="17409768" cy="9705975"/>
          </a:xfrm>
          <a:prstGeom prst="rect">
            <a:avLst/>
          </a:prstGeom>
        </p:spPr>
        <p:txBody>
          <a:bodyPr anchor="t" rtlCol="false" tIns="0" lIns="0" bIns="0" rIns="0">
            <a:spAutoFit/>
          </a:bodyPr>
          <a:lstStyle/>
          <a:p>
            <a:pPr algn="just">
              <a:lnSpc>
                <a:spcPts val="5193"/>
              </a:lnSpc>
            </a:pPr>
          </a:p>
          <a:p>
            <a:pPr algn="just">
              <a:lnSpc>
                <a:spcPts val="5193"/>
              </a:lnSpc>
            </a:pPr>
            <a:r>
              <a:rPr lang="en-US" sz="4327">
                <a:solidFill>
                  <a:srgbClr val="000000"/>
                </a:solidFill>
                <a:latin typeface="Belleza"/>
                <a:ea typeface="Belleza"/>
                <a:cs typeface="Belleza"/>
                <a:sym typeface="Belleza"/>
              </a:rPr>
              <a:t> </a:t>
            </a:r>
          </a:p>
          <a:p>
            <a:pPr algn="just">
              <a:lnSpc>
                <a:spcPts val="6794"/>
              </a:lnSpc>
            </a:pPr>
            <a:r>
              <a:rPr lang="en-US" sz="4327" u="sng">
                <a:solidFill>
                  <a:srgbClr val="000000"/>
                </a:solidFill>
                <a:latin typeface="Belleza"/>
                <a:ea typeface="Belleza"/>
                <a:cs typeface="Belleza"/>
                <a:sym typeface="Belleza"/>
              </a:rPr>
              <a:t>Actions mises en place :</a:t>
            </a:r>
          </a:p>
          <a:p>
            <a:pPr algn="just" marL="934220" indent="-467110" lvl="1">
              <a:lnSpc>
                <a:spcPts val="6793"/>
              </a:lnSpc>
              <a:buFont typeface="Arial"/>
              <a:buChar char="•"/>
            </a:pPr>
            <a:r>
              <a:rPr lang="en-US" sz="4327">
                <a:solidFill>
                  <a:srgbClr val="000000"/>
                </a:solidFill>
                <a:latin typeface="Belleza"/>
                <a:ea typeface="Belleza"/>
                <a:cs typeface="Belleza"/>
                <a:sym typeface="Belleza"/>
              </a:rPr>
              <a:t>Entretien SF de PMI fait en service addictologie </a:t>
            </a:r>
          </a:p>
          <a:p>
            <a:pPr algn="just" marL="934220" indent="-467110" lvl="1">
              <a:lnSpc>
                <a:spcPts val="6793"/>
              </a:lnSpc>
              <a:buFont typeface="Arial"/>
              <a:buChar char="•"/>
            </a:pPr>
            <a:r>
              <a:rPr lang="en-US" sz="4327">
                <a:solidFill>
                  <a:srgbClr val="000000"/>
                </a:solidFill>
                <a:latin typeface="Belleza"/>
                <a:ea typeface="Belleza"/>
                <a:cs typeface="Belleza"/>
                <a:sym typeface="Belleza"/>
              </a:rPr>
              <a:t>Présentation dossier en staff périnatal (SF de PMI) - Arrêt rapide du suivi </a:t>
            </a:r>
          </a:p>
          <a:p>
            <a:pPr algn="just">
              <a:lnSpc>
                <a:spcPts val="6814"/>
              </a:lnSpc>
            </a:pPr>
            <a:r>
              <a:rPr lang="en-US" sz="4340" u="sng">
                <a:solidFill>
                  <a:srgbClr val="000000"/>
                </a:solidFill>
                <a:latin typeface="Belleza"/>
                <a:ea typeface="Belleza"/>
                <a:cs typeface="Belleza"/>
                <a:sym typeface="Belleza"/>
              </a:rPr>
              <a:t>Les apports dans la mise en place de la consultation :</a:t>
            </a:r>
          </a:p>
          <a:p>
            <a:pPr algn="just" marL="934220" indent="-467110" lvl="1">
              <a:lnSpc>
                <a:spcPts val="6793"/>
              </a:lnSpc>
              <a:buFont typeface="Arial"/>
              <a:buChar char="•"/>
            </a:pPr>
            <a:r>
              <a:rPr lang="en-US" sz="4327">
                <a:solidFill>
                  <a:srgbClr val="000000"/>
                </a:solidFill>
                <a:latin typeface="Belleza"/>
                <a:ea typeface="Belleza"/>
                <a:cs typeface="Belleza"/>
                <a:sym typeface="Belleza"/>
              </a:rPr>
              <a:t>Identification en tant que référente en addiction par l’équipe</a:t>
            </a:r>
          </a:p>
          <a:p>
            <a:pPr algn="l" marL="934220" indent="-467110" lvl="1">
              <a:lnSpc>
                <a:spcPts val="6793"/>
              </a:lnSpc>
              <a:buFont typeface="Arial"/>
              <a:buChar char="•"/>
            </a:pPr>
            <a:r>
              <a:rPr lang="en-US" sz="4327">
                <a:solidFill>
                  <a:srgbClr val="000000"/>
                </a:solidFill>
                <a:latin typeface="Belleza"/>
                <a:ea typeface="Belleza"/>
                <a:cs typeface="Belleza"/>
                <a:sym typeface="Belleza"/>
              </a:rPr>
              <a:t>Premier pas vers une </a:t>
            </a:r>
            <a:r>
              <a:rPr lang="en-US" sz="4327">
                <a:solidFill>
                  <a:srgbClr val="000000"/>
                </a:solidFill>
                <a:latin typeface="Belleza"/>
                <a:ea typeface="Belleza"/>
                <a:cs typeface="Belleza"/>
                <a:sym typeface="Belleza"/>
              </a:rPr>
              <a:t>protocolisation de prise en charge PMI/service d’addictologie</a:t>
            </a:r>
          </a:p>
          <a:p>
            <a:pPr algn="l">
              <a:lnSpc>
                <a:spcPts val="6793"/>
              </a:lnSpc>
            </a:pPr>
            <a:r>
              <a:rPr lang="en-US" sz="4327" u="sng">
                <a:solidFill>
                  <a:srgbClr val="000000"/>
                </a:solidFill>
                <a:latin typeface="Belleza"/>
                <a:ea typeface="Belleza"/>
                <a:cs typeface="Belleza"/>
                <a:sym typeface="Belleza"/>
              </a:rPr>
              <a:t>A distance :</a:t>
            </a:r>
            <a:r>
              <a:rPr lang="en-US" sz="4327">
                <a:solidFill>
                  <a:srgbClr val="000000"/>
                </a:solidFill>
                <a:latin typeface="Belleza"/>
                <a:ea typeface="Belleza"/>
                <a:cs typeface="Belleza"/>
                <a:sym typeface="Belleza"/>
              </a:rPr>
              <a:t> Reprise du suivi en PN de la SF de PMI</a:t>
            </a:r>
          </a:p>
          <a:p>
            <a:pPr algn="l">
              <a:lnSpc>
                <a:spcPts val="6929"/>
              </a:lnSpc>
            </a:pPr>
          </a:p>
          <a:p>
            <a:pPr algn="just">
              <a:lnSpc>
                <a:spcPts val="5193"/>
              </a:lnSpc>
              <a:spcBef>
                <a:spcPct val="0"/>
              </a:spcBef>
            </a:pPr>
          </a:p>
        </p:txBody>
      </p:sp>
    </p:spTree>
  </p:cSld>
  <p:clrMapOvr>
    <a:masterClrMapping/>
  </p:clrMapOvr>
</p:sld>
</file>

<file path=ppt/slides/slide12.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331409" y="3781734"/>
            <a:ext cx="17870979" cy="5300980"/>
          </a:xfrm>
          <a:prstGeom prst="rect">
            <a:avLst/>
          </a:prstGeom>
        </p:spPr>
        <p:txBody>
          <a:bodyPr anchor="t" rtlCol="false" tIns="0" lIns="0" bIns="0" rIns="0">
            <a:spAutoFit/>
          </a:bodyPr>
          <a:lstStyle/>
          <a:p>
            <a:pPr algn="l" marL="863596" indent="-431798" lvl="1">
              <a:lnSpc>
                <a:spcPts val="5199"/>
              </a:lnSpc>
              <a:buFont typeface="Arial"/>
              <a:buChar char="•"/>
            </a:pPr>
            <a:r>
              <a:rPr lang="en-US" sz="3999">
                <a:solidFill>
                  <a:srgbClr val="000000"/>
                </a:solidFill>
                <a:latin typeface="Open Sans"/>
                <a:ea typeface="Open Sans"/>
                <a:cs typeface="Open Sans"/>
                <a:sym typeface="Open Sans"/>
              </a:rPr>
              <a:t>Madame C., GI PO de 17 ans, grossesse découverte au 6ème mois, Cannabis (15 joints par jour - peu de tabac) - Séparée. </a:t>
            </a:r>
          </a:p>
          <a:p>
            <a:pPr algn="l">
              <a:lnSpc>
                <a:spcPts val="5199"/>
              </a:lnSpc>
            </a:pPr>
          </a:p>
          <a:p>
            <a:pPr algn="l" marL="863596" indent="-431798" lvl="1">
              <a:lnSpc>
                <a:spcPts val="5199"/>
              </a:lnSpc>
              <a:buFont typeface="Arial"/>
              <a:buChar char="•"/>
            </a:pPr>
            <a:r>
              <a:rPr lang="en-US" sz="3999">
                <a:solidFill>
                  <a:srgbClr val="000000"/>
                </a:solidFill>
                <a:latin typeface="Open Sans"/>
                <a:ea typeface="Open Sans"/>
                <a:cs typeface="Open Sans"/>
                <a:sym typeface="Open Sans"/>
              </a:rPr>
              <a:t>Confiée à l’aide sociale à l’enfance depuis ses 12 ans (défaut de soins - mère décédée suite à mésusage alcool et père ATCD mésusage alcool)</a:t>
            </a:r>
          </a:p>
          <a:p>
            <a:pPr algn="l">
              <a:lnSpc>
                <a:spcPts val="5199"/>
              </a:lnSpc>
            </a:pPr>
          </a:p>
          <a:p>
            <a:pPr algn="l" marL="906775" indent="-453388" lvl="1">
              <a:lnSpc>
                <a:spcPts val="5459"/>
              </a:lnSpc>
              <a:buFont typeface="Arial"/>
              <a:buChar char="•"/>
            </a:pPr>
            <a:r>
              <a:rPr lang="en-US" sz="4199">
                <a:solidFill>
                  <a:srgbClr val="000000"/>
                </a:solidFill>
                <a:latin typeface="Open Sans"/>
                <a:ea typeface="Open Sans"/>
                <a:cs typeface="Open Sans"/>
                <a:sym typeface="Open Sans"/>
              </a:rPr>
              <a:t>Adressée par le CSAPA de secteur dès la découverte de la grossesse / Arrêt rapide du cannabis / Pas de substitution acceptée</a:t>
            </a:r>
          </a:p>
        </p:txBody>
      </p:sp>
      <p:sp>
        <p:nvSpPr>
          <p:cNvPr name="TextBox 7" id="7"/>
          <p:cNvSpPr txBox="true"/>
          <p:nvPr/>
        </p:nvSpPr>
        <p:spPr>
          <a:xfrm rot="0">
            <a:off x="245798" y="2410462"/>
            <a:ext cx="3564434" cy="887095"/>
          </a:xfrm>
          <a:prstGeom prst="rect">
            <a:avLst/>
          </a:prstGeom>
        </p:spPr>
        <p:txBody>
          <a:bodyPr anchor="t" rtlCol="false" tIns="0" lIns="0" bIns="0" rIns="0">
            <a:spAutoFit/>
          </a:bodyPr>
          <a:lstStyle/>
          <a:p>
            <a:pPr algn="l">
              <a:lnSpc>
                <a:spcPts val="7279"/>
              </a:lnSpc>
            </a:pPr>
            <a:r>
              <a:rPr lang="en-US" sz="5199" b="true">
                <a:solidFill>
                  <a:srgbClr val="000000"/>
                </a:solidFill>
                <a:latin typeface="Open Sans Bold"/>
                <a:ea typeface="Open Sans Bold"/>
                <a:cs typeface="Open Sans Bold"/>
                <a:sym typeface="Open Sans Bold"/>
              </a:rPr>
              <a:t>Situation 3</a:t>
            </a:r>
          </a:p>
        </p:txBody>
      </p:sp>
    </p:spTree>
  </p:cSld>
  <p:clrMapOvr>
    <a:masterClrMapping/>
  </p:clrMapOvr>
</p:sld>
</file>

<file path=ppt/slides/slide13.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245798" y="1631918"/>
            <a:ext cx="18100388" cy="8036388"/>
          </a:xfrm>
          <a:prstGeom prst="rect">
            <a:avLst/>
          </a:prstGeom>
        </p:spPr>
        <p:txBody>
          <a:bodyPr anchor="t" rtlCol="false" tIns="0" lIns="0" bIns="0" rIns="0">
            <a:spAutoFit/>
          </a:bodyPr>
          <a:lstStyle/>
          <a:p>
            <a:pPr algn="just">
              <a:lnSpc>
                <a:spcPts val="7689"/>
              </a:lnSpc>
            </a:pPr>
          </a:p>
          <a:p>
            <a:pPr algn="just">
              <a:lnSpc>
                <a:spcPts val="8304"/>
              </a:lnSpc>
            </a:pPr>
            <a:r>
              <a:rPr lang="en-US" sz="4394" u="sng">
                <a:solidFill>
                  <a:srgbClr val="000000"/>
                </a:solidFill>
                <a:latin typeface="Belleza"/>
                <a:ea typeface="Belleza"/>
                <a:cs typeface="Belleza"/>
                <a:sym typeface="Belleza"/>
              </a:rPr>
              <a:t>Actions mises en place :</a:t>
            </a:r>
          </a:p>
          <a:p>
            <a:pPr algn="just" marL="948523" indent="-474261" lvl="1">
              <a:lnSpc>
                <a:spcPts val="8303"/>
              </a:lnSpc>
              <a:buFont typeface="Arial"/>
              <a:buChar char="•"/>
            </a:pPr>
            <a:r>
              <a:rPr lang="en-US" sz="4393">
                <a:solidFill>
                  <a:srgbClr val="000000"/>
                </a:solidFill>
                <a:latin typeface="Belleza"/>
                <a:ea typeface="Belleza"/>
                <a:cs typeface="Belleza"/>
                <a:sym typeface="Belleza"/>
              </a:rPr>
              <a:t>Suivi de la grossesse à l’hôpital</a:t>
            </a:r>
          </a:p>
          <a:p>
            <a:pPr algn="just" marL="948523" indent="-474261" lvl="1">
              <a:lnSpc>
                <a:spcPts val="8303"/>
              </a:lnSpc>
              <a:buFont typeface="Arial"/>
              <a:buChar char="•"/>
            </a:pPr>
            <a:r>
              <a:rPr lang="en-US" sz="4393">
                <a:solidFill>
                  <a:srgbClr val="000000"/>
                </a:solidFill>
                <a:latin typeface="Belleza"/>
                <a:ea typeface="Belleza"/>
                <a:cs typeface="Belleza"/>
                <a:sym typeface="Belleza"/>
              </a:rPr>
              <a:t>Accompagnement à domicile </a:t>
            </a:r>
          </a:p>
          <a:p>
            <a:pPr algn="just" marL="948523" indent="-474261" lvl="1">
              <a:lnSpc>
                <a:spcPts val="8303"/>
              </a:lnSpc>
              <a:buFont typeface="Arial"/>
              <a:buChar char="•"/>
            </a:pPr>
            <a:r>
              <a:rPr lang="en-US" sz="4393">
                <a:solidFill>
                  <a:srgbClr val="000000"/>
                </a:solidFill>
                <a:latin typeface="Belleza"/>
                <a:ea typeface="Belleza"/>
                <a:cs typeface="Belleza"/>
                <a:sym typeface="Belleza"/>
              </a:rPr>
              <a:t>Coordination partenariale interrégionale (fil rouge - Substitution)</a:t>
            </a:r>
          </a:p>
          <a:p>
            <a:pPr algn="just" marL="948523" indent="-474261" lvl="1">
              <a:lnSpc>
                <a:spcPts val="8303"/>
              </a:lnSpc>
              <a:buFont typeface="Arial"/>
              <a:buChar char="•"/>
            </a:pPr>
            <a:r>
              <a:rPr lang="en-US" sz="4393">
                <a:solidFill>
                  <a:srgbClr val="000000"/>
                </a:solidFill>
                <a:latin typeface="Belleza"/>
                <a:ea typeface="Belleza"/>
                <a:cs typeface="Belleza"/>
                <a:sym typeface="Belleza"/>
              </a:rPr>
              <a:t>Mise en place de l’accueil mère-enfant</a:t>
            </a:r>
          </a:p>
          <a:p>
            <a:pPr algn="just">
              <a:lnSpc>
                <a:spcPts val="7688"/>
              </a:lnSpc>
            </a:pPr>
          </a:p>
          <a:p>
            <a:pPr algn="just">
              <a:lnSpc>
                <a:spcPts val="7241"/>
              </a:lnSpc>
            </a:pPr>
          </a:p>
        </p:txBody>
      </p:sp>
    </p:spTree>
  </p:cSld>
  <p:clrMapOvr>
    <a:masterClrMapping/>
  </p:clrMapOvr>
</p:sld>
</file>

<file path=ppt/slides/slide14.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245798" y="1708118"/>
            <a:ext cx="17879848" cy="7739229"/>
          </a:xfrm>
          <a:prstGeom prst="rect">
            <a:avLst/>
          </a:prstGeom>
        </p:spPr>
        <p:txBody>
          <a:bodyPr anchor="t" rtlCol="false" tIns="0" lIns="0" bIns="0" rIns="0">
            <a:spAutoFit/>
          </a:bodyPr>
          <a:lstStyle/>
          <a:p>
            <a:pPr algn="just">
              <a:lnSpc>
                <a:spcPts val="6429"/>
              </a:lnSpc>
            </a:pPr>
          </a:p>
          <a:p>
            <a:pPr algn="just">
              <a:lnSpc>
                <a:spcPts val="7570"/>
              </a:lnSpc>
            </a:pPr>
            <a:r>
              <a:rPr lang="en-US" sz="4325" u="sng">
                <a:solidFill>
                  <a:srgbClr val="000000"/>
                </a:solidFill>
                <a:latin typeface="Belleza"/>
                <a:ea typeface="Belleza"/>
                <a:cs typeface="Belleza"/>
                <a:sym typeface="Belleza"/>
              </a:rPr>
              <a:t>Les apports dans la mise en place de la consultation :</a:t>
            </a:r>
          </a:p>
          <a:p>
            <a:pPr algn="just" marL="933946" indent="-466973" lvl="1">
              <a:lnSpc>
                <a:spcPts val="6834"/>
              </a:lnSpc>
              <a:buFont typeface="Arial"/>
              <a:buChar char="•"/>
            </a:pPr>
            <a:r>
              <a:rPr lang="en-US" sz="4325">
                <a:solidFill>
                  <a:srgbClr val="000000"/>
                </a:solidFill>
                <a:latin typeface="Belleza"/>
                <a:ea typeface="Belleza"/>
                <a:cs typeface="Belleza"/>
                <a:sym typeface="Belleza"/>
              </a:rPr>
              <a:t>I</a:t>
            </a:r>
            <a:r>
              <a:rPr lang="en-US" sz="4325">
                <a:solidFill>
                  <a:srgbClr val="000000"/>
                </a:solidFill>
                <a:latin typeface="Belleza"/>
                <a:ea typeface="Belleza"/>
                <a:cs typeface="Belleza"/>
                <a:sym typeface="Belleza"/>
              </a:rPr>
              <a:t>dentification en tant que référente-addiction en périnatalité par les partenaires</a:t>
            </a:r>
          </a:p>
          <a:p>
            <a:pPr algn="just" marL="933946" indent="-466973" lvl="1">
              <a:lnSpc>
                <a:spcPts val="6834"/>
              </a:lnSpc>
              <a:buFont typeface="Arial"/>
              <a:buChar char="•"/>
            </a:pPr>
            <a:r>
              <a:rPr lang="en-US" sz="4325">
                <a:solidFill>
                  <a:srgbClr val="000000"/>
                </a:solidFill>
                <a:latin typeface="Belleza"/>
                <a:ea typeface="Belleza"/>
                <a:cs typeface="Belleza"/>
                <a:sym typeface="Belleza"/>
              </a:rPr>
              <a:t>Coordination sur plusieurs secteurs - développement partenarial</a:t>
            </a:r>
          </a:p>
          <a:p>
            <a:pPr algn="just">
              <a:lnSpc>
                <a:spcPts val="6834"/>
              </a:lnSpc>
            </a:pPr>
            <a:r>
              <a:rPr lang="en-US" sz="4325" u="sng">
                <a:solidFill>
                  <a:srgbClr val="000000"/>
                </a:solidFill>
                <a:latin typeface="Belleza"/>
                <a:ea typeface="Belleza"/>
                <a:cs typeface="Belleza"/>
                <a:sym typeface="Belleza"/>
              </a:rPr>
              <a:t>A distance :</a:t>
            </a:r>
          </a:p>
          <a:p>
            <a:pPr algn="just">
              <a:lnSpc>
                <a:spcPts val="6834"/>
              </a:lnSpc>
            </a:pPr>
            <a:r>
              <a:rPr lang="en-US" sz="4325">
                <a:solidFill>
                  <a:srgbClr val="000000"/>
                </a:solidFill>
                <a:latin typeface="Belleza"/>
                <a:ea typeface="Belleza"/>
                <a:cs typeface="Belleza"/>
                <a:sym typeface="Belleza"/>
              </a:rPr>
              <a:t>Mme C. appelle le CSAPA ou la SF de PMI quand ressent le besoin de consommer. AM maintenu au 5ème mois.</a:t>
            </a:r>
          </a:p>
          <a:p>
            <a:pPr algn="just">
              <a:lnSpc>
                <a:spcPts val="6429"/>
              </a:lnSpc>
            </a:pPr>
          </a:p>
        </p:txBody>
      </p:sp>
    </p:spTree>
  </p:cSld>
  <p:clrMapOvr>
    <a:masterClrMapping/>
  </p:clrMapOvr>
</p:sld>
</file>

<file path=ppt/slides/slide15.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591175"/>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Difficultés rencontrées et réussites</a:t>
            </a:r>
          </a:p>
        </p:txBody>
      </p:sp>
      <p:sp>
        <p:nvSpPr>
          <p:cNvPr name="TextBox 6" id="6"/>
          <p:cNvSpPr txBox="true"/>
          <p:nvPr/>
        </p:nvSpPr>
        <p:spPr>
          <a:xfrm rot="0">
            <a:off x="420668" y="2028616"/>
            <a:ext cx="8374769" cy="796107"/>
          </a:xfrm>
          <a:prstGeom prst="rect">
            <a:avLst/>
          </a:prstGeom>
        </p:spPr>
        <p:txBody>
          <a:bodyPr anchor="t" rtlCol="false" tIns="0" lIns="0" bIns="0" rIns="0">
            <a:spAutoFit/>
          </a:bodyPr>
          <a:lstStyle/>
          <a:p>
            <a:pPr algn="l">
              <a:lnSpc>
                <a:spcPts val="6520"/>
              </a:lnSpc>
            </a:pPr>
            <a:r>
              <a:rPr lang="en-US" sz="4657" b="true">
                <a:solidFill>
                  <a:srgbClr val="000000"/>
                </a:solidFill>
                <a:latin typeface="Open Sans Bold"/>
                <a:ea typeface="Open Sans Bold"/>
                <a:cs typeface="Open Sans Bold"/>
                <a:sym typeface="Open Sans Bold"/>
              </a:rPr>
              <a:t>Difficultés rencontrées :</a:t>
            </a:r>
          </a:p>
        </p:txBody>
      </p:sp>
      <p:sp>
        <p:nvSpPr>
          <p:cNvPr name="TextBox 7" id="7"/>
          <p:cNvSpPr txBox="true"/>
          <p:nvPr/>
        </p:nvSpPr>
        <p:spPr>
          <a:xfrm rot="0">
            <a:off x="245798" y="3045978"/>
            <a:ext cx="17446664" cy="7252082"/>
          </a:xfrm>
          <a:prstGeom prst="rect">
            <a:avLst/>
          </a:prstGeom>
        </p:spPr>
        <p:txBody>
          <a:bodyPr anchor="t" rtlCol="false" tIns="0" lIns="0" bIns="0" rIns="0">
            <a:spAutoFit/>
          </a:bodyPr>
          <a:lstStyle/>
          <a:p>
            <a:pPr algn="l" marL="928365" indent="-464182" lvl="1">
              <a:lnSpc>
                <a:spcPts val="6406"/>
              </a:lnSpc>
              <a:buFont typeface="Arial"/>
              <a:buChar char="•"/>
            </a:pPr>
            <a:r>
              <a:rPr lang="en-US" sz="4299">
                <a:solidFill>
                  <a:srgbClr val="000000"/>
                </a:solidFill>
                <a:latin typeface="Open Sans"/>
                <a:ea typeface="Open Sans"/>
                <a:cs typeface="Open Sans"/>
                <a:sym typeface="Open Sans"/>
              </a:rPr>
              <a:t>Tendance au clivage addicto / maternité / PMI : les patientes, les professionnels - Méconnaissance du réseau propre aux patientes </a:t>
            </a:r>
          </a:p>
          <a:p>
            <a:pPr algn="l" marL="928365" indent="-464182" lvl="1">
              <a:lnSpc>
                <a:spcPts val="6406"/>
              </a:lnSpc>
              <a:buFont typeface="Arial"/>
              <a:buChar char="•"/>
            </a:pPr>
            <a:r>
              <a:rPr lang="en-US" sz="4299">
                <a:solidFill>
                  <a:srgbClr val="000000"/>
                </a:solidFill>
                <a:latin typeface="Open Sans"/>
                <a:ea typeface="Open Sans"/>
                <a:cs typeface="Open Sans"/>
                <a:sym typeface="Open Sans"/>
              </a:rPr>
              <a:t>Un positionnement pas toujours évident en tant que SF de PMI dans ces suivis</a:t>
            </a:r>
          </a:p>
          <a:p>
            <a:pPr algn="l" marL="928365" indent="-464182" lvl="1">
              <a:lnSpc>
                <a:spcPts val="6406"/>
              </a:lnSpc>
              <a:buFont typeface="Arial"/>
              <a:buChar char="•"/>
            </a:pPr>
            <a:r>
              <a:rPr lang="en-US" sz="4299">
                <a:solidFill>
                  <a:srgbClr val="000000"/>
                </a:solidFill>
                <a:latin typeface="Open Sans"/>
                <a:ea typeface="Open Sans"/>
                <a:cs typeface="Open Sans"/>
                <a:sym typeface="Open Sans"/>
              </a:rPr>
              <a:t>Des réponses / moyens pas toujours adaptés aux situations et attente des familles</a:t>
            </a:r>
          </a:p>
          <a:p>
            <a:pPr algn="l" marL="928365" indent="-464182" lvl="1">
              <a:lnSpc>
                <a:spcPts val="6406"/>
              </a:lnSpc>
              <a:buFont typeface="Arial"/>
              <a:buChar char="•"/>
            </a:pPr>
            <a:r>
              <a:rPr lang="en-US" sz="4299">
                <a:solidFill>
                  <a:srgbClr val="000000"/>
                </a:solidFill>
                <a:latin typeface="Open Sans"/>
                <a:ea typeface="Open Sans"/>
                <a:cs typeface="Open Sans"/>
                <a:sym typeface="Open Sans"/>
              </a:rPr>
              <a:t>L’absence de protocole reproductible</a:t>
            </a:r>
          </a:p>
          <a:p>
            <a:pPr algn="l">
              <a:lnSpc>
                <a:spcPts val="6406"/>
              </a:lnSpc>
            </a:pPr>
          </a:p>
        </p:txBody>
      </p:sp>
    </p:spTree>
  </p:cSld>
  <p:clrMapOvr>
    <a:masterClrMapping/>
  </p:clrMapOvr>
</p:sld>
</file>

<file path=ppt/slides/slide16.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591175"/>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Difficultés rencontrées et réussites</a:t>
            </a:r>
          </a:p>
        </p:txBody>
      </p:sp>
      <p:sp>
        <p:nvSpPr>
          <p:cNvPr name="TextBox 6" id="6"/>
          <p:cNvSpPr txBox="true"/>
          <p:nvPr/>
        </p:nvSpPr>
        <p:spPr>
          <a:xfrm rot="0">
            <a:off x="0" y="2093446"/>
            <a:ext cx="5951324" cy="703915"/>
          </a:xfrm>
          <a:prstGeom prst="rect">
            <a:avLst/>
          </a:prstGeom>
        </p:spPr>
        <p:txBody>
          <a:bodyPr anchor="t" rtlCol="false" tIns="0" lIns="0" bIns="0" rIns="0">
            <a:spAutoFit/>
          </a:bodyPr>
          <a:lstStyle/>
          <a:p>
            <a:pPr algn="ctr">
              <a:lnSpc>
                <a:spcPts val="5826"/>
              </a:lnSpc>
            </a:pPr>
            <a:r>
              <a:rPr lang="en-US" sz="4161" b="true">
                <a:solidFill>
                  <a:srgbClr val="000000"/>
                </a:solidFill>
                <a:latin typeface="Open Sans Bold"/>
                <a:ea typeface="Open Sans Bold"/>
                <a:cs typeface="Open Sans Bold"/>
                <a:sym typeface="Open Sans Bold"/>
              </a:rPr>
              <a:t>Des points positifs :</a:t>
            </a:r>
          </a:p>
        </p:txBody>
      </p:sp>
      <p:sp>
        <p:nvSpPr>
          <p:cNvPr name="TextBox 7" id="7"/>
          <p:cNvSpPr txBox="true"/>
          <p:nvPr/>
        </p:nvSpPr>
        <p:spPr>
          <a:xfrm rot="0">
            <a:off x="0" y="2984686"/>
            <a:ext cx="18065533" cy="6719779"/>
          </a:xfrm>
          <a:prstGeom prst="rect">
            <a:avLst/>
          </a:prstGeom>
        </p:spPr>
        <p:txBody>
          <a:bodyPr anchor="t" rtlCol="false" tIns="0" lIns="0" bIns="0" rIns="0">
            <a:spAutoFit/>
          </a:bodyPr>
          <a:lstStyle/>
          <a:p>
            <a:pPr algn="l" marL="851339" indent="-425669" lvl="1">
              <a:lnSpc>
                <a:spcPts val="5954"/>
              </a:lnSpc>
              <a:buFont typeface="Arial"/>
              <a:buChar char="•"/>
            </a:pPr>
            <a:r>
              <a:rPr lang="en-US" sz="3943">
                <a:solidFill>
                  <a:srgbClr val="000000"/>
                </a:solidFill>
                <a:latin typeface="Open Sans"/>
                <a:ea typeface="Open Sans"/>
                <a:cs typeface="Open Sans"/>
                <a:sym typeface="Open Sans"/>
              </a:rPr>
              <a:t>Une volonté commune de travailler autour de ces familles et début de protocolisation intra hospitalier et PMI </a:t>
            </a:r>
          </a:p>
          <a:p>
            <a:pPr algn="l" marL="851339" indent="-425669" lvl="1">
              <a:lnSpc>
                <a:spcPts val="5954"/>
              </a:lnSpc>
              <a:buFont typeface="Arial"/>
              <a:buChar char="•"/>
            </a:pPr>
            <a:r>
              <a:rPr lang="en-US" sz="3943">
                <a:solidFill>
                  <a:srgbClr val="000000"/>
                </a:solidFill>
                <a:latin typeface="Open Sans"/>
                <a:ea typeface="Open Sans"/>
                <a:cs typeface="Open Sans"/>
                <a:sym typeface="Open Sans"/>
              </a:rPr>
              <a:t>Des mères mieux (?) accompagnées, sans jugement (?) </a:t>
            </a:r>
          </a:p>
          <a:p>
            <a:pPr algn="l" marL="851339" indent="-425669" lvl="1">
              <a:lnSpc>
                <a:spcPts val="5954"/>
              </a:lnSpc>
              <a:buFont typeface="Arial"/>
              <a:buChar char="•"/>
            </a:pPr>
            <a:r>
              <a:rPr lang="en-US" sz="3943">
                <a:solidFill>
                  <a:srgbClr val="000000"/>
                </a:solidFill>
                <a:latin typeface="Open Sans"/>
                <a:ea typeface="Open Sans"/>
                <a:cs typeface="Open Sans"/>
                <a:sym typeface="Open Sans"/>
              </a:rPr>
              <a:t>Développement des partenariats pré et postnataux </a:t>
            </a:r>
          </a:p>
          <a:p>
            <a:pPr algn="l" marL="851339" indent="-425669" lvl="1">
              <a:lnSpc>
                <a:spcPts val="5954"/>
              </a:lnSpc>
              <a:buFont typeface="Arial"/>
              <a:buChar char="•"/>
            </a:pPr>
            <a:r>
              <a:rPr lang="en-US" sz="3943">
                <a:solidFill>
                  <a:srgbClr val="000000"/>
                </a:solidFill>
                <a:latin typeface="Open Sans"/>
                <a:ea typeface="Open Sans"/>
                <a:cs typeface="Open Sans"/>
                <a:sym typeface="Open Sans"/>
              </a:rPr>
              <a:t>Meilleur repérage des personnes ressource (Département / Partenaires / Réseau propre aux patientes) </a:t>
            </a:r>
          </a:p>
          <a:p>
            <a:pPr algn="l" marL="851339" indent="-425669" lvl="1">
              <a:lnSpc>
                <a:spcPts val="5954"/>
              </a:lnSpc>
              <a:buFont typeface="Arial"/>
              <a:buChar char="•"/>
            </a:pPr>
            <a:r>
              <a:rPr lang="en-US" sz="3943">
                <a:solidFill>
                  <a:srgbClr val="000000"/>
                </a:solidFill>
                <a:latin typeface="Open Sans"/>
                <a:ea typeface="Open Sans"/>
                <a:cs typeface="Open Sans"/>
                <a:sym typeface="Open Sans"/>
              </a:rPr>
              <a:t>De nouvelles patientes et des anciennes qui parlent de leurs envies de consommer et qui viennent chercher du conseil et/ou de l’accompagnement - Début d’accompagnement de pères</a:t>
            </a:r>
          </a:p>
        </p:txBody>
      </p:sp>
    </p:spTree>
  </p:cSld>
  <p:clrMapOvr>
    <a:masterClrMapping/>
  </p:clrMapOvr>
</p:sld>
</file>

<file path=ppt/slides/slide17.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591175"/>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Présentation de la consultation </a:t>
            </a:r>
          </a:p>
        </p:txBody>
      </p:sp>
      <p:sp>
        <p:nvSpPr>
          <p:cNvPr name="TextBox 6" id="6"/>
          <p:cNvSpPr txBox="true"/>
          <p:nvPr/>
        </p:nvSpPr>
        <p:spPr>
          <a:xfrm rot="0">
            <a:off x="286710" y="2242042"/>
            <a:ext cx="17409768" cy="704031"/>
          </a:xfrm>
          <a:prstGeom prst="rect">
            <a:avLst/>
          </a:prstGeom>
        </p:spPr>
        <p:txBody>
          <a:bodyPr anchor="t" rtlCol="false" tIns="0" lIns="0" bIns="0" rIns="0">
            <a:spAutoFit/>
          </a:bodyPr>
          <a:lstStyle/>
          <a:p>
            <a:pPr algn="l">
              <a:lnSpc>
                <a:spcPts val="5820"/>
              </a:lnSpc>
            </a:pPr>
            <a:r>
              <a:rPr lang="en-US" sz="4157" b="true">
                <a:solidFill>
                  <a:srgbClr val="000000"/>
                </a:solidFill>
                <a:latin typeface="Open Sans Bold"/>
                <a:ea typeface="Open Sans Bold"/>
                <a:cs typeface="Open Sans Bold"/>
                <a:sym typeface="Open Sans Bold"/>
              </a:rPr>
              <a:t>Ce n’est pas une consultation avec un addictologue, mais plutôt :</a:t>
            </a:r>
          </a:p>
        </p:txBody>
      </p:sp>
      <p:sp>
        <p:nvSpPr>
          <p:cNvPr name="TextBox 7" id="7"/>
          <p:cNvSpPr txBox="true"/>
          <p:nvPr/>
        </p:nvSpPr>
        <p:spPr>
          <a:xfrm rot="0">
            <a:off x="691765" y="3211069"/>
            <a:ext cx="17384781" cy="7135346"/>
          </a:xfrm>
          <a:prstGeom prst="rect">
            <a:avLst/>
          </a:prstGeom>
        </p:spPr>
        <p:txBody>
          <a:bodyPr anchor="t" rtlCol="false" tIns="0" lIns="0" bIns="0" rIns="0">
            <a:spAutoFit/>
          </a:bodyPr>
          <a:lstStyle/>
          <a:p>
            <a:pPr algn="l" marL="863268" indent="-431634" lvl="1">
              <a:lnSpc>
                <a:spcPts val="7437"/>
              </a:lnSpc>
              <a:buFont typeface="Arial"/>
              <a:buChar char="•"/>
            </a:pPr>
            <a:r>
              <a:rPr lang="en-US" sz="3998" spc="199">
                <a:solidFill>
                  <a:srgbClr val="000000"/>
                </a:solidFill>
                <a:latin typeface="Open Sans"/>
                <a:ea typeface="Open Sans"/>
                <a:cs typeface="Open Sans"/>
                <a:sym typeface="Open Sans"/>
              </a:rPr>
              <a:t>Un lieu d’accueil et d’écoute avec une SF formée aux addictions au sein de la PMI et au plus près des patientes </a:t>
            </a:r>
            <a:r>
              <a:rPr lang="en-US" b="true" sz="3998" spc="199">
                <a:solidFill>
                  <a:srgbClr val="000000"/>
                </a:solidFill>
                <a:latin typeface="Open Sans Bold"/>
                <a:ea typeface="Open Sans Bold"/>
                <a:cs typeface="Open Sans Bold"/>
                <a:sym typeface="Open Sans Bold"/>
              </a:rPr>
              <a:t>basé sur le principe de “l'aller-vers”</a:t>
            </a:r>
            <a:r>
              <a:rPr lang="en-US" sz="3998" spc="199">
                <a:solidFill>
                  <a:srgbClr val="000000"/>
                </a:solidFill>
                <a:latin typeface="Open Sans"/>
                <a:ea typeface="Open Sans"/>
                <a:cs typeface="Open Sans"/>
                <a:sym typeface="Open Sans"/>
              </a:rPr>
              <a:t> (domicile, foyer, association...)</a:t>
            </a:r>
          </a:p>
          <a:p>
            <a:pPr algn="l" marL="863268" indent="-431634" lvl="1">
              <a:lnSpc>
                <a:spcPts val="7437"/>
              </a:lnSpc>
              <a:buFont typeface="Arial"/>
              <a:buChar char="•"/>
            </a:pPr>
            <a:r>
              <a:rPr lang="en-US" sz="3998" spc="199">
                <a:solidFill>
                  <a:srgbClr val="000000"/>
                </a:solidFill>
                <a:latin typeface="Open Sans"/>
                <a:ea typeface="Open Sans"/>
                <a:cs typeface="Open Sans"/>
                <a:sym typeface="Open Sans"/>
              </a:rPr>
              <a:t>Un lieu de consultation prénatale</a:t>
            </a:r>
            <a:r>
              <a:rPr lang="en-US" sz="3998" spc="199">
                <a:solidFill>
                  <a:srgbClr val="000000"/>
                </a:solidFill>
                <a:latin typeface="Open Sans"/>
                <a:ea typeface="Open Sans"/>
                <a:cs typeface="Open Sans"/>
                <a:sym typeface="Open Sans"/>
              </a:rPr>
              <a:t> et postnatal</a:t>
            </a:r>
          </a:p>
          <a:p>
            <a:pPr algn="l" marL="863268" indent="-431634" lvl="1">
              <a:lnSpc>
                <a:spcPts val="7437"/>
              </a:lnSpc>
              <a:buFont typeface="Arial"/>
              <a:buChar char="•"/>
            </a:pPr>
            <a:r>
              <a:rPr lang="en-US" sz="3998" spc="199">
                <a:solidFill>
                  <a:srgbClr val="000000"/>
                </a:solidFill>
                <a:latin typeface="Open Sans"/>
                <a:ea typeface="Open Sans"/>
                <a:cs typeface="Open Sans"/>
                <a:sym typeface="Open Sans"/>
              </a:rPr>
              <a:t>Un lieu de consultation en tabacologie avec prescription</a:t>
            </a:r>
          </a:p>
          <a:p>
            <a:pPr algn="l" marL="863268" indent="-431634" lvl="1">
              <a:lnSpc>
                <a:spcPts val="7437"/>
              </a:lnSpc>
              <a:buFont typeface="Arial"/>
              <a:buChar char="•"/>
            </a:pPr>
            <a:r>
              <a:rPr lang="en-US" sz="3998" spc="199">
                <a:solidFill>
                  <a:srgbClr val="000000"/>
                </a:solidFill>
                <a:latin typeface="Open Sans"/>
                <a:ea typeface="Open Sans"/>
                <a:cs typeface="Open Sans"/>
                <a:sym typeface="Open Sans"/>
              </a:rPr>
              <a:t>Un lieu d’accompagnement à la RDRD (avec les partenaires)</a:t>
            </a:r>
          </a:p>
          <a:p>
            <a:pPr algn="l" marL="863268" indent="-431634" lvl="1">
              <a:lnSpc>
                <a:spcPts val="7437"/>
              </a:lnSpc>
              <a:buFont typeface="Arial"/>
              <a:buChar char="•"/>
            </a:pPr>
            <a:r>
              <a:rPr lang="en-US" sz="3998" spc="199">
                <a:solidFill>
                  <a:srgbClr val="000000"/>
                </a:solidFill>
                <a:latin typeface="Open Sans"/>
                <a:ea typeface="Open Sans"/>
                <a:cs typeface="Open Sans"/>
                <a:sym typeface="Open Sans"/>
              </a:rPr>
              <a:t>Un lieu de PNP dans un contexte spécifique </a:t>
            </a:r>
          </a:p>
          <a:p>
            <a:pPr algn="l">
              <a:lnSpc>
                <a:spcPts val="4349"/>
              </a:lnSpc>
            </a:pPr>
          </a:p>
        </p:txBody>
      </p:sp>
    </p:spTree>
  </p:cSld>
  <p:clrMapOvr>
    <a:masterClrMapping/>
  </p:clrMapOvr>
</p:sld>
</file>

<file path=ppt/slides/slide18.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591175"/>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Présentation de la consultation </a:t>
            </a:r>
          </a:p>
        </p:txBody>
      </p:sp>
      <p:sp>
        <p:nvSpPr>
          <p:cNvPr name="TextBox 6" id="6"/>
          <p:cNvSpPr txBox="true"/>
          <p:nvPr/>
        </p:nvSpPr>
        <p:spPr>
          <a:xfrm rot="0">
            <a:off x="245798" y="2150383"/>
            <a:ext cx="12396784" cy="720541"/>
          </a:xfrm>
          <a:prstGeom prst="rect">
            <a:avLst/>
          </a:prstGeom>
        </p:spPr>
        <p:txBody>
          <a:bodyPr anchor="t" rtlCol="false" tIns="0" lIns="0" bIns="0" rIns="0">
            <a:spAutoFit/>
          </a:bodyPr>
          <a:lstStyle/>
          <a:p>
            <a:pPr algn="l">
              <a:lnSpc>
                <a:spcPts val="5960"/>
              </a:lnSpc>
            </a:pPr>
            <a:r>
              <a:rPr lang="en-US" sz="4257" b="true">
                <a:solidFill>
                  <a:srgbClr val="000000"/>
                </a:solidFill>
                <a:latin typeface="Open Sans Bold"/>
                <a:ea typeface="Open Sans Bold"/>
                <a:cs typeface="Open Sans Bold"/>
                <a:sym typeface="Open Sans Bold"/>
              </a:rPr>
              <a:t>Les moyens déjà présents et à développer :</a:t>
            </a:r>
          </a:p>
        </p:txBody>
      </p:sp>
      <p:sp>
        <p:nvSpPr>
          <p:cNvPr name="TextBox 7" id="7"/>
          <p:cNvSpPr txBox="true"/>
          <p:nvPr/>
        </p:nvSpPr>
        <p:spPr>
          <a:xfrm rot="0">
            <a:off x="-115397" y="2928074"/>
            <a:ext cx="18132158" cy="7316471"/>
          </a:xfrm>
          <a:prstGeom prst="rect">
            <a:avLst/>
          </a:prstGeom>
        </p:spPr>
        <p:txBody>
          <a:bodyPr anchor="t" rtlCol="false" tIns="0" lIns="0" bIns="0" rIns="0">
            <a:spAutoFit/>
          </a:bodyPr>
          <a:lstStyle/>
          <a:p>
            <a:pPr algn="l" marL="906775" indent="-453388" lvl="1">
              <a:lnSpc>
                <a:spcPts val="7391"/>
              </a:lnSpc>
              <a:buFont typeface="Arial"/>
              <a:buChar char="•"/>
            </a:pPr>
            <a:r>
              <a:rPr lang="en-US" sz="4199">
                <a:solidFill>
                  <a:srgbClr val="000000"/>
                </a:solidFill>
                <a:latin typeface="Open Sans"/>
                <a:ea typeface="Open Sans"/>
                <a:cs typeface="Open Sans"/>
                <a:sym typeface="Open Sans"/>
              </a:rPr>
              <a:t>Présence aux staffs périnataux  et réunion de PMI :  restructuration actuelle des services et réflexion de réorganisation afin d’améliorer l’accompagnement ( staff addicto spécifique ? Référent parcours ?)</a:t>
            </a:r>
          </a:p>
          <a:p>
            <a:pPr algn="l" marL="906775" indent="-453388" lvl="1">
              <a:lnSpc>
                <a:spcPts val="7391"/>
              </a:lnSpc>
              <a:buFont typeface="Arial"/>
              <a:buChar char="•"/>
            </a:pPr>
            <a:r>
              <a:rPr lang="en-US" sz="4199">
                <a:solidFill>
                  <a:srgbClr val="000000"/>
                </a:solidFill>
                <a:latin typeface="Open Sans"/>
                <a:ea typeface="Open Sans"/>
                <a:cs typeface="Open Sans"/>
                <a:sym typeface="Open Sans"/>
              </a:rPr>
              <a:t>Fiche staff à rendre plus systématique (+/- à modifier)</a:t>
            </a:r>
          </a:p>
          <a:p>
            <a:pPr algn="l" marL="906775" indent="-453388" lvl="1">
              <a:lnSpc>
                <a:spcPts val="7391"/>
              </a:lnSpc>
              <a:buFont typeface="Arial"/>
              <a:buChar char="•"/>
            </a:pPr>
            <a:r>
              <a:rPr lang="en-US" sz="4199">
                <a:solidFill>
                  <a:srgbClr val="000000"/>
                </a:solidFill>
                <a:latin typeface="Open Sans"/>
                <a:ea typeface="Open Sans"/>
                <a:cs typeface="Open Sans"/>
                <a:sym typeface="Open Sans"/>
              </a:rPr>
              <a:t>Temps de coordination / référence posé depuis quelques semaines en PMI (partenaires/équipe) à développer</a:t>
            </a:r>
          </a:p>
          <a:p>
            <a:pPr algn="l" marL="906775" indent="-453388" lvl="1">
              <a:lnSpc>
                <a:spcPts val="7391"/>
              </a:lnSpc>
              <a:buFont typeface="Arial"/>
              <a:buChar char="•"/>
            </a:pPr>
            <a:r>
              <a:rPr lang="en-US" sz="4199">
                <a:solidFill>
                  <a:srgbClr val="000000"/>
                </a:solidFill>
                <a:latin typeface="Open Sans"/>
                <a:ea typeface="Open Sans"/>
                <a:cs typeface="Open Sans"/>
                <a:sym typeface="Open Sans"/>
              </a:rPr>
              <a:t>APP en PMI mais réflexion sur la mise en place de reprise de dossiers</a:t>
            </a:r>
          </a:p>
          <a:p>
            <a:pPr algn="l">
              <a:lnSpc>
                <a:spcPts val="6687"/>
              </a:lnSpc>
            </a:pPr>
          </a:p>
        </p:txBody>
      </p:sp>
    </p:spTree>
  </p:cSld>
  <p:clrMapOvr>
    <a:masterClrMapping/>
  </p:clrMapOvr>
</p:sld>
</file>

<file path=ppt/slides/slide19.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591175"/>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Présentation de la consultation </a:t>
            </a:r>
          </a:p>
        </p:txBody>
      </p:sp>
      <p:sp>
        <p:nvSpPr>
          <p:cNvPr name="TextBox 6" id="6"/>
          <p:cNvSpPr txBox="true"/>
          <p:nvPr/>
        </p:nvSpPr>
        <p:spPr>
          <a:xfrm rot="0">
            <a:off x="374467" y="5671075"/>
            <a:ext cx="17409768" cy="704031"/>
          </a:xfrm>
          <a:prstGeom prst="rect">
            <a:avLst/>
          </a:prstGeom>
        </p:spPr>
        <p:txBody>
          <a:bodyPr anchor="t" rtlCol="false" tIns="0" lIns="0" bIns="0" rIns="0">
            <a:spAutoFit/>
          </a:bodyPr>
          <a:lstStyle/>
          <a:p>
            <a:pPr algn="l">
              <a:lnSpc>
                <a:spcPts val="5820"/>
              </a:lnSpc>
            </a:pPr>
            <a:r>
              <a:rPr lang="en-US" sz="4157" b="true">
                <a:solidFill>
                  <a:srgbClr val="000000"/>
                </a:solidFill>
                <a:latin typeface="Open Sans Bold"/>
                <a:ea typeface="Open Sans Bold"/>
                <a:cs typeface="Open Sans Bold"/>
                <a:sym typeface="Open Sans Bold"/>
              </a:rPr>
              <a:t>En quelques chiffres en 1 an :</a:t>
            </a:r>
          </a:p>
        </p:txBody>
      </p:sp>
      <p:sp>
        <p:nvSpPr>
          <p:cNvPr name="TextBox 7" id="7"/>
          <p:cNvSpPr txBox="true"/>
          <p:nvPr/>
        </p:nvSpPr>
        <p:spPr>
          <a:xfrm rot="0">
            <a:off x="245798" y="6587836"/>
            <a:ext cx="17667108" cy="3911771"/>
          </a:xfrm>
          <a:prstGeom prst="rect">
            <a:avLst/>
          </a:prstGeom>
        </p:spPr>
        <p:txBody>
          <a:bodyPr anchor="t" rtlCol="false" tIns="0" lIns="0" bIns="0" rIns="0">
            <a:spAutoFit/>
          </a:bodyPr>
          <a:lstStyle/>
          <a:p>
            <a:pPr algn="l" marL="871131" indent="-435565" lvl="1">
              <a:lnSpc>
                <a:spcPts val="6859"/>
              </a:lnSpc>
              <a:buFont typeface="Arial"/>
              <a:buChar char="•"/>
            </a:pPr>
            <a:r>
              <a:rPr lang="en-US" sz="4034" spc="201">
                <a:solidFill>
                  <a:srgbClr val="000000"/>
                </a:solidFill>
                <a:latin typeface="Open Sans"/>
                <a:ea typeface="Open Sans"/>
                <a:cs typeface="Open Sans"/>
                <a:sym typeface="Open Sans"/>
              </a:rPr>
              <a:t>Accompagnement alcool ou multi consommations : 10 femmes</a:t>
            </a:r>
          </a:p>
          <a:p>
            <a:pPr algn="l" marL="871131" indent="-435565" lvl="1">
              <a:lnSpc>
                <a:spcPts val="6859"/>
              </a:lnSpc>
              <a:buFont typeface="Arial"/>
              <a:buChar char="•"/>
            </a:pPr>
            <a:r>
              <a:rPr lang="en-US" sz="4034" spc="201">
                <a:solidFill>
                  <a:srgbClr val="000000"/>
                </a:solidFill>
                <a:latin typeface="Open Sans"/>
                <a:ea typeface="Open Sans"/>
                <a:cs typeface="Open Sans"/>
                <a:sym typeface="Open Sans"/>
              </a:rPr>
              <a:t>Consultation tabacologique (mono consommation) : 7 femmes</a:t>
            </a:r>
          </a:p>
          <a:p>
            <a:pPr algn="l" marL="871131" indent="-435565" lvl="1">
              <a:lnSpc>
                <a:spcPts val="6859"/>
              </a:lnSpc>
              <a:buFont typeface="Arial"/>
              <a:buChar char="•"/>
            </a:pPr>
            <a:r>
              <a:rPr lang="en-US" sz="4034" spc="201">
                <a:solidFill>
                  <a:srgbClr val="000000"/>
                </a:solidFill>
                <a:latin typeface="Open Sans"/>
                <a:ea typeface="Open Sans"/>
                <a:cs typeface="Open Sans"/>
                <a:sym typeface="Open Sans"/>
              </a:rPr>
              <a:t>Accompagnement des pères (alcool/tabac) : 5</a:t>
            </a:r>
          </a:p>
          <a:p>
            <a:pPr algn="l" marL="827952" indent="-413976" lvl="1">
              <a:lnSpc>
                <a:spcPts val="6519"/>
              </a:lnSpc>
              <a:buFont typeface="Arial"/>
              <a:buChar char="•"/>
            </a:pPr>
            <a:r>
              <a:rPr lang="en-US" sz="3834" spc="191">
                <a:solidFill>
                  <a:srgbClr val="000000"/>
                </a:solidFill>
                <a:latin typeface="Open Sans"/>
                <a:ea typeface="Open Sans"/>
                <a:cs typeface="Open Sans"/>
                <a:sym typeface="Open Sans"/>
              </a:rPr>
              <a:t>Coordination (suivis des collègues ou partenaires) : 4 femmes</a:t>
            </a:r>
          </a:p>
          <a:p>
            <a:pPr algn="l">
              <a:lnSpc>
                <a:spcPts val="4011"/>
              </a:lnSpc>
            </a:pPr>
          </a:p>
        </p:txBody>
      </p:sp>
      <p:sp>
        <p:nvSpPr>
          <p:cNvPr name="TextBox 8" id="8"/>
          <p:cNvSpPr txBox="true"/>
          <p:nvPr/>
        </p:nvSpPr>
        <p:spPr>
          <a:xfrm rot="0">
            <a:off x="245798" y="2030558"/>
            <a:ext cx="17409768" cy="704031"/>
          </a:xfrm>
          <a:prstGeom prst="rect">
            <a:avLst/>
          </a:prstGeom>
        </p:spPr>
        <p:txBody>
          <a:bodyPr anchor="t" rtlCol="false" tIns="0" lIns="0" bIns="0" rIns="0">
            <a:spAutoFit/>
          </a:bodyPr>
          <a:lstStyle/>
          <a:p>
            <a:pPr algn="l">
              <a:lnSpc>
                <a:spcPts val="5820"/>
              </a:lnSpc>
            </a:pPr>
            <a:r>
              <a:rPr lang="en-US" sz="4157" b="true">
                <a:solidFill>
                  <a:srgbClr val="000000"/>
                </a:solidFill>
                <a:latin typeface="Open Sans Bold"/>
                <a:ea typeface="Open Sans Bold"/>
                <a:cs typeface="Open Sans Bold"/>
                <a:sym typeface="Open Sans Bold"/>
              </a:rPr>
              <a:t>Un cadre d’intervention :</a:t>
            </a:r>
          </a:p>
        </p:txBody>
      </p:sp>
      <p:sp>
        <p:nvSpPr>
          <p:cNvPr name="TextBox 9" id="9"/>
          <p:cNvSpPr txBox="true"/>
          <p:nvPr/>
        </p:nvSpPr>
        <p:spPr>
          <a:xfrm rot="0">
            <a:off x="245798" y="2944139"/>
            <a:ext cx="17667108" cy="2956096"/>
          </a:xfrm>
          <a:prstGeom prst="rect">
            <a:avLst/>
          </a:prstGeom>
        </p:spPr>
        <p:txBody>
          <a:bodyPr anchor="t" rtlCol="false" tIns="0" lIns="0" bIns="0" rIns="0">
            <a:spAutoFit/>
          </a:bodyPr>
          <a:lstStyle/>
          <a:p>
            <a:pPr algn="l" marL="827952" indent="-413976" lvl="1">
              <a:lnSpc>
                <a:spcPts val="6519"/>
              </a:lnSpc>
              <a:buFont typeface="Arial"/>
              <a:buChar char="•"/>
            </a:pPr>
            <a:r>
              <a:rPr lang="en-US" sz="3834" spc="191">
                <a:solidFill>
                  <a:srgbClr val="000000"/>
                </a:solidFill>
                <a:latin typeface="Open Sans"/>
                <a:ea typeface="Open Sans"/>
                <a:cs typeface="Open Sans"/>
                <a:sym typeface="Open Sans"/>
              </a:rPr>
              <a:t>En prénatal : les consultations, l’EPP, les VAD, la PNP,...</a:t>
            </a:r>
          </a:p>
          <a:p>
            <a:pPr algn="l" marL="827952" indent="-413976" lvl="1">
              <a:lnSpc>
                <a:spcPts val="6519"/>
              </a:lnSpc>
              <a:buFont typeface="Arial"/>
              <a:buChar char="•"/>
            </a:pPr>
            <a:r>
              <a:rPr lang="en-US" sz="3834" spc="191">
                <a:solidFill>
                  <a:srgbClr val="000000"/>
                </a:solidFill>
                <a:latin typeface="Open Sans"/>
                <a:ea typeface="Open Sans"/>
                <a:cs typeface="Open Sans"/>
                <a:sym typeface="Open Sans"/>
              </a:rPr>
              <a:t>En postnatal : la consultation, l’EPNP</a:t>
            </a:r>
          </a:p>
          <a:p>
            <a:pPr algn="l" marL="827952" indent="-413976" lvl="1">
              <a:lnSpc>
                <a:spcPts val="6519"/>
              </a:lnSpc>
              <a:buFont typeface="Arial"/>
              <a:buChar char="•"/>
            </a:pPr>
            <a:r>
              <a:rPr lang="en-US" sz="3834" spc="191">
                <a:solidFill>
                  <a:srgbClr val="000000"/>
                </a:solidFill>
                <a:latin typeface="Open Sans"/>
                <a:ea typeface="Open Sans"/>
                <a:cs typeface="Open Sans"/>
                <a:sym typeface="Open Sans"/>
              </a:rPr>
              <a:t>Et toujours à la demande</a:t>
            </a:r>
          </a:p>
          <a:p>
            <a:pPr algn="l">
              <a:lnSpc>
                <a:spcPts val="4011"/>
              </a:lnSpc>
            </a:pP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6F2EF"/>
        </a:solidFill>
      </p:bgPr>
    </p:bg>
    <p:spTree>
      <p:nvGrpSpPr>
        <p:cNvPr id="1" name=""/>
        <p:cNvGrpSpPr/>
        <p:nvPr/>
      </p:nvGrpSpPr>
      <p:grpSpPr>
        <a:xfrm>
          <a:off x="0" y="0"/>
          <a:ext cx="0" cy="0"/>
          <a:chOff x="0" y="0"/>
          <a:chExt cx="0" cy="0"/>
        </a:xfrm>
      </p:grpSpPr>
      <p:sp>
        <p:nvSpPr>
          <p:cNvPr name="TextBox 2" id="2"/>
          <p:cNvSpPr txBox="true"/>
          <p:nvPr/>
        </p:nvSpPr>
        <p:spPr>
          <a:xfrm rot="0">
            <a:off x="1711920" y="664867"/>
            <a:ext cx="3901554" cy="1581150"/>
          </a:xfrm>
          <a:prstGeom prst="rect">
            <a:avLst/>
          </a:prstGeom>
        </p:spPr>
        <p:txBody>
          <a:bodyPr anchor="t" rtlCol="false" tIns="0" lIns="0" bIns="0" rIns="0">
            <a:spAutoFit/>
          </a:bodyPr>
          <a:lstStyle/>
          <a:p>
            <a:pPr algn="l">
              <a:lnSpc>
                <a:spcPts val="12396"/>
              </a:lnSpc>
            </a:pPr>
            <a:r>
              <a:rPr lang="en-US" sz="10330">
                <a:solidFill>
                  <a:srgbClr val="191919"/>
                </a:solidFill>
                <a:latin typeface="Belleza"/>
                <a:ea typeface="Belleza"/>
                <a:cs typeface="Belleza"/>
                <a:sym typeface="Belleza"/>
              </a:rPr>
              <a:t>Plan</a:t>
            </a:r>
          </a:p>
        </p:txBody>
      </p:sp>
      <p:sp>
        <p:nvSpPr>
          <p:cNvPr name="TextBox 3" id="3"/>
          <p:cNvSpPr txBox="true"/>
          <p:nvPr/>
        </p:nvSpPr>
        <p:spPr>
          <a:xfrm rot="0">
            <a:off x="3102017" y="2758521"/>
            <a:ext cx="14664716" cy="6913531"/>
          </a:xfrm>
          <a:prstGeom prst="rect">
            <a:avLst/>
          </a:prstGeom>
        </p:spPr>
        <p:txBody>
          <a:bodyPr anchor="t" rtlCol="false" tIns="0" lIns="0" bIns="0" rIns="0">
            <a:spAutoFit/>
          </a:bodyPr>
          <a:lstStyle/>
          <a:p>
            <a:pPr algn="l" marL="1097843" indent="-548922" lvl="1">
              <a:lnSpc>
                <a:spcPts val="6864"/>
              </a:lnSpc>
              <a:buFont typeface="Arial"/>
              <a:buChar char="•"/>
            </a:pPr>
            <a:r>
              <a:rPr lang="en-US" sz="5084" spc="-244">
                <a:solidFill>
                  <a:srgbClr val="191919"/>
                </a:solidFill>
                <a:latin typeface="Belleza"/>
                <a:ea typeface="Belleza"/>
                <a:cs typeface="Belleza"/>
                <a:sym typeface="Belleza"/>
              </a:rPr>
              <a:t>Pourquoi une consultation spécifique aux troubles de l’usage des substances psychoactives (SPA) en périnatalité ?</a:t>
            </a:r>
          </a:p>
          <a:p>
            <a:pPr algn="l" marL="1097843" indent="-548922" lvl="1">
              <a:lnSpc>
                <a:spcPts val="6864"/>
              </a:lnSpc>
              <a:buFont typeface="Arial"/>
              <a:buChar char="•"/>
            </a:pPr>
            <a:r>
              <a:rPr lang="en-US" sz="5084" spc="-244">
                <a:solidFill>
                  <a:srgbClr val="191919"/>
                </a:solidFill>
                <a:latin typeface="Belleza"/>
                <a:ea typeface="Belleza"/>
                <a:cs typeface="Belleza"/>
                <a:sym typeface="Belleza"/>
              </a:rPr>
              <a:t>Pourquoi cette consultation en PMI ?</a:t>
            </a:r>
          </a:p>
          <a:p>
            <a:pPr algn="l" marL="1097843" indent="-548922" lvl="1">
              <a:lnSpc>
                <a:spcPts val="6864"/>
              </a:lnSpc>
              <a:buFont typeface="Arial"/>
              <a:buChar char="•"/>
            </a:pPr>
            <a:r>
              <a:rPr lang="en-US" sz="5084" spc="-244">
                <a:solidFill>
                  <a:srgbClr val="191919"/>
                </a:solidFill>
                <a:latin typeface="Belleza"/>
                <a:ea typeface="Belleza"/>
                <a:cs typeface="Belleza"/>
                <a:sym typeface="Belleza"/>
              </a:rPr>
              <a:t>L’apport des situations cliniques dans la mise en place de ces consultations</a:t>
            </a:r>
          </a:p>
          <a:p>
            <a:pPr algn="l" marL="1097843" indent="-548922" lvl="1">
              <a:lnSpc>
                <a:spcPts val="6864"/>
              </a:lnSpc>
              <a:buFont typeface="Arial"/>
              <a:buChar char="•"/>
            </a:pPr>
            <a:r>
              <a:rPr lang="en-US" sz="5084" spc="-244">
                <a:solidFill>
                  <a:srgbClr val="191919"/>
                </a:solidFill>
                <a:latin typeface="Belleza"/>
                <a:ea typeface="Belleza"/>
                <a:cs typeface="Belleza"/>
                <a:sym typeface="Belleza"/>
              </a:rPr>
              <a:t>Difficultés rencontrées et points positifs</a:t>
            </a:r>
          </a:p>
          <a:p>
            <a:pPr algn="l" marL="1097843" indent="-548922" lvl="1">
              <a:lnSpc>
                <a:spcPts val="6864"/>
              </a:lnSpc>
              <a:buFont typeface="Arial"/>
              <a:buChar char="•"/>
            </a:pPr>
            <a:r>
              <a:rPr lang="en-US" sz="5084" spc="-244">
                <a:solidFill>
                  <a:srgbClr val="191919"/>
                </a:solidFill>
                <a:latin typeface="Belleza"/>
                <a:ea typeface="Belleza"/>
                <a:cs typeface="Belleza"/>
                <a:sym typeface="Belleza"/>
              </a:rPr>
              <a:t>Présentation de la consultation </a:t>
            </a:r>
          </a:p>
          <a:p>
            <a:pPr algn="l" marL="1097843" indent="-548922" lvl="1">
              <a:lnSpc>
                <a:spcPts val="6864"/>
              </a:lnSpc>
              <a:buFont typeface="Arial"/>
              <a:buChar char="•"/>
            </a:pPr>
            <a:r>
              <a:rPr lang="en-US" sz="5084" spc="-244">
                <a:solidFill>
                  <a:srgbClr val="191919"/>
                </a:solidFill>
                <a:latin typeface="Belleza"/>
                <a:ea typeface="Belleza"/>
                <a:cs typeface="Belleza"/>
                <a:sym typeface="Belleza"/>
              </a:rPr>
              <a:t>C</a:t>
            </a:r>
            <a:r>
              <a:rPr lang="en-US" sz="5084" spc="-244">
                <a:solidFill>
                  <a:srgbClr val="191919"/>
                </a:solidFill>
                <a:latin typeface="Belleza"/>
                <a:ea typeface="Belleza"/>
                <a:cs typeface="Belleza"/>
                <a:sym typeface="Belleza"/>
              </a:rPr>
              <a:t>onclusion et perspectives</a:t>
            </a:r>
          </a:p>
        </p:txBody>
      </p:sp>
      <p:sp>
        <p:nvSpPr>
          <p:cNvPr name="Freeform 4" id="4"/>
          <p:cNvSpPr/>
          <p:nvPr/>
        </p:nvSpPr>
        <p:spPr>
          <a:xfrm flipH="false" flipV="false" rot="-1391761">
            <a:off x="-4430231" y="5097877"/>
            <a:ext cx="8035433" cy="10832079"/>
          </a:xfrm>
          <a:custGeom>
            <a:avLst/>
            <a:gdLst/>
            <a:ahLst/>
            <a:cxnLst/>
            <a:rect r="r" b="b" t="t" l="l"/>
            <a:pathLst>
              <a:path h="10832079" w="8035433">
                <a:moveTo>
                  <a:pt x="0" y="0"/>
                </a:moveTo>
                <a:lnTo>
                  <a:pt x="8035433" y="0"/>
                </a:lnTo>
                <a:lnTo>
                  <a:pt x="8035433" y="10832078"/>
                </a:lnTo>
                <a:lnTo>
                  <a:pt x="0" y="10832078"/>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15834971" y="-4417283"/>
            <a:ext cx="8693612" cy="8370487"/>
          </a:xfrm>
          <a:custGeom>
            <a:avLst/>
            <a:gdLst/>
            <a:ahLst/>
            <a:cxnLst/>
            <a:rect r="r" b="b" t="t" l="l"/>
            <a:pathLst>
              <a:path h="8370487" w="8693612">
                <a:moveTo>
                  <a:pt x="0" y="0"/>
                </a:moveTo>
                <a:lnTo>
                  <a:pt x="8693612" y="0"/>
                </a:lnTo>
                <a:lnTo>
                  <a:pt x="8693612" y="8370487"/>
                </a:lnTo>
                <a:lnTo>
                  <a:pt x="0" y="8370487"/>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6" id="6"/>
          <p:cNvSpPr/>
          <p:nvPr/>
        </p:nvSpPr>
        <p:spPr>
          <a:xfrm flipH="false" flipV="false" rot="0">
            <a:off x="13294965" y="1902811"/>
            <a:ext cx="4471768" cy="382133"/>
          </a:xfrm>
          <a:custGeom>
            <a:avLst/>
            <a:gdLst/>
            <a:ahLst/>
            <a:cxnLst/>
            <a:rect r="r" b="b" t="t" l="l"/>
            <a:pathLst>
              <a:path h="382133" w="4471768">
                <a:moveTo>
                  <a:pt x="0" y="0"/>
                </a:moveTo>
                <a:lnTo>
                  <a:pt x="4471768" y="0"/>
                </a:lnTo>
                <a:lnTo>
                  <a:pt x="4471768" y="382133"/>
                </a:lnTo>
                <a:lnTo>
                  <a:pt x="0" y="382133"/>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Tree>
  </p:cSld>
  <p:clrMapOvr>
    <a:masterClrMapping/>
  </p:clrMapOvr>
</p:sld>
</file>

<file path=ppt/slides/slide20.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591175"/>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Conclusions et perspectives</a:t>
            </a:r>
          </a:p>
        </p:txBody>
      </p:sp>
      <p:sp>
        <p:nvSpPr>
          <p:cNvPr name="TextBox 6" id="6"/>
          <p:cNvSpPr txBox="true"/>
          <p:nvPr/>
        </p:nvSpPr>
        <p:spPr>
          <a:xfrm rot="0">
            <a:off x="0" y="2183689"/>
            <a:ext cx="18096448" cy="8087058"/>
          </a:xfrm>
          <a:prstGeom prst="rect">
            <a:avLst/>
          </a:prstGeom>
        </p:spPr>
        <p:txBody>
          <a:bodyPr anchor="t" rtlCol="false" tIns="0" lIns="0" bIns="0" rIns="0">
            <a:spAutoFit/>
          </a:bodyPr>
          <a:lstStyle/>
          <a:p>
            <a:pPr algn="l">
              <a:lnSpc>
                <a:spcPts val="5540"/>
              </a:lnSpc>
              <a:spcBef>
                <a:spcPct val="0"/>
              </a:spcBef>
            </a:pPr>
          </a:p>
          <a:p>
            <a:pPr algn="l">
              <a:lnSpc>
                <a:spcPts val="5272"/>
              </a:lnSpc>
              <a:spcBef>
                <a:spcPct val="0"/>
              </a:spcBef>
            </a:pPr>
          </a:p>
          <a:p>
            <a:pPr algn="l" marL="921114" indent="-460557" lvl="1">
              <a:lnSpc>
                <a:spcPts val="6783"/>
              </a:lnSpc>
              <a:buFont typeface="Arial"/>
              <a:buChar char="•"/>
            </a:pPr>
            <a:r>
              <a:rPr lang="en-US" sz="4266">
                <a:solidFill>
                  <a:srgbClr val="000000"/>
                </a:solidFill>
                <a:latin typeface="Open Sans"/>
                <a:ea typeface="Open Sans"/>
                <a:cs typeface="Open Sans"/>
                <a:sym typeface="Open Sans"/>
              </a:rPr>
              <a:t>De répondre aux enjeux des 1000 premiers jours : accueil, prévention au plus près des besoins des familles - Ouvre la réflexion à l’accompagnement de ces parentalités pour les professionnels</a:t>
            </a:r>
          </a:p>
          <a:p>
            <a:pPr algn="l" marL="921114" indent="-460557" lvl="1">
              <a:lnSpc>
                <a:spcPts val="6783"/>
              </a:lnSpc>
              <a:buFont typeface="Arial"/>
              <a:buChar char="•"/>
            </a:pPr>
            <a:r>
              <a:rPr lang="en-US" sz="4266">
                <a:solidFill>
                  <a:srgbClr val="000000"/>
                </a:solidFill>
                <a:latin typeface="Open Sans"/>
                <a:ea typeface="Open Sans"/>
                <a:cs typeface="Open Sans"/>
                <a:sym typeface="Open Sans"/>
              </a:rPr>
              <a:t>De répondre à un besoin de terrain : une consultation spécifique</a:t>
            </a:r>
          </a:p>
          <a:p>
            <a:pPr algn="l" marL="921114" indent="-460557" lvl="1">
              <a:lnSpc>
                <a:spcPts val="6783"/>
              </a:lnSpc>
              <a:buFont typeface="Arial"/>
              <a:buChar char="•"/>
            </a:pPr>
            <a:r>
              <a:rPr lang="en-US" sz="4266">
                <a:solidFill>
                  <a:srgbClr val="000000"/>
                </a:solidFill>
                <a:latin typeface="Open Sans"/>
                <a:ea typeface="Open Sans"/>
                <a:cs typeface="Open Sans"/>
                <a:sym typeface="Open Sans"/>
              </a:rPr>
              <a:t>De renforcer les partenariats de façon pérenne</a:t>
            </a:r>
          </a:p>
          <a:p>
            <a:pPr algn="l">
              <a:lnSpc>
                <a:spcPts val="6783"/>
              </a:lnSpc>
            </a:pPr>
          </a:p>
          <a:p>
            <a:pPr algn="l">
              <a:lnSpc>
                <a:spcPts val="5972"/>
              </a:lnSpc>
            </a:pPr>
          </a:p>
        </p:txBody>
      </p:sp>
      <p:sp>
        <p:nvSpPr>
          <p:cNvPr name="TextBox 7" id="7"/>
          <p:cNvSpPr txBox="true"/>
          <p:nvPr/>
        </p:nvSpPr>
        <p:spPr>
          <a:xfrm rot="0">
            <a:off x="232201" y="2467947"/>
            <a:ext cx="17436962" cy="755015"/>
          </a:xfrm>
          <a:prstGeom prst="rect">
            <a:avLst/>
          </a:prstGeom>
        </p:spPr>
        <p:txBody>
          <a:bodyPr anchor="t" rtlCol="false" tIns="0" lIns="0" bIns="0" rIns="0">
            <a:spAutoFit/>
          </a:bodyPr>
          <a:lstStyle/>
          <a:p>
            <a:pPr algn="l">
              <a:lnSpc>
                <a:spcPts val="6160"/>
              </a:lnSpc>
            </a:pPr>
            <a:r>
              <a:rPr lang="en-US" sz="4400" b="true">
                <a:solidFill>
                  <a:srgbClr val="000000"/>
                </a:solidFill>
                <a:latin typeface="Open Sans Bold"/>
                <a:ea typeface="Open Sans Bold"/>
                <a:cs typeface="Open Sans Bold"/>
                <a:sym typeface="Open Sans Bold"/>
              </a:rPr>
              <a:t>Cette consultation dédiée permet :</a:t>
            </a:r>
          </a:p>
        </p:txBody>
      </p:sp>
    </p:spTree>
  </p:cSld>
  <p:clrMapOvr>
    <a:masterClrMapping/>
  </p:clrMapOvr>
</p:sld>
</file>

<file path=ppt/slides/slide21.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591175"/>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Conclusions et perspectives</a:t>
            </a:r>
          </a:p>
        </p:txBody>
      </p:sp>
      <p:sp>
        <p:nvSpPr>
          <p:cNvPr name="TextBox 6" id="6"/>
          <p:cNvSpPr txBox="true"/>
          <p:nvPr/>
        </p:nvSpPr>
        <p:spPr>
          <a:xfrm rot="0">
            <a:off x="245798" y="2171745"/>
            <a:ext cx="8374769" cy="756101"/>
          </a:xfrm>
          <a:prstGeom prst="rect">
            <a:avLst/>
          </a:prstGeom>
        </p:spPr>
        <p:txBody>
          <a:bodyPr anchor="t" rtlCol="false" tIns="0" lIns="0" bIns="0" rIns="0">
            <a:spAutoFit/>
          </a:bodyPr>
          <a:lstStyle/>
          <a:p>
            <a:pPr algn="l">
              <a:lnSpc>
                <a:spcPts val="6100"/>
              </a:lnSpc>
            </a:pPr>
            <a:r>
              <a:rPr lang="en-US" sz="4357" b="true">
                <a:solidFill>
                  <a:srgbClr val="000000"/>
                </a:solidFill>
                <a:latin typeface="Open Sans Bold"/>
                <a:ea typeface="Open Sans Bold"/>
                <a:cs typeface="Open Sans Bold"/>
                <a:sym typeface="Open Sans Bold"/>
              </a:rPr>
              <a:t>Des perspectives...</a:t>
            </a:r>
          </a:p>
        </p:txBody>
      </p:sp>
      <p:sp>
        <p:nvSpPr>
          <p:cNvPr name="TextBox 7" id="7"/>
          <p:cNvSpPr txBox="true"/>
          <p:nvPr/>
        </p:nvSpPr>
        <p:spPr>
          <a:xfrm rot="0">
            <a:off x="122899" y="2994522"/>
            <a:ext cx="18042202" cy="6651119"/>
          </a:xfrm>
          <a:prstGeom prst="rect">
            <a:avLst/>
          </a:prstGeom>
        </p:spPr>
        <p:txBody>
          <a:bodyPr anchor="t" rtlCol="false" tIns="0" lIns="0" bIns="0" rIns="0">
            <a:spAutoFit/>
          </a:bodyPr>
          <a:lstStyle/>
          <a:p>
            <a:pPr algn="l" marL="906775" indent="-453388" lvl="1">
              <a:lnSpc>
                <a:spcPts val="7643"/>
              </a:lnSpc>
              <a:buFont typeface="Arial"/>
              <a:buChar char="•"/>
            </a:pPr>
            <a:r>
              <a:rPr lang="en-US" sz="4199">
                <a:solidFill>
                  <a:srgbClr val="000000"/>
                </a:solidFill>
                <a:latin typeface="Open Sans"/>
                <a:ea typeface="Open Sans"/>
                <a:cs typeface="Open Sans"/>
                <a:sym typeface="Open Sans"/>
              </a:rPr>
              <a:t>Un projet partenarial commun  “Addictions et périnatalité : Un travail collaboratif possible ?” - Rencontre de tous les partenaires et association de pair aidants en cours</a:t>
            </a:r>
          </a:p>
          <a:p>
            <a:pPr algn="l" marL="906775" indent="-453388" lvl="1">
              <a:lnSpc>
                <a:spcPts val="7643"/>
              </a:lnSpc>
              <a:buFont typeface="Arial"/>
              <a:buChar char="•"/>
            </a:pPr>
            <a:r>
              <a:rPr lang="en-US" sz="4199">
                <a:solidFill>
                  <a:srgbClr val="000000"/>
                </a:solidFill>
                <a:latin typeface="Open Sans"/>
                <a:ea typeface="Open Sans"/>
                <a:cs typeface="Open Sans"/>
                <a:sym typeface="Open Sans"/>
              </a:rPr>
              <a:t>Formation de l’ensemble professionnels de PMI / Formation de référents supplémentaires (médecin / puéricultrices)</a:t>
            </a:r>
          </a:p>
          <a:p>
            <a:pPr algn="l" marL="906775" indent="-453388" lvl="1">
              <a:lnSpc>
                <a:spcPts val="7643"/>
              </a:lnSpc>
              <a:buFont typeface="Arial"/>
              <a:buChar char="•"/>
            </a:pPr>
            <a:r>
              <a:rPr lang="en-US" sz="4199">
                <a:solidFill>
                  <a:srgbClr val="000000"/>
                </a:solidFill>
                <a:latin typeface="Open Sans"/>
                <a:ea typeface="Open Sans"/>
                <a:cs typeface="Open Sans"/>
                <a:sym typeface="Open Sans"/>
              </a:rPr>
              <a:t>Une évaluation des actions menées (outils à construire)</a:t>
            </a:r>
          </a:p>
          <a:p>
            <a:pPr algn="l">
              <a:lnSpc>
                <a:spcPts val="7643"/>
              </a:lnSpc>
            </a:pPr>
          </a:p>
        </p:txBody>
      </p:sp>
    </p:spTree>
  </p:cSld>
  <p:clrMapOvr>
    <a:masterClrMapping/>
  </p:clrMapOvr>
</p:sld>
</file>

<file path=ppt/slides/slide3.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sp>
        <p:nvSpPr>
          <p:cNvPr name="TextBox 2" id="2"/>
          <p:cNvSpPr txBox="true"/>
          <p:nvPr/>
        </p:nvSpPr>
        <p:spPr>
          <a:xfrm rot="0">
            <a:off x="715701" y="2870331"/>
            <a:ext cx="16418398" cy="6116226"/>
          </a:xfrm>
          <a:prstGeom prst="rect">
            <a:avLst/>
          </a:prstGeom>
        </p:spPr>
        <p:txBody>
          <a:bodyPr anchor="t" rtlCol="false" tIns="0" lIns="0" bIns="0" rIns="0">
            <a:spAutoFit/>
          </a:bodyPr>
          <a:lstStyle/>
          <a:p>
            <a:pPr algn="l" marL="976937" indent="-488469" lvl="1">
              <a:lnSpc>
                <a:spcPts val="7511"/>
              </a:lnSpc>
              <a:buFont typeface="Arial"/>
              <a:buChar char="•"/>
            </a:pPr>
            <a:r>
              <a:rPr lang="en-US" sz="4524">
                <a:solidFill>
                  <a:srgbClr val="000000"/>
                </a:solidFill>
                <a:latin typeface="Belleza"/>
                <a:ea typeface="Belleza"/>
                <a:cs typeface="Belleza"/>
                <a:sym typeface="Belleza"/>
              </a:rPr>
              <a:t>Enjeu de santé publique (1)</a:t>
            </a:r>
          </a:p>
          <a:p>
            <a:pPr algn="l" marL="976937" indent="-488469" lvl="1">
              <a:lnSpc>
                <a:spcPts val="7511"/>
              </a:lnSpc>
              <a:buFont typeface="Arial"/>
              <a:buChar char="•"/>
            </a:pPr>
            <a:r>
              <a:rPr lang="en-US" sz="4524">
                <a:solidFill>
                  <a:srgbClr val="000000"/>
                </a:solidFill>
                <a:latin typeface="Belleza"/>
                <a:ea typeface="Belleza"/>
                <a:cs typeface="Belleza"/>
                <a:sym typeface="Belleza"/>
              </a:rPr>
              <a:t>Sujet pas toujours abordé en consultation prénatale (2)</a:t>
            </a:r>
          </a:p>
          <a:p>
            <a:pPr algn="l" marL="976937" indent="-488469" lvl="1">
              <a:lnSpc>
                <a:spcPts val="7511"/>
              </a:lnSpc>
              <a:buFont typeface="Arial"/>
              <a:buChar char="•"/>
            </a:pPr>
            <a:r>
              <a:rPr lang="en-US" sz="4524">
                <a:solidFill>
                  <a:srgbClr val="000000"/>
                </a:solidFill>
                <a:latin typeface="Belleza"/>
                <a:ea typeface="Belleza"/>
                <a:cs typeface="Belleza"/>
                <a:sym typeface="Belleza"/>
              </a:rPr>
              <a:t>La grossesse : une période favorable aux grands changements / Transparence psychique (3)</a:t>
            </a:r>
          </a:p>
          <a:p>
            <a:pPr algn="l" marL="976937" indent="-488469" lvl="1">
              <a:lnSpc>
                <a:spcPts val="7511"/>
              </a:lnSpc>
              <a:buFont typeface="Arial"/>
              <a:buChar char="•"/>
            </a:pPr>
            <a:r>
              <a:rPr lang="en-US" sz="4524">
                <a:solidFill>
                  <a:srgbClr val="000000"/>
                </a:solidFill>
                <a:latin typeface="Belleza"/>
                <a:ea typeface="Belleza"/>
                <a:cs typeface="Belleza"/>
                <a:sym typeface="Belleza"/>
              </a:rPr>
              <a:t>Réponse aux objectifs des 1000 premiers jours </a:t>
            </a:r>
          </a:p>
          <a:p>
            <a:pPr algn="l">
              <a:lnSpc>
                <a:spcPts val="5069"/>
              </a:lnSpc>
              <a:spcBef>
                <a:spcPct val="0"/>
              </a:spcBef>
            </a:pPr>
          </a:p>
          <a:p>
            <a:pPr algn="l">
              <a:lnSpc>
                <a:spcPts val="5069"/>
              </a:lnSpc>
              <a:spcBef>
                <a:spcPct val="0"/>
              </a:spcBef>
            </a:pPr>
          </a:p>
        </p:txBody>
      </p:sp>
      <p:grpSp>
        <p:nvGrpSpPr>
          <p:cNvPr name="Group 3" id="3"/>
          <p:cNvGrpSpPr/>
          <p:nvPr/>
        </p:nvGrpSpPr>
        <p:grpSpPr>
          <a:xfrm rot="0">
            <a:off x="220016" y="2344254"/>
            <a:ext cx="17409768" cy="359444"/>
            <a:chOff x="0" y="0"/>
            <a:chExt cx="4585289" cy="94668"/>
          </a:xfrm>
        </p:grpSpPr>
        <p:sp>
          <p:nvSpPr>
            <p:cNvPr name="Freeform 4" id="4"/>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5" id="5"/>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6" id="6"/>
          <p:cNvSpPr txBox="true"/>
          <p:nvPr/>
        </p:nvSpPr>
        <p:spPr>
          <a:xfrm rot="0">
            <a:off x="220016" y="638010"/>
            <a:ext cx="18067984" cy="1571625"/>
          </a:xfrm>
          <a:prstGeom prst="rect">
            <a:avLst/>
          </a:prstGeom>
        </p:spPr>
        <p:txBody>
          <a:bodyPr anchor="t" rtlCol="false" tIns="0" lIns="0" bIns="0" rIns="0">
            <a:spAutoFit/>
          </a:bodyPr>
          <a:lstStyle/>
          <a:p>
            <a:pPr algn="ctr">
              <a:lnSpc>
                <a:spcPts val="6162"/>
              </a:lnSpc>
              <a:spcBef>
                <a:spcPct val="0"/>
              </a:spcBef>
            </a:pPr>
            <a:r>
              <a:rPr lang="en-US" sz="5135">
                <a:solidFill>
                  <a:srgbClr val="000000"/>
                </a:solidFill>
                <a:latin typeface="Belleza"/>
                <a:ea typeface="Belleza"/>
                <a:cs typeface="Belleza"/>
                <a:sym typeface="Belleza"/>
              </a:rPr>
              <a:t>Pourquoi une consultation spécifique aux troubles de l’usage des substances psychoactives (SPA) en périnatalité ?</a:t>
            </a:r>
          </a:p>
        </p:txBody>
      </p:sp>
      <p:sp>
        <p:nvSpPr>
          <p:cNvPr name="TextBox 7" id="7"/>
          <p:cNvSpPr txBox="true"/>
          <p:nvPr/>
        </p:nvSpPr>
        <p:spPr>
          <a:xfrm rot="0">
            <a:off x="9692712" y="7947373"/>
            <a:ext cx="7937072" cy="2030744"/>
          </a:xfrm>
          <a:prstGeom prst="rect">
            <a:avLst/>
          </a:prstGeom>
        </p:spPr>
        <p:txBody>
          <a:bodyPr anchor="t" rtlCol="false" tIns="0" lIns="0" bIns="0" rIns="0">
            <a:spAutoFit/>
          </a:bodyPr>
          <a:lstStyle/>
          <a:p>
            <a:pPr algn="l">
              <a:lnSpc>
                <a:spcPts val="4094"/>
              </a:lnSpc>
            </a:pPr>
            <a:r>
              <a:rPr lang="en-US" sz="2924">
                <a:solidFill>
                  <a:srgbClr val="000000"/>
                </a:solidFill>
                <a:latin typeface="Open Sans"/>
                <a:ea typeface="Open Sans"/>
                <a:cs typeface="Open Sans"/>
                <a:sym typeface="Open Sans"/>
              </a:rPr>
              <a:t>(1) : L’Essentiel sur… Alcool, tabac, cannabis et grossesse | MILDECA</a:t>
            </a:r>
          </a:p>
          <a:p>
            <a:pPr algn="l">
              <a:lnSpc>
                <a:spcPts val="4094"/>
              </a:lnSpc>
            </a:pPr>
            <a:r>
              <a:rPr lang="en-US" sz="2924">
                <a:solidFill>
                  <a:srgbClr val="000000"/>
                </a:solidFill>
                <a:latin typeface="Open Sans"/>
                <a:ea typeface="Open Sans"/>
                <a:cs typeface="Open Sans"/>
                <a:sym typeface="Open Sans"/>
              </a:rPr>
              <a:t>(2) : Enquête Nationale Périnatale 2021</a:t>
            </a:r>
          </a:p>
          <a:p>
            <a:pPr algn="l">
              <a:lnSpc>
                <a:spcPts val="4094"/>
              </a:lnSpc>
              <a:spcBef>
                <a:spcPct val="0"/>
              </a:spcBef>
            </a:pPr>
            <a:r>
              <a:rPr lang="en-US" sz="2924">
                <a:solidFill>
                  <a:srgbClr val="000000"/>
                </a:solidFill>
                <a:latin typeface="Open Sans"/>
                <a:ea typeface="Open Sans"/>
                <a:cs typeface="Open Sans"/>
                <a:sym typeface="Open Sans"/>
              </a:rPr>
              <a:t>(3) : Monique BYDLOWSKI</a:t>
            </a:r>
          </a:p>
        </p:txBody>
      </p:sp>
    </p:spTree>
  </p:cSld>
  <p:clrMapOvr>
    <a:masterClrMapping/>
  </p:clrMapOvr>
</p:sld>
</file>

<file path=ppt/slides/slide4.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439116" y="2318721"/>
            <a:ext cx="17409768" cy="385226"/>
            <a:chOff x="0" y="0"/>
            <a:chExt cx="4585289" cy="101459"/>
          </a:xfrm>
        </p:grpSpPr>
        <p:sp>
          <p:nvSpPr>
            <p:cNvPr name="Freeform 3" id="3"/>
            <p:cNvSpPr/>
            <p:nvPr/>
          </p:nvSpPr>
          <p:spPr>
            <a:xfrm flipH="false" flipV="false" rot="0">
              <a:off x="0" y="0"/>
              <a:ext cx="4585289" cy="101459"/>
            </a:xfrm>
            <a:custGeom>
              <a:avLst/>
              <a:gdLst/>
              <a:ahLst/>
              <a:cxnLst/>
              <a:rect r="r" b="b" t="t" l="l"/>
              <a:pathLst>
                <a:path h="101459" w="4585289">
                  <a:moveTo>
                    <a:pt x="22679" y="0"/>
                  </a:moveTo>
                  <a:lnTo>
                    <a:pt x="4562609" y="0"/>
                  </a:lnTo>
                  <a:cubicBezTo>
                    <a:pt x="4575135" y="0"/>
                    <a:pt x="4585289" y="10154"/>
                    <a:pt x="4585289" y="22679"/>
                  </a:cubicBezTo>
                  <a:lnTo>
                    <a:pt x="4585289" y="78780"/>
                  </a:lnTo>
                  <a:cubicBezTo>
                    <a:pt x="4585289" y="91305"/>
                    <a:pt x="4575135" y="101459"/>
                    <a:pt x="4562609" y="101459"/>
                  </a:cubicBezTo>
                  <a:lnTo>
                    <a:pt x="22679" y="101459"/>
                  </a:lnTo>
                  <a:cubicBezTo>
                    <a:pt x="16664" y="101459"/>
                    <a:pt x="10896" y="99069"/>
                    <a:pt x="6643" y="94816"/>
                  </a:cubicBezTo>
                  <a:cubicBezTo>
                    <a:pt x="2389" y="90563"/>
                    <a:pt x="0" y="84794"/>
                    <a:pt x="0" y="78780"/>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9559"/>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477837" y="810125"/>
            <a:ext cx="18067984" cy="790575"/>
          </a:xfrm>
          <a:prstGeom prst="rect">
            <a:avLst/>
          </a:prstGeom>
        </p:spPr>
        <p:txBody>
          <a:bodyPr anchor="t" rtlCol="false" tIns="0" lIns="0" bIns="0" rIns="0">
            <a:spAutoFit/>
          </a:bodyPr>
          <a:lstStyle/>
          <a:p>
            <a:pPr algn="ctr">
              <a:lnSpc>
                <a:spcPts val="6162"/>
              </a:lnSpc>
              <a:spcBef>
                <a:spcPct val="0"/>
              </a:spcBef>
            </a:pPr>
            <a:r>
              <a:rPr lang="en-US" sz="5135">
                <a:solidFill>
                  <a:srgbClr val="000000"/>
                </a:solidFill>
                <a:latin typeface="Belleza"/>
                <a:ea typeface="Belleza"/>
                <a:cs typeface="Belleza"/>
                <a:sym typeface="Belleza"/>
              </a:rPr>
              <a:t>Pourquoi cette consultation en PMI ?</a:t>
            </a:r>
          </a:p>
        </p:txBody>
      </p:sp>
      <p:sp>
        <p:nvSpPr>
          <p:cNvPr name="TextBox 6" id="6"/>
          <p:cNvSpPr txBox="true"/>
          <p:nvPr/>
        </p:nvSpPr>
        <p:spPr>
          <a:xfrm rot="0">
            <a:off x="377944" y="3046939"/>
            <a:ext cx="17532113" cy="5937473"/>
          </a:xfrm>
          <a:prstGeom prst="rect">
            <a:avLst/>
          </a:prstGeom>
        </p:spPr>
        <p:txBody>
          <a:bodyPr anchor="t" rtlCol="false" tIns="0" lIns="0" bIns="0" rIns="0">
            <a:spAutoFit/>
          </a:bodyPr>
          <a:lstStyle/>
          <a:p>
            <a:pPr algn="l" marL="939831" indent="-469915" lvl="1">
              <a:lnSpc>
                <a:spcPts val="5920"/>
              </a:lnSpc>
              <a:buFont typeface="Arial"/>
              <a:buChar char="•"/>
            </a:pPr>
            <a:r>
              <a:rPr lang="en-US" sz="4353">
                <a:solidFill>
                  <a:srgbClr val="000000"/>
                </a:solidFill>
                <a:latin typeface="Belleza"/>
                <a:ea typeface="Belleza"/>
                <a:cs typeface="Belleza"/>
                <a:sym typeface="Belleza"/>
              </a:rPr>
              <a:t>Panel de professionnels travaillant en équipe (service social, CSS, PMI et aide sociale à l’enfance) et en lien avec les réseaux locaux - Actions parfois communes</a:t>
            </a:r>
          </a:p>
          <a:p>
            <a:pPr algn="l" marL="918241" indent="-459121" lvl="1">
              <a:lnSpc>
                <a:spcPts val="5784"/>
              </a:lnSpc>
              <a:buFont typeface="Arial"/>
              <a:buChar char="•"/>
            </a:pPr>
            <a:r>
              <a:rPr lang="en-US" sz="4253">
                <a:solidFill>
                  <a:srgbClr val="000000"/>
                </a:solidFill>
                <a:latin typeface="Belleza"/>
                <a:ea typeface="Belleza"/>
                <a:cs typeface="Belleza"/>
                <a:sym typeface="Belleza"/>
              </a:rPr>
              <a:t>Ancrée sur un territoire au cœur des missions de prévention et de protection autour des familles</a:t>
            </a:r>
          </a:p>
          <a:p>
            <a:pPr algn="l" marL="961420" indent="-480710" lvl="1">
              <a:lnSpc>
                <a:spcPts val="6056"/>
              </a:lnSpc>
              <a:buFont typeface="Arial"/>
              <a:buChar char="•"/>
            </a:pPr>
            <a:r>
              <a:rPr lang="en-US" sz="4453">
                <a:solidFill>
                  <a:srgbClr val="000000"/>
                </a:solidFill>
                <a:latin typeface="Belleza"/>
                <a:ea typeface="Belleza"/>
                <a:cs typeface="Belleza"/>
                <a:sym typeface="Belleza"/>
              </a:rPr>
              <a:t>Une réponse aux recommandation de l’HAS (1) et du Gouvernement (2)</a:t>
            </a:r>
          </a:p>
          <a:p>
            <a:pPr algn="l">
              <a:lnSpc>
                <a:spcPts val="5703"/>
              </a:lnSpc>
            </a:pPr>
          </a:p>
          <a:p>
            <a:pPr algn="l">
              <a:lnSpc>
                <a:spcPts val="5703"/>
              </a:lnSpc>
            </a:pPr>
          </a:p>
        </p:txBody>
      </p:sp>
      <p:sp>
        <p:nvSpPr>
          <p:cNvPr name="TextBox 7" id="7"/>
          <p:cNvSpPr txBox="true"/>
          <p:nvPr/>
        </p:nvSpPr>
        <p:spPr>
          <a:xfrm rot="0">
            <a:off x="6909640" y="8246109"/>
            <a:ext cx="10939244" cy="2040891"/>
          </a:xfrm>
          <a:prstGeom prst="rect">
            <a:avLst/>
          </a:prstGeom>
        </p:spPr>
        <p:txBody>
          <a:bodyPr anchor="t" rtlCol="false" tIns="0" lIns="0" bIns="0" rIns="0">
            <a:spAutoFit/>
          </a:bodyPr>
          <a:lstStyle/>
          <a:p>
            <a:pPr algn="l">
              <a:lnSpc>
                <a:spcPts val="4059"/>
              </a:lnSpc>
            </a:pPr>
            <a:r>
              <a:rPr lang="en-US" sz="2899">
                <a:solidFill>
                  <a:srgbClr val="000000"/>
                </a:solidFill>
                <a:latin typeface="Open Sans"/>
                <a:ea typeface="Open Sans"/>
                <a:cs typeface="Open Sans"/>
                <a:sym typeface="Open Sans"/>
              </a:rPr>
              <a:t>(1) : HAS :« Addictions : des recommandations pour outiller les professionnels des structures sociales et médico-sociales »</a:t>
            </a:r>
          </a:p>
          <a:p>
            <a:pPr algn="l">
              <a:lnSpc>
                <a:spcPts val="4059"/>
              </a:lnSpc>
              <a:spcBef>
                <a:spcPct val="0"/>
              </a:spcBef>
            </a:pPr>
            <a:r>
              <a:rPr lang="en-US" sz="2899">
                <a:solidFill>
                  <a:srgbClr val="000000"/>
                </a:solidFill>
                <a:latin typeface="Open Sans"/>
                <a:ea typeface="Open Sans"/>
                <a:cs typeface="Open Sans"/>
                <a:sym typeface="Open Sans"/>
              </a:rPr>
              <a:t>(2) : Stratégie interministérielle de mobilisation contre les conduites addictives 2023-2027 -Lettre de la DAJ </a:t>
            </a:r>
          </a:p>
        </p:txBody>
      </p:sp>
    </p:spTree>
  </p:cSld>
  <p:clrMapOvr>
    <a:masterClrMapping/>
  </p:clrMapOvr>
</p:sld>
</file>

<file path=ppt/slides/slide5.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33256" y="2034868"/>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477837" y="810125"/>
            <a:ext cx="18067984" cy="790575"/>
          </a:xfrm>
          <a:prstGeom prst="rect">
            <a:avLst/>
          </a:prstGeom>
        </p:spPr>
        <p:txBody>
          <a:bodyPr anchor="t" rtlCol="false" tIns="0" lIns="0" bIns="0" rIns="0">
            <a:spAutoFit/>
          </a:bodyPr>
          <a:lstStyle/>
          <a:p>
            <a:pPr algn="ctr">
              <a:lnSpc>
                <a:spcPts val="6162"/>
              </a:lnSpc>
              <a:spcBef>
                <a:spcPct val="0"/>
              </a:spcBef>
            </a:pPr>
            <a:r>
              <a:rPr lang="en-US" sz="5135">
                <a:solidFill>
                  <a:srgbClr val="000000"/>
                </a:solidFill>
                <a:latin typeface="Belleza"/>
                <a:ea typeface="Belleza"/>
                <a:cs typeface="Belleza"/>
                <a:sym typeface="Belleza"/>
              </a:rPr>
              <a:t>Pourquoi sur ce territoire ?</a:t>
            </a:r>
          </a:p>
        </p:txBody>
      </p:sp>
      <p:sp>
        <p:nvSpPr>
          <p:cNvPr name="TextBox 6" id="6"/>
          <p:cNvSpPr txBox="true"/>
          <p:nvPr/>
        </p:nvSpPr>
        <p:spPr>
          <a:xfrm rot="0">
            <a:off x="439116" y="2689586"/>
            <a:ext cx="17203908" cy="5325426"/>
          </a:xfrm>
          <a:prstGeom prst="rect">
            <a:avLst/>
          </a:prstGeom>
        </p:spPr>
        <p:txBody>
          <a:bodyPr anchor="t" rtlCol="false" tIns="0" lIns="0" bIns="0" rIns="0">
            <a:spAutoFit/>
          </a:bodyPr>
          <a:lstStyle/>
          <a:p>
            <a:pPr algn="l" marL="1006978" indent="-503489" lvl="1">
              <a:lnSpc>
                <a:spcPts val="7089"/>
              </a:lnSpc>
              <a:buFont typeface="Arial"/>
              <a:buChar char="•"/>
            </a:pPr>
            <a:r>
              <a:rPr lang="en-US" sz="4664">
                <a:solidFill>
                  <a:srgbClr val="000000"/>
                </a:solidFill>
                <a:latin typeface="Belleza"/>
                <a:ea typeface="Belleza"/>
                <a:cs typeface="Belleza"/>
                <a:sym typeface="Belleza"/>
              </a:rPr>
              <a:t>SF de PMI référente en addictologie formée - Consultations prénatales et en tabacologie</a:t>
            </a:r>
            <a:r>
              <a:rPr lang="en-US" sz="4664">
                <a:solidFill>
                  <a:srgbClr val="000000"/>
                </a:solidFill>
                <a:latin typeface="Belleza"/>
                <a:ea typeface="Belleza"/>
                <a:cs typeface="Belleza"/>
                <a:sym typeface="Belleza"/>
              </a:rPr>
              <a:t> préexistantes </a:t>
            </a:r>
          </a:p>
          <a:p>
            <a:pPr algn="l" marL="1006978" indent="-503489" lvl="1">
              <a:lnSpc>
                <a:spcPts val="7089"/>
              </a:lnSpc>
              <a:buFont typeface="Arial"/>
              <a:buChar char="•"/>
            </a:pPr>
            <a:r>
              <a:rPr lang="en-US" sz="4664">
                <a:solidFill>
                  <a:srgbClr val="000000"/>
                </a:solidFill>
                <a:latin typeface="Belleza"/>
                <a:ea typeface="Belleza"/>
                <a:cs typeface="Belleza"/>
                <a:sym typeface="Belleza"/>
              </a:rPr>
              <a:t>Absence de consultation prénatale dédiée sur le territoire malgré une priorisation des suivis en service d’addictologie</a:t>
            </a:r>
          </a:p>
          <a:p>
            <a:pPr algn="l" marL="1006978" indent="-503489" lvl="1">
              <a:lnSpc>
                <a:spcPts val="7089"/>
              </a:lnSpc>
              <a:buFont typeface="Arial"/>
              <a:buChar char="•"/>
            </a:pPr>
            <a:r>
              <a:rPr lang="en-US" sz="4664">
                <a:solidFill>
                  <a:srgbClr val="000000"/>
                </a:solidFill>
                <a:latin typeface="Belleza"/>
                <a:ea typeface="Belleza"/>
                <a:cs typeface="Belleza"/>
                <a:sym typeface="Belleza"/>
              </a:rPr>
              <a:t>Un secteur hétérogène, en partie éloigné du centre hospitalier</a:t>
            </a:r>
          </a:p>
          <a:p>
            <a:pPr algn="l" marL="1006978" indent="-503489" lvl="1">
              <a:lnSpc>
                <a:spcPts val="7089"/>
              </a:lnSpc>
              <a:buFont typeface="Arial"/>
              <a:buChar char="•"/>
            </a:pPr>
            <a:r>
              <a:rPr lang="en-US" sz="4664">
                <a:solidFill>
                  <a:srgbClr val="000000"/>
                </a:solidFill>
                <a:latin typeface="Belleza"/>
                <a:ea typeface="Belleza"/>
                <a:cs typeface="Belleza"/>
                <a:sym typeface="Belleza"/>
              </a:rPr>
              <a:t>Partenariat en addictologie  - Présence aux staffs de PPN  </a:t>
            </a:r>
          </a:p>
        </p:txBody>
      </p:sp>
    </p:spTree>
  </p:cSld>
  <p:clrMapOvr>
    <a:masterClrMapping/>
  </p:clrMapOvr>
</p:sld>
</file>

<file path=ppt/slides/slide6.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2550973"/>
            <a:ext cx="17409768" cy="344067"/>
            <a:chOff x="0" y="0"/>
            <a:chExt cx="4585289" cy="90618"/>
          </a:xfrm>
        </p:grpSpPr>
        <p:sp>
          <p:nvSpPr>
            <p:cNvPr name="Freeform 3" id="3"/>
            <p:cNvSpPr/>
            <p:nvPr/>
          </p:nvSpPr>
          <p:spPr>
            <a:xfrm flipH="false" flipV="false" rot="0">
              <a:off x="0" y="0"/>
              <a:ext cx="4585289" cy="90618"/>
            </a:xfrm>
            <a:custGeom>
              <a:avLst/>
              <a:gdLst/>
              <a:ahLst/>
              <a:cxnLst/>
              <a:rect r="r" b="b" t="t" l="l"/>
              <a:pathLst>
                <a:path h="90618" w="4585289">
                  <a:moveTo>
                    <a:pt x="22679" y="0"/>
                  </a:moveTo>
                  <a:lnTo>
                    <a:pt x="4562609" y="0"/>
                  </a:lnTo>
                  <a:cubicBezTo>
                    <a:pt x="4575135" y="0"/>
                    <a:pt x="4585289" y="10154"/>
                    <a:pt x="4585289" y="22679"/>
                  </a:cubicBezTo>
                  <a:lnTo>
                    <a:pt x="4585289" y="67939"/>
                  </a:lnTo>
                  <a:cubicBezTo>
                    <a:pt x="4585289" y="73954"/>
                    <a:pt x="4582899" y="79723"/>
                    <a:pt x="4578646" y="83976"/>
                  </a:cubicBezTo>
                  <a:cubicBezTo>
                    <a:pt x="4574393" y="88229"/>
                    <a:pt x="4568625" y="90618"/>
                    <a:pt x="4562609" y="90618"/>
                  </a:cubicBezTo>
                  <a:lnTo>
                    <a:pt x="22679" y="90618"/>
                  </a:lnTo>
                  <a:cubicBezTo>
                    <a:pt x="10154" y="90618"/>
                    <a:pt x="0" y="80465"/>
                    <a:pt x="0" y="6793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28718"/>
            </a:xfrm>
            <a:prstGeom prst="rect">
              <a:avLst/>
            </a:prstGeom>
          </p:spPr>
          <p:txBody>
            <a:bodyPr anchor="ctr" rtlCol="false" tIns="50800" lIns="50800" bIns="50800" rIns="50800"/>
            <a:lstStyle/>
            <a:p>
              <a:pPr algn="just">
                <a:lnSpc>
                  <a:spcPts val="2659"/>
                </a:lnSpc>
                <a:spcBef>
                  <a:spcPct val="0"/>
                </a:spcBef>
              </a:pPr>
            </a:p>
          </p:txBody>
        </p:sp>
      </p:grpSp>
      <p:sp>
        <p:nvSpPr>
          <p:cNvPr name="TextBox 5" id="5"/>
          <p:cNvSpPr txBox="true"/>
          <p:nvPr/>
        </p:nvSpPr>
        <p:spPr>
          <a:xfrm rot="0">
            <a:off x="245798" y="810125"/>
            <a:ext cx="18042202" cy="1552575"/>
          </a:xfrm>
          <a:prstGeom prst="rect">
            <a:avLst/>
          </a:prstGeom>
        </p:spPr>
        <p:txBody>
          <a:bodyPr anchor="t" rtlCol="false" tIns="0" lIns="0" bIns="0" rIns="0">
            <a:spAutoFit/>
          </a:bodyPr>
          <a:lstStyle/>
          <a:p>
            <a:pPr algn="ctr">
              <a:lnSpc>
                <a:spcPts val="6075"/>
              </a:lnSpc>
              <a:spcBef>
                <a:spcPct val="0"/>
              </a:spcBef>
            </a:pPr>
            <a:r>
              <a:rPr lang="en-US" sz="5063">
                <a:solidFill>
                  <a:srgbClr val="000000"/>
                </a:solidFill>
                <a:latin typeface="Belleza"/>
                <a:ea typeface="Belleza"/>
                <a:cs typeface="Belleza"/>
                <a:sym typeface="Belleza"/>
              </a:rPr>
              <a:t>L’apport des situations cliniques pour la mise en place de ces consultations</a:t>
            </a:r>
          </a:p>
        </p:txBody>
      </p:sp>
      <p:sp>
        <p:nvSpPr>
          <p:cNvPr name="TextBox 6" id="6"/>
          <p:cNvSpPr txBox="true"/>
          <p:nvPr/>
        </p:nvSpPr>
        <p:spPr>
          <a:xfrm rot="0">
            <a:off x="245798" y="3333489"/>
            <a:ext cx="18104269" cy="6306674"/>
          </a:xfrm>
          <a:prstGeom prst="rect">
            <a:avLst/>
          </a:prstGeom>
        </p:spPr>
        <p:txBody>
          <a:bodyPr anchor="t" rtlCol="false" tIns="0" lIns="0" bIns="0" rIns="0">
            <a:spAutoFit/>
          </a:bodyPr>
          <a:lstStyle/>
          <a:p>
            <a:pPr algn="just">
              <a:lnSpc>
                <a:spcPts val="7411"/>
              </a:lnSpc>
            </a:pPr>
            <a:r>
              <a:rPr lang="en-US" sz="4940">
                <a:solidFill>
                  <a:srgbClr val="000000"/>
                </a:solidFill>
                <a:latin typeface="Belleza"/>
                <a:ea typeface="Belleza"/>
                <a:cs typeface="Belleza"/>
                <a:sym typeface="Belleza"/>
              </a:rPr>
              <a:t>Les situations cliniques nous ont permis de déterminer : </a:t>
            </a:r>
          </a:p>
          <a:p>
            <a:pPr algn="just" marL="1066757" indent="-533379" lvl="1">
              <a:lnSpc>
                <a:spcPts val="7411"/>
              </a:lnSpc>
              <a:buFont typeface="Arial"/>
              <a:buChar char="•"/>
            </a:pPr>
            <a:r>
              <a:rPr lang="en-US" sz="4940">
                <a:solidFill>
                  <a:srgbClr val="000000"/>
                </a:solidFill>
                <a:latin typeface="Belleza"/>
                <a:ea typeface="Belleza"/>
                <a:cs typeface="Belleza"/>
                <a:sym typeface="Belleza"/>
              </a:rPr>
              <a:t>Les modalités de rencontre </a:t>
            </a:r>
          </a:p>
          <a:p>
            <a:pPr algn="just" marL="1066757" indent="-533379" lvl="1">
              <a:lnSpc>
                <a:spcPts val="7411"/>
              </a:lnSpc>
              <a:buFont typeface="Arial"/>
              <a:buChar char="•"/>
            </a:pPr>
            <a:r>
              <a:rPr lang="en-US" sz="4940">
                <a:solidFill>
                  <a:srgbClr val="000000"/>
                </a:solidFill>
                <a:latin typeface="Belleza"/>
                <a:ea typeface="Belleza"/>
                <a:cs typeface="Belleza"/>
                <a:sym typeface="Belleza"/>
              </a:rPr>
              <a:t>Les partenariats activés</a:t>
            </a:r>
          </a:p>
          <a:p>
            <a:pPr algn="just" marL="1066757" indent="-533379" lvl="1">
              <a:lnSpc>
                <a:spcPts val="7411"/>
              </a:lnSpc>
              <a:buFont typeface="Arial"/>
              <a:buChar char="•"/>
            </a:pPr>
            <a:r>
              <a:rPr lang="en-US" sz="4940">
                <a:solidFill>
                  <a:srgbClr val="000000"/>
                </a:solidFill>
                <a:latin typeface="Belleza"/>
                <a:ea typeface="Belleza"/>
                <a:cs typeface="Belleza"/>
                <a:sym typeface="Belleza"/>
              </a:rPr>
              <a:t>Ce qui est mis en place</a:t>
            </a:r>
          </a:p>
          <a:p>
            <a:pPr algn="just" marL="1066757" indent="-533379" lvl="1">
              <a:lnSpc>
                <a:spcPts val="7411"/>
              </a:lnSpc>
              <a:buFont typeface="Arial"/>
              <a:buChar char="•"/>
            </a:pPr>
            <a:r>
              <a:rPr lang="en-US" sz="4940">
                <a:solidFill>
                  <a:srgbClr val="000000"/>
                </a:solidFill>
                <a:latin typeface="Belleza"/>
                <a:ea typeface="Belleza"/>
                <a:cs typeface="Belleza"/>
                <a:sym typeface="Belleza"/>
              </a:rPr>
              <a:t>Les écueils</a:t>
            </a:r>
          </a:p>
          <a:p>
            <a:pPr algn="just" marL="1066757" indent="-533379" lvl="1">
              <a:lnSpc>
                <a:spcPts val="7411"/>
              </a:lnSpc>
              <a:buFont typeface="Arial"/>
              <a:buChar char="•"/>
            </a:pPr>
            <a:r>
              <a:rPr lang="en-US" sz="4940">
                <a:solidFill>
                  <a:srgbClr val="000000"/>
                </a:solidFill>
                <a:latin typeface="Belleza"/>
                <a:ea typeface="Belleza"/>
                <a:cs typeface="Belleza"/>
                <a:sym typeface="Belleza"/>
              </a:rPr>
              <a:t>L’organisation en découlant et ce qui est à amélioré</a:t>
            </a:r>
          </a:p>
          <a:p>
            <a:pPr algn="just">
              <a:lnSpc>
                <a:spcPts val="5131"/>
              </a:lnSpc>
              <a:spcBef>
                <a:spcPct val="0"/>
              </a:spcBef>
            </a:pPr>
          </a:p>
        </p:txBody>
      </p:sp>
    </p:spTree>
  </p:cSld>
  <p:clrMapOvr>
    <a:masterClrMapping/>
  </p:clrMapOvr>
</p:sld>
</file>

<file path=ppt/slides/slide7.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245798" y="3851884"/>
            <a:ext cx="17718987" cy="5006215"/>
          </a:xfrm>
          <a:prstGeom prst="rect">
            <a:avLst/>
          </a:prstGeom>
        </p:spPr>
        <p:txBody>
          <a:bodyPr anchor="t" rtlCol="false" tIns="0" lIns="0" bIns="0" rIns="0">
            <a:spAutoFit/>
          </a:bodyPr>
          <a:lstStyle/>
          <a:p>
            <a:pPr algn="l" marL="928365" indent="-464182" lvl="1">
              <a:lnSpc>
                <a:spcPts val="8040"/>
              </a:lnSpc>
              <a:buFont typeface="Arial"/>
              <a:buChar char="•"/>
            </a:pPr>
            <a:r>
              <a:rPr lang="en-US" sz="4299">
                <a:solidFill>
                  <a:srgbClr val="000000"/>
                </a:solidFill>
                <a:latin typeface="Open Sans"/>
                <a:ea typeface="Open Sans"/>
                <a:cs typeface="Open Sans"/>
                <a:sym typeface="Open Sans"/>
              </a:rPr>
              <a:t>Madame A., GII PO (IVG) de 31 ans, bipolaire, Tabac (4/Jr), vapotage, pas d’autre addiction connue.</a:t>
            </a:r>
          </a:p>
          <a:p>
            <a:pPr algn="l" marL="928365" indent="-464182" lvl="1">
              <a:lnSpc>
                <a:spcPts val="8040"/>
              </a:lnSpc>
              <a:buFont typeface="Arial"/>
              <a:buChar char="•"/>
            </a:pPr>
            <a:r>
              <a:rPr lang="en-US" sz="4299">
                <a:solidFill>
                  <a:srgbClr val="000000"/>
                </a:solidFill>
                <a:latin typeface="Open Sans"/>
                <a:ea typeface="Open Sans"/>
                <a:cs typeface="Open Sans"/>
                <a:sym typeface="Open Sans"/>
              </a:rPr>
              <a:t>Arrivée à 33 SA dans la région suite à VIF - Compagnon incarcéré. </a:t>
            </a:r>
          </a:p>
          <a:p>
            <a:pPr algn="l" marL="928365" indent="-464182" lvl="1">
              <a:lnSpc>
                <a:spcPts val="8040"/>
              </a:lnSpc>
              <a:buFont typeface="Arial"/>
              <a:buChar char="•"/>
            </a:pPr>
            <a:r>
              <a:rPr lang="en-US" sz="4299">
                <a:solidFill>
                  <a:srgbClr val="000000"/>
                </a:solidFill>
                <a:latin typeface="Open Sans"/>
                <a:ea typeface="Open Sans"/>
                <a:cs typeface="Open Sans"/>
                <a:sym typeface="Open Sans"/>
              </a:rPr>
              <a:t>Adressée par la maternité pour monitoring sur RCIU à 34 SA. Suivi AS de secteur.</a:t>
            </a:r>
          </a:p>
        </p:txBody>
      </p:sp>
      <p:sp>
        <p:nvSpPr>
          <p:cNvPr name="TextBox 7" id="7"/>
          <p:cNvSpPr txBox="true"/>
          <p:nvPr/>
        </p:nvSpPr>
        <p:spPr>
          <a:xfrm rot="0">
            <a:off x="245798" y="2688564"/>
            <a:ext cx="3736032" cy="887095"/>
          </a:xfrm>
          <a:prstGeom prst="rect">
            <a:avLst/>
          </a:prstGeom>
        </p:spPr>
        <p:txBody>
          <a:bodyPr anchor="t" rtlCol="false" tIns="0" lIns="0" bIns="0" rIns="0">
            <a:spAutoFit/>
          </a:bodyPr>
          <a:lstStyle/>
          <a:p>
            <a:pPr algn="ctr">
              <a:lnSpc>
                <a:spcPts val="7279"/>
              </a:lnSpc>
            </a:pPr>
            <a:r>
              <a:rPr lang="en-US" sz="5199" b="true">
                <a:solidFill>
                  <a:srgbClr val="000000"/>
                </a:solidFill>
                <a:latin typeface="Open Sans Bold"/>
                <a:ea typeface="Open Sans Bold"/>
                <a:cs typeface="Open Sans Bold"/>
                <a:sym typeface="Open Sans Bold"/>
              </a:rPr>
              <a:t>Situation 1 </a:t>
            </a:r>
          </a:p>
        </p:txBody>
      </p:sp>
    </p:spTree>
  </p:cSld>
  <p:clrMapOvr>
    <a:masterClrMapping/>
  </p:clrMapOvr>
</p:sld>
</file>

<file path=ppt/slides/slide8.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245798" y="2096137"/>
            <a:ext cx="17834103" cy="9113876"/>
          </a:xfrm>
          <a:prstGeom prst="rect">
            <a:avLst/>
          </a:prstGeom>
        </p:spPr>
        <p:txBody>
          <a:bodyPr anchor="t" rtlCol="false" tIns="0" lIns="0" bIns="0" rIns="0">
            <a:spAutoFit/>
          </a:bodyPr>
          <a:lstStyle/>
          <a:p>
            <a:pPr algn="just">
              <a:lnSpc>
                <a:spcPts val="6694"/>
              </a:lnSpc>
            </a:pPr>
            <a:r>
              <a:rPr lang="en-US" sz="4433" u="sng">
                <a:solidFill>
                  <a:srgbClr val="000000"/>
                </a:solidFill>
                <a:latin typeface="Belleza"/>
                <a:ea typeface="Belleza"/>
                <a:cs typeface="Belleza"/>
                <a:sym typeface="Belleza"/>
              </a:rPr>
              <a:t>Actions mises en place :</a:t>
            </a:r>
          </a:p>
          <a:p>
            <a:pPr algn="just" marL="916303" indent="-458151" lvl="1">
              <a:lnSpc>
                <a:spcPts val="6408"/>
              </a:lnSpc>
              <a:buFont typeface="Arial"/>
              <a:buChar char="•"/>
            </a:pPr>
            <a:r>
              <a:rPr lang="en-US" sz="4244">
                <a:solidFill>
                  <a:srgbClr val="000000"/>
                </a:solidFill>
                <a:latin typeface="Belleza"/>
                <a:ea typeface="Belleza"/>
                <a:cs typeface="Belleza"/>
                <a:sym typeface="Belleza"/>
              </a:rPr>
              <a:t>RDRD-tabac à domicile par SF de PMI : Lui a permis de parler de ses consommations et ATCD : cannabis (en début de grossesse) / ATCD violences physiques et sexuelles avec conso cocaïne, héroïne en sniff, de l’opium en comprimé et de l’alcool. Mésusage TRT psychiatrique. Arrêt de ces consommations hors tabac et cannabis suite à hospitalisation pour TS à 23 ans. </a:t>
            </a:r>
          </a:p>
          <a:p>
            <a:pPr algn="just" marL="937892" indent="-468946" lvl="1">
              <a:lnSpc>
                <a:spcPts val="6559"/>
              </a:lnSpc>
              <a:buFont typeface="Arial"/>
              <a:buChar char="•"/>
            </a:pPr>
            <a:r>
              <a:rPr lang="en-US" sz="4344">
                <a:solidFill>
                  <a:srgbClr val="000000"/>
                </a:solidFill>
                <a:latin typeface="Belleza"/>
                <a:ea typeface="Belleza"/>
                <a:cs typeface="Belleza"/>
                <a:sym typeface="Belleza"/>
              </a:rPr>
              <a:t>Séances de préparation à la naissance (PMI)</a:t>
            </a:r>
          </a:p>
          <a:p>
            <a:pPr algn="just" marL="937892" indent="-468946" lvl="1">
              <a:lnSpc>
                <a:spcPts val="6559"/>
              </a:lnSpc>
              <a:buFont typeface="Arial"/>
              <a:buChar char="•"/>
            </a:pPr>
            <a:r>
              <a:rPr lang="en-US" sz="4344">
                <a:solidFill>
                  <a:srgbClr val="000000"/>
                </a:solidFill>
                <a:latin typeface="Belleza"/>
                <a:ea typeface="Belleza"/>
                <a:cs typeface="Belleza"/>
                <a:sym typeface="Belleza"/>
              </a:rPr>
              <a:t>Accueil mère-enfant organisé (service social et ASE) et maintien de l’accompagnement à RDRD</a:t>
            </a:r>
          </a:p>
          <a:p>
            <a:pPr algn="just">
              <a:lnSpc>
                <a:spcPts val="4372"/>
              </a:lnSpc>
            </a:pPr>
          </a:p>
          <a:p>
            <a:pPr algn="just">
              <a:lnSpc>
                <a:spcPts val="4372"/>
              </a:lnSpc>
            </a:pPr>
          </a:p>
          <a:p>
            <a:pPr algn="just">
              <a:lnSpc>
                <a:spcPts val="4600"/>
              </a:lnSpc>
              <a:spcBef>
                <a:spcPct val="0"/>
              </a:spcBef>
            </a:pP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F6F2EF"/>
        </a:solidFill>
      </p:bgPr>
    </p:bg>
    <p:spTree>
      <p:nvGrpSpPr>
        <p:cNvPr id="1" name=""/>
        <p:cNvGrpSpPr/>
        <p:nvPr/>
      </p:nvGrpSpPr>
      <p:grpSpPr>
        <a:xfrm>
          <a:off x="0" y="0"/>
          <a:ext cx="0" cy="0"/>
          <a:chOff x="0" y="0"/>
          <a:chExt cx="0" cy="0"/>
        </a:xfrm>
      </p:grpSpPr>
      <p:grpSp>
        <p:nvGrpSpPr>
          <p:cNvPr name="Group 2" id="2"/>
          <p:cNvGrpSpPr/>
          <p:nvPr/>
        </p:nvGrpSpPr>
        <p:grpSpPr>
          <a:xfrm rot="0">
            <a:off x="245798" y="1870043"/>
            <a:ext cx="17409768" cy="359444"/>
            <a:chOff x="0" y="0"/>
            <a:chExt cx="4585289" cy="94668"/>
          </a:xfrm>
        </p:grpSpPr>
        <p:sp>
          <p:nvSpPr>
            <p:cNvPr name="Freeform 3" id="3"/>
            <p:cNvSpPr/>
            <p:nvPr/>
          </p:nvSpPr>
          <p:spPr>
            <a:xfrm flipH="false" flipV="false" rot="0">
              <a:off x="0" y="0"/>
              <a:ext cx="4585289" cy="94668"/>
            </a:xfrm>
            <a:custGeom>
              <a:avLst/>
              <a:gdLst/>
              <a:ahLst/>
              <a:cxnLst/>
              <a:rect r="r" b="b" t="t" l="l"/>
              <a:pathLst>
                <a:path h="94668" w="4585289">
                  <a:moveTo>
                    <a:pt x="22679" y="0"/>
                  </a:moveTo>
                  <a:lnTo>
                    <a:pt x="4562609" y="0"/>
                  </a:lnTo>
                  <a:cubicBezTo>
                    <a:pt x="4575135" y="0"/>
                    <a:pt x="4585289" y="10154"/>
                    <a:pt x="4585289" y="22679"/>
                  </a:cubicBezTo>
                  <a:lnTo>
                    <a:pt x="4585289" y="71989"/>
                  </a:lnTo>
                  <a:cubicBezTo>
                    <a:pt x="4585289" y="78004"/>
                    <a:pt x="4582899" y="83773"/>
                    <a:pt x="4578646" y="88026"/>
                  </a:cubicBezTo>
                  <a:cubicBezTo>
                    <a:pt x="4574393" y="92279"/>
                    <a:pt x="4568625" y="94668"/>
                    <a:pt x="4562609" y="94668"/>
                  </a:cubicBezTo>
                  <a:lnTo>
                    <a:pt x="22679" y="94668"/>
                  </a:lnTo>
                  <a:cubicBezTo>
                    <a:pt x="10154" y="94668"/>
                    <a:pt x="0" y="84514"/>
                    <a:pt x="0" y="71989"/>
                  </a:cubicBezTo>
                  <a:lnTo>
                    <a:pt x="0" y="22679"/>
                  </a:lnTo>
                  <a:cubicBezTo>
                    <a:pt x="0" y="10154"/>
                    <a:pt x="10154" y="0"/>
                    <a:pt x="22679" y="0"/>
                  </a:cubicBezTo>
                  <a:close/>
                </a:path>
              </a:pathLst>
            </a:custGeom>
            <a:solidFill>
              <a:srgbClr val="E8985D"/>
            </a:solidFill>
          </p:spPr>
        </p:sp>
        <p:sp>
          <p:nvSpPr>
            <p:cNvPr name="TextBox 4" id="4"/>
            <p:cNvSpPr txBox="true"/>
            <p:nvPr/>
          </p:nvSpPr>
          <p:spPr>
            <a:xfrm>
              <a:off x="0" y="-38100"/>
              <a:ext cx="4585289" cy="132768"/>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245798" y="810125"/>
            <a:ext cx="18042202" cy="781050"/>
          </a:xfrm>
          <a:prstGeom prst="rect">
            <a:avLst/>
          </a:prstGeom>
        </p:spPr>
        <p:txBody>
          <a:bodyPr anchor="t" rtlCol="false" tIns="0" lIns="0" bIns="0" rIns="0">
            <a:spAutoFit/>
          </a:bodyPr>
          <a:lstStyle/>
          <a:p>
            <a:pPr algn="l">
              <a:lnSpc>
                <a:spcPts val="6075"/>
              </a:lnSpc>
              <a:spcBef>
                <a:spcPct val="0"/>
              </a:spcBef>
            </a:pPr>
            <a:r>
              <a:rPr lang="en-US" sz="5063" u="sng">
                <a:solidFill>
                  <a:srgbClr val="000000"/>
                </a:solidFill>
                <a:latin typeface="Belleza"/>
                <a:ea typeface="Belleza"/>
                <a:cs typeface="Belleza"/>
                <a:sym typeface="Belleza"/>
              </a:rPr>
              <a:t>Situations cliniques :</a:t>
            </a:r>
            <a:r>
              <a:rPr lang="en-US" sz="5063">
                <a:solidFill>
                  <a:srgbClr val="000000"/>
                </a:solidFill>
                <a:latin typeface="Belleza"/>
                <a:ea typeface="Belleza"/>
                <a:cs typeface="Belleza"/>
                <a:sym typeface="Belleza"/>
              </a:rPr>
              <a:t> 3 situations - 3 portes d’entrée </a:t>
            </a:r>
          </a:p>
        </p:txBody>
      </p:sp>
      <p:sp>
        <p:nvSpPr>
          <p:cNvPr name="TextBox 6" id="6"/>
          <p:cNvSpPr txBox="true"/>
          <p:nvPr/>
        </p:nvSpPr>
        <p:spPr>
          <a:xfrm rot="0">
            <a:off x="245798" y="1860518"/>
            <a:ext cx="17840956" cy="7286625"/>
          </a:xfrm>
          <a:prstGeom prst="rect">
            <a:avLst/>
          </a:prstGeom>
        </p:spPr>
        <p:txBody>
          <a:bodyPr anchor="t" rtlCol="false" tIns="0" lIns="0" bIns="0" rIns="0">
            <a:spAutoFit/>
          </a:bodyPr>
          <a:lstStyle/>
          <a:p>
            <a:pPr algn="just">
              <a:lnSpc>
                <a:spcPts val="4467"/>
              </a:lnSpc>
            </a:pPr>
          </a:p>
          <a:p>
            <a:pPr algn="just">
              <a:lnSpc>
                <a:spcPts val="6929"/>
              </a:lnSpc>
            </a:pPr>
            <a:r>
              <a:rPr lang="en-US" sz="4413" u="sng">
                <a:solidFill>
                  <a:srgbClr val="000000"/>
                </a:solidFill>
                <a:latin typeface="Belleza"/>
                <a:ea typeface="Belleza"/>
                <a:cs typeface="Belleza"/>
                <a:sym typeface="Belleza"/>
              </a:rPr>
              <a:t>Les apports dans la mise en place de la consultation :</a:t>
            </a:r>
          </a:p>
          <a:p>
            <a:pPr algn="just">
              <a:lnSpc>
                <a:spcPts val="2911"/>
              </a:lnSpc>
            </a:pPr>
          </a:p>
          <a:p>
            <a:pPr algn="just" marL="952948" indent="-476474" lvl="1">
              <a:lnSpc>
                <a:spcPts val="6929"/>
              </a:lnSpc>
              <a:buFont typeface="Arial"/>
              <a:buChar char="•"/>
            </a:pPr>
            <a:r>
              <a:rPr lang="en-US" sz="4413">
                <a:solidFill>
                  <a:srgbClr val="000000"/>
                </a:solidFill>
                <a:latin typeface="Belleza"/>
                <a:ea typeface="Belleza"/>
                <a:cs typeface="Belleza"/>
                <a:sym typeface="Belleza"/>
              </a:rPr>
              <a:t>Amélioration du dépistage des troubles addictifs</a:t>
            </a:r>
          </a:p>
          <a:p>
            <a:pPr algn="just" marL="952948" indent="-476474" lvl="1">
              <a:lnSpc>
                <a:spcPts val="6929"/>
              </a:lnSpc>
              <a:buFont typeface="Arial"/>
              <a:buChar char="•"/>
            </a:pPr>
            <a:r>
              <a:rPr lang="en-US" sz="4413">
                <a:solidFill>
                  <a:srgbClr val="000000"/>
                </a:solidFill>
                <a:latin typeface="Belleza"/>
                <a:ea typeface="Belleza"/>
                <a:cs typeface="Belleza"/>
                <a:sym typeface="Belleza"/>
              </a:rPr>
              <a:t>Mise en place de préparation à la naissance dans contexte spécifique</a:t>
            </a:r>
          </a:p>
          <a:p>
            <a:pPr algn="just">
              <a:lnSpc>
                <a:spcPts val="6929"/>
              </a:lnSpc>
            </a:pPr>
            <a:r>
              <a:rPr lang="en-US" sz="4413" u="sng">
                <a:solidFill>
                  <a:srgbClr val="000000"/>
                </a:solidFill>
                <a:latin typeface="Belleza"/>
                <a:ea typeface="Belleza"/>
                <a:cs typeface="Belleza"/>
                <a:sym typeface="Belleza"/>
              </a:rPr>
              <a:t>A distance :</a:t>
            </a:r>
            <a:r>
              <a:rPr lang="en-US" sz="4413">
                <a:solidFill>
                  <a:srgbClr val="000000"/>
                </a:solidFill>
                <a:latin typeface="Belleza"/>
                <a:ea typeface="Belleza"/>
                <a:cs typeface="Belleza"/>
                <a:sym typeface="Belleza"/>
              </a:rPr>
              <a:t> Lien maintenu malgré un changement de région. Placement décidé dans un second temps travaillé avec la mère au foyer. Lien ME à favoriser poser sur le jugement</a:t>
            </a:r>
          </a:p>
          <a:p>
            <a:pPr algn="just">
              <a:lnSpc>
                <a:spcPts val="4273"/>
              </a:lnSpc>
            </a:pPr>
          </a:p>
          <a:p>
            <a:pPr algn="just">
              <a:lnSpc>
                <a:spcPts val="4467"/>
              </a:lnSpc>
              <a:spcBef>
                <a:spcPct val="0"/>
              </a:spcBef>
            </a:p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DAGg9EBBCkQ</dc:identifier>
  <dcterms:modified xsi:type="dcterms:W3CDTF">2011-08-01T06:04:30Z</dcterms:modified>
  <cp:revision>1</cp:revision>
  <dc:title>Présentation GEGA - Mémoire Christine HOARAU</dc:title>
</cp:coreProperties>
</file>