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4671" r:id="rId6"/>
    <p:sldMasterId id="2147484680" r:id="rId7"/>
    <p:sldMasterId id="2147484691" r:id="rId8"/>
  </p:sldMasterIdLst>
  <p:notesMasterIdLst>
    <p:notesMasterId r:id="rId46"/>
  </p:notesMasterIdLst>
  <p:sldIdLst>
    <p:sldId id="257" r:id="rId9"/>
    <p:sldId id="4467" r:id="rId10"/>
    <p:sldId id="4465" r:id="rId11"/>
    <p:sldId id="4503" r:id="rId12"/>
    <p:sldId id="4470" r:id="rId13"/>
    <p:sldId id="4471" r:id="rId14"/>
    <p:sldId id="4489" r:id="rId15"/>
    <p:sldId id="4527" r:id="rId16"/>
    <p:sldId id="974" r:id="rId17"/>
    <p:sldId id="4490" r:id="rId18"/>
    <p:sldId id="4483" r:id="rId19"/>
    <p:sldId id="4491" r:id="rId20"/>
    <p:sldId id="4485" r:id="rId21"/>
    <p:sldId id="4492" r:id="rId22"/>
    <p:sldId id="4493" r:id="rId23"/>
    <p:sldId id="4529" r:id="rId24"/>
    <p:sldId id="4505" r:id="rId25"/>
    <p:sldId id="4504" r:id="rId26"/>
    <p:sldId id="4506" r:id="rId27"/>
    <p:sldId id="4508" r:id="rId28"/>
    <p:sldId id="4509" r:id="rId29"/>
    <p:sldId id="4511" r:id="rId30"/>
    <p:sldId id="4510" r:id="rId31"/>
    <p:sldId id="4512" r:id="rId32"/>
    <p:sldId id="4513" r:id="rId33"/>
    <p:sldId id="4516" r:id="rId34"/>
    <p:sldId id="4518" r:id="rId35"/>
    <p:sldId id="4519" r:id="rId36"/>
    <p:sldId id="4520" r:id="rId37"/>
    <p:sldId id="4521" r:id="rId38"/>
    <p:sldId id="4523" r:id="rId39"/>
    <p:sldId id="4524" r:id="rId40"/>
    <p:sldId id="4525" r:id="rId41"/>
    <p:sldId id="4517" r:id="rId42"/>
    <p:sldId id="4522" r:id="rId43"/>
    <p:sldId id="4526" r:id="rId44"/>
    <p:sldId id="4514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MARIE" initials="MM" lastIdx="2" clrIdx="0">
    <p:extLst>
      <p:ext uri="{19B8F6BF-5375-455C-9EA6-DF929625EA0E}">
        <p15:presenceInfo xmlns="" xmlns:p15="http://schemas.microsoft.com/office/powerpoint/2012/main" userId="MICHEL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95AB"/>
    <a:srgbClr val="00AAD1"/>
    <a:srgbClr val="00A8BD"/>
    <a:srgbClr val="37B5BC"/>
    <a:srgbClr val="ED6182"/>
    <a:srgbClr val="FBB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A599F2-400F-4FEA-99BB-A38CD2E5A55B}" v="253" dt="2024-06-13T16:16:37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033" autoAdjust="0"/>
  </p:normalViewPr>
  <p:slideViewPr>
    <p:cSldViewPr snapToGrid="0">
      <p:cViewPr varScale="1">
        <p:scale>
          <a:sx n="69" d="100"/>
          <a:sy n="69" d="100"/>
        </p:scale>
        <p:origin x="-83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1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3DAAC-D1E1-4C5A-9B28-3A182413E2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3C7F523-85AC-4487-B5DF-631C0DA32587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fr-FR" sz="1800" i="1" dirty="0">
              <a:solidFill>
                <a:schemeClr val="accent4">
                  <a:lumMod val="50000"/>
                </a:schemeClr>
              </a:solidFill>
            </a:rPr>
            <a:t>Pour enfants &lt; 28 SA</a:t>
          </a:r>
        </a:p>
        <a:p>
          <a:r>
            <a:rPr lang="fr-FR" sz="1800" i="1" dirty="0">
              <a:solidFill>
                <a:schemeClr val="accent4">
                  <a:lumMod val="50000"/>
                </a:schemeClr>
              </a:solidFill>
            </a:rPr>
            <a:t>À 5 ans Bilan neuropsychologique</a:t>
          </a:r>
        </a:p>
        <a:p>
          <a:r>
            <a:rPr lang="fr-FR" sz="1800" i="1" dirty="0">
              <a:solidFill>
                <a:schemeClr val="accent4">
                  <a:lumMod val="50000"/>
                </a:schemeClr>
              </a:solidFill>
            </a:rPr>
            <a:t>Comparaison cohorte EPIPAGE </a:t>
          </a:r>
        </a:p>
      </dgm:t>
    </dgm:pt>
    <dgm:pt modelId="{20548EC0-95FE-46CF-83A2-8EB087B5A1DA}" type="parTrans" cxnId="{E3F6BF28-FF73-47EE-9BDF-87891EE8C9A2}">
      <dgm:prSet/>
      <dgm:spPr/>
      <dgm:t>
        <a:bodyPr/>
        <a:lstStyle/>
        <a:p>
          <a:endParaRPr lang="fr-FR"/>
        </a:p>
      </dgm:t>
    </dgm:pt>
    <dgm:pt modelId="{A6AB29AD-F739-41D7-84A5-98250F95AA17}" type="sibTrans" cxnId="{E3F6BF28-FF73-47EE-9BDF-87891EE8C9A2}">
      <dgm:prSet/>
      <dgm:spPr/>
      <dgm:t>
        <a:bodyPr/>
        <a:lstStyle/>
        <a:p>
          <a:endParaRPr lang="fr-FR"/>
        </a:p>
      </dgm:t>
    </dgm:pt>
    <dgm:pt modelId="{6091B0EF-8334-4FA5-9FF2-F2A211FC1D2C}" type="pres">
      <dgm:prSet presAssocID="{7853DAAC-D1E1-4C5A-9B28-3A182413E2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507B7E0-C924-48E7-BBD7-D6CD3923A1D9}" type="pres">
      <dgm:prSet presAssocID="{23C7F523-85AC-4487-B5DF-631C0DA32587}" presName="hierRoot1" presStyleCnt="0">
        <dgm:presLayoutVars>
          <dgm:hierBranch val="init"/>
        </dgm:presLayoutVars>
      </dgm:prSet>
      <dgm:spPr/>
    </dgm:pt>
    <dgm:pt modelId="{2311BE86-A75F-45B2-B67C-A60E2C34D951}" type="pres">
      <dgm:prSet presAssocID="{23C7F523-85AC-4487-B5DF-631C0DA32587}" presName="rootComposite1" presStyleCnt="0"/>
      <dgm:spPr/>
    </dgm:pt>
    <dgm:pt modelId="{4AB00B22-720E-495F-9342-670E78774330}" type="pres">
      <dgm:prSet presAssocID="{23C7F523-85AC-4487-B5DF-631C0DA32587}" presName="rootText1" presStyleLbl="node0" presStyleIdx="0" presStyleCnt="1" custScaleX="211160" custScaleY="100047" custLinFactNeighborX="36915" custLinFactNeighborY="-3233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86578B-A466-4EA6-A157-7EA96C5652C3}" type="pres">
      <dgm:prSet presAssocID="{23C7F523-85AC-4487-B5DF-631C0DA3258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B27FA950-9175-4698-B030-CAD214FF9322}" type="pres">
      <dgm:prSet presAssocID="{23C7F523-85AC-4487-B5DF-631C0DA32587}" presName="hierChild2" presStyleCnt="0"/>
      <dgm:spPr/>
    </dgm:pt>
    <dgm:pt modelId="{8F8A93A2-600B-4744-A0BD-C5ADC9DA3923}" type="pres">
      <dgm:prSet presAssocID="{23C7F523-85AC-4487-B5DF-631C0DA32587}" presName="hierChild3" presStyleCnt="0"/>
      <dgm:spPr/>
    </dgm:pt>
  </dgm:ptLst>
  <dgm:cxnLst>
    <dgm:cxn modelId="{0339DC9C-2182-42D7-ADAC-060859762A50}" type="presOf" srcId="{23C7F523-85AC-4487-B5DF-631C0DA32587}" destId="{9F86578B-A466-4EA6-A157-7EA96C5652C3}" srcOrd="1" destOrd="0" presId="urn:microsoft.com/office/officeart/2005/8/layout/orgChart1"/>
    <dgm:cxn modelId="{E3F6BF28-FF73-47EE-9BDF-87891EE8C9A2}" srcId="{7853DAAC-D1E1-4C5A-9B28-3A182413E232}" destId="{23C7F523-85AC-4487-B5DF-631C0DA32587}" srcOrd="0" destOrd="0" parTransId="{20548EC0-95FE-46CF-83A2-8EB087B5A1DA}" sibTransId="{A6AB29AD-F739-41D7-84A5-98250F95AA17}"/>
    <dgm:cxn modelId="{DD43945A-AAD3-4B8A-9C8B-A14FCD026BB5}" type="presOf" srcId="{7853DAAC-D1E1-4C5A-9B28-3A182413E232}" destId="{6091B0EF-8334-4FA5-9FF2-F2A211FC1D2C}" srcOrd="0" destOrd="0" presId="urn:microsoft.com/office/officeart/2005/8/layout/orgChart1"/>
    <dgm:cxn modelId="{BB82AE59-E550-405B-BA11-2FF167902E81}" type="presOf" srcId="{23C7F523-85AC-4487-B5DF-631C0DA32587}" destId="{4AB00B22-720E-495F-9342-670E78774330}" srcOrd="0" destOrd="0" presId="urn:microsoft.com/office/officeart/2005/8/layout/orgChart1"/>
    <dgm:cxn modelId="{39B41334-742D-4FC0-9A07-5BC8512914F2}" type="presParOf" srcId="{6091B0EF-8334-4FA5-9FF2-F2A211FC1D2C}" destId="{A507B7E0-C924-48E7-BBD7-D6CD3923A1D9}" srcOrd="0" destOrd="0" presId="urn:microsoft.com/office/officeart/2005/8/layout/orgChart1"/>
    <dgm:cxn modelId="{D20616FC-5AA5-4964-9F23-2BAD94BEF769}" type="presParOf" srcId="{A507B7E0-C924-48E7-BBD7-D6CD3923A1D9}" destId="{2311BE86-A75F-45B2-B67C-A60E2C34D951}" srcOrd="0" destOrd="0" presId="urn:microsoft.com/office/officeart/2005/8/layout/orgChart1"/>
    <dgm:cxn modelId="{3EC476BB-6C6E-46E6-8F5F-923A3E4B3265}" type="presParOf" srcId="{2311BE86-A75F-45B2-B67C-A60E2C34D951}" destId="{4AB00B22-720E-495F-9342-670E78774330}" srcOrd="0" destOrd="0" presId="urn:microsoft.com/office/officeart/2005/8/layout/orgChart1"/>
    <dgm:cxn modelId="{71A6F7A9-AC79-4F19-8ED2-182BA3FCDB70}" type="presParOf" srcId="{2311BE86-A75F-45B2-B67C-A60E2C34D951}" destId="{9F86578B-A466-4EA6-A157-7EA96C5652C3}" srcOrd="1" destOrd="0" presId="urn:microsoft.com/office/officeart/2005/8/layout/orgChart1"/>
    <dgm:cxn modelId="{6F340766-8399-4FAB-8517-2CF1E3FB6B96}" type="presParOf" srcId="{A507B7E0-C924-48E7-BBD7-D6CD3923A1D9}" destId="{B27FA950-9175-4698-B030-CAD214FF9322}" srcOrd="1" destOrd="0" presId="urn:microsoft.com/office/officeart/2005/8/layout/orgChart1"/>
    <dgm:cxn modelId="{09B7E1EA-400F-44A0-872E-FE4725644398}" type="presParOf" srcId="{A507B7E0-C924-48E7-BBD7-D6CD3923A1D9}" destId="{8F8A93A2-600B-4744-A0BD-C5ADC9DA39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3EAD4-3660-43A5-8E3A-A1530B616876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834CF-BDCE-4CE7-BD62-975B942401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16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Clr>
                <a:srgbClr val="00A8BD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Même qualité de prise en charge</a:t>
            </a:r>
          </a:p>
          <a:p>
            <a:pPr lvl="2">
              <a:buClr>
                <a:srgbClr val="00A8BD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Lever les freins d’inégalité sociale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00A8BD"/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Lever les freins d’inégalité territoriale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8834CF-BDCE-4CE7-BD62-975B9424014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78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34CF-BDCE-4CE7-BD62-975B9424014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030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2941-C0DF-41A9-B7C1-6583A086E47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884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12941-C0DF-41A9-B7C1-6583A086E47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160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QR code critères inclusions</a:t>
            </a:r>
          </a:p>
          <a:p>
            <a:endParaRPr lang="fr-FR" dirty="0"/>
          </a:p>
          <a:p>
            <a:r>
              <a:rPr lang="fr-FR" dirty="0"/>
              <a:t>Supprimer Groupe 1 Groupe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34CF-BDCE-4CE7-BD62-975B9424014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6478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QR code critères inclusions</a:t>
            </a:r>
          </a:p>
          <a:p>
            <a:endParaRPr lang="fr-FR" dirty="0"/>
          </a:p>
          <a:p>
            <a:r>
              <a:rPr lang="fr-FR" dirty="0"/>
              <a:t>Supprimer Groupe 1 Groupe 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34CF-BDCE-4CE7-BD62-975B9424014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647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66DFCA6-C757-4507-A65A-0C54690BE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EAFCC75-7D4D-4344-ABDF-B16E56F4A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B9CC362-7A43-4DA9-8AE6-1941CA02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A6C696F-3643-40B8-A11C-8341B11D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900F4D4-01C2-4F7F-AE5E-E4250843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033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77C4A6-ADB6-4556-8C11-F69A88FD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86BAD1D9-350D-40D3-9A40-42628BFB5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127AAF5-8426-42B0-A95B-7A5710C6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60FA5DB-7D2A-4518-B526-FDD7498E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DF9F5E0-D76A-4C74-B6B9-D6FE0204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2556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5328EE61-F163-469E-8626-AEE5A00B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AA47E5A-D768-4DA6-81E5-A8F7EB5E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67DA2C3-C4AF-472D-A359-43F978A5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3D5901C-238C-4700-81F3-3785C44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4FE35AB-3F51-4EED-9F5F-094DDC6F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4402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="" xmlns:a16="http://schemas.microsoft.com/office/drawing/2014/main" id="{EB143E0F-E960-4F18-8D22-49216FCC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54" y="987425"/>
            <a:ext cx="4209771" cy="468514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7A993E4D-36B6-4407-8B6E-9C08FB160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254" y="1784412"/>
            <a:ext cx="4209771" cy="408457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="" xmlns:a16="http://schemas.microsoft.com/office/drawing/2014/main" id="{CC8E67E3-6584-4B2E-A333-0C65EB9BB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44655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57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capture d’écran&#10;&#10;Description générée automatiquement">
            <a:extLst>
              <a:ext uri="{FF2B5EF4-FFF2-40B4-BE49-F238E27FC236}">
                <a16:creationId xmlns="" xmlns:a16="http://schemas.microsoft.com/office/drawing/2014/main" id="{2D5D1782-CB04-31E2-CD35-A6238616B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1217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8" y="265197"/>
            <a:ext cx="2743200" cy="365125"/>
          </a:xfrm>
          <a:prstGeom prst="rect">
            <a:avLst/>
          </a:prstGeom>
        </p:spPr>
        <p:txBody>
          <a:bodyPr vert="horz" lIns="91442" tIns="45721" rIns="91442" bIns="45721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z="1198" smtClean="0"/>
              <a:pPr/>
              <a:t>16/06/2024</a:t>
            </a:fld>
            <a:endParaRPr lang="fr-FR" sz="1198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4" y="274071"/>
            <a:ext cx="7696940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33" y="365128"/>
            <a:ext cx="11461749" cy="44180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3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CE45AF4-0CA7-651E-FFA2-7A4D1787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8518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="" xmlns:a16="http://schemas.microsoft.com/office/drawing/2014/main" id="{95DEB521-22FC-4311-BB0E-C590471B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3" y="905528"/>
            <a:ext cx="10061364" cy="873942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57FD4E84-E8D5-4D76-9AA4-E34CC5CC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22" y="1914411"/>
            <a:ext cx="10061364" cy="386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717963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="" xmlns:a16="http://schemas.microsoft.com/office/drawing/2014/main" id="{EBCD8D46-EB5A-4750-983D-174FDBF9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5" y="861136"/>
            <a:ext cx="10061364" cy="89169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="" xmlns:a16="http://schemas.microsoft.com/office/drawing/2014/main" id="{466CEEF6-82BC-46AB-A989-9B5B9811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322" y="1935337"/>
            <a:ext cx="4954484" cy="38529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="" xmlns:a16="http://schemas.microsoft.com/office/drawing/2014/main" id="{48FC948E-43E6-4345-AE34-A3D9B801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8" y="1935337"/>
            <a:ext cx="4954482" cy="38529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1" descr="Une image contenant texte, capture d’écran&#10;&#10;Description générée automatiquement">
            <a:extLst>
              <a:ext uri="{FF2B5EF4-FFF2-40B4-BE49-F238E27FC236}">
                <a16:creationId xmlns="" xmlns:a16="http://schemas.microsoft.com/office/drawing/2014/main" id="{C1F011DE-D50A-03EF-D75A-94D3B574D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330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="" xmlns:a16="http://schemas.microsoft.com/office/drawing/2014/main" id="{CC404F5E-F7B6-4D01-B105-6953DF5F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6" y="987427"/>
            <a:ext cx="6446558" cy="4873625"/>
          </a:xfrm>
        </p:spPr>
        <p:txBody>
          <a:bodyPr/>
          <a:lstStyle>
            <a:lvl1pPr>
              <a:defRPr sz="3202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2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2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Titre 1">
            <a:extLst>
              <a:ext uri="{FF2B5EF4-FFF2-40B4-BE49-F238E27FC236}">
                <a16:creationId xmlns="" xmlns:a16="http://schemas.microsoft.com/office/drawing/2014/main" id="{EBFB0724-95BE-4A58-8193-34486EDC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61" y="987425"/>
            <a:ext cx="4209772" cy="468514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="" xmlns:a16="http://schemas.microsoft.com/office/drawing/2014/main" id="{611085A6-F546-416A-B538-17E1D6096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261" y="1784412"/>
            <a:ext cx="4209772" cy="408457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98" indent="0">
              <a:buNone/>
              <a:defRPr sz="1403"/>
            </a:lvl2pPr>
            <a:lvl3pPr marL="914596" indent="0">
              <a:buNone/>
              <a:defRPr sz="1198"/>
            </a:lvl3pPr>
            <a:lvl4pPr marL="1371891" indent="0">
              <a:buNone/>
              <a:defRPr sz="1001"/>
            </a:lvl4pPr>
            <a:lvl5pPr marL="1829191" indent="0">
              <a:buNone/>
              <a:defRPr sz="1001"/>
            </a:lvl5pPr>
            <a:lvl6pPr marL="2286489" indent="0">
              <a:buNone/>
              <a:defRPr sz="1001"/>
            </a:lvl6pPr>
            <a:lvl7pPr marL="2743785" indent="0">
              <a:buNone/>
              <a:defRPr sz="1001"/>
            </a:lvl7pPr>
            <a:lvl8pPr marL="3201084" indent="0">
              <a:buNone/>
              <a:defRPr sz="1001"/>
            </a:lvl8pPr>
            <a:lvl9pPr marL="3658382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="" xmlns:a16="http://schemas.microsoft.com/office/drawing/2014/main" id="{5EA0EFC1-430F-A080-1979-AAB1CFAEB4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047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="" xmlns:a16="http://schemas.microsoft.com/office/drawing/2014/main" id="{EB143E0F-E960-4F18-8D22-49216FCC7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61" y="987425"/>
            <a:ext cx="4209772" cy="468514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="" xmlns:a16="http://schemas.microsoft.com/office/drawing/2014/main" id="{7A993E4D-36B6-4407-8B6E-9C08FB160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2261" y="1784412"/>
            <a:ext cx="4209772" cy="408457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98" indent="0">
              <a:buNone/>
              <a:defRPr sz="1403"/>
            </a:lvl2pPr>
            <a:lvl3pPr marL="914596" indent="0">
              <a:buNone/>
              <a:defRPr sz="1198"/>
            </a:lvl3pPr>
            <a:lvl4pPr marL="1371891" indent="0">
              <a:buNone/>
              <a:defRPr sz="1001"/>
            </a:lvl4pPr>
            <a:lvl5pPr marL="1829191" indent="0">
              <a:buNone/>
              <a:defRPr sz="1001"/>
            </a:lvl5pPr>
            <a:lvl6pPr marL="2286489" indent="0">
              <a:buNone/>
              <a:defRPr sz="1001"/>
            </a:lvl6pPr>
            <a:lvl7pPr marL="2743785" indent="0">
              <a:buNone/>
              <a:defRPr sz="1001"/>
            </a:lvl7pPr>
            <a:lvl8pPr marL="3201084" indent="0">
              <a:buNone/>
              <a:defRPr sz="1001"/>
            </a:lvl8pPr>
            <a:lvl9pPr marL="3658382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pour une image  2">
            <a:extLst>
              <a:ext uri="{FF2B5EF4-FFF2-40B4-BE49-F238E27FC236}">
                <a16:creationId xmlns="" xmlns:a16="http://schemas.microsoft.com/office/drawing/2014/main" id="{CC8E67E3-6584-4B2E-A333-0C65EB9BB8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6" y="987427"/>
            <a:ext cx="6446558" cy="4873625"/>
          </a:xfrm>
        </p:spPr>
        <p:txBody>
          <a:bodyPr/>
          <a:lstStyle>
            <a:lvl1pPr marL="0" indent="0">
              <a:buNone/>
              <a:defRPr sz="3202"/>
            </a:lvl1pPr>
            <a:lvl2pPr marL="457298" indent="0">
              <a:buNone/>
              <a:defRPr sz="2800"/>
            </a:lvl2pPr>
            <a:lvl3pPr marL="914596" indent="0">
              <a:buNone/>
              <a:defRPr sz="2400"/>
            </a:lvl3pPr>
            <a:lvl4pPr marL="1371891" indent="0">
              <a:buNone/>
              <a:defRPr sz="2002"/>
            </a:lvl4pPr>
            <a:lvl5pPr marL="1829191" indent="0">
              <a:buNone/>
              <a:defRPr sz="2002"/>
            </a:lvl5pPr>
            <a:lvl6pPr marL="2286489" indent="0">
              <a:buNone/>
              <a:defRPr sz="2002"/>
            </a:lvl6pPr>
            <a:lvl7pPr marL="2743785" indent="0">
              <a:buNone/>
              <a:defRPr sz="2002"/>
            </a:lvl7pPr>
            <a:lvl8pPr marL="3201084" indent="0">
              <a:buNone/>
              <a:defRPr sz="2002"/>
            </a:lvl8pPr>
            <a:lvl9pPr marL="3658382" indent="0">
              <a:buNone/>
              <a:defRPr sz="2002"/>
            </a:lvl9pPr>
          </a:lstStyle>
          <a:p>
            <a:endParaRPr lang="fr-FR"/>
          </a:p>
        </p:txBody>
      </p:sp>
      <p:pic>
        <p:nvPicPr>
          <p:cNvPr id="3" name="Image 2" descr="Une image contenant texte, capture d’écran&#10;&#10;Description générée automatiquement">
            <a:extLst>
              <a:ext uri="{FF2B5EF4-FFF2-40B4-BE49-F238E27FC236}">
                <a16:creationId xmlns="" xmlns:a16="http://schemas.microsoft.com/office/drawing/2014/main" id="{76BE7144-8BA3-1D13-7770-DE4C5D369C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717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="" xmlns:a16="http://schemas.microsoft.com/office/drawing/2014/main" id="{309E1240-9809-0614-CCC3-0AE309290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62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737039-273A-4AB5-92A9-0F445E7C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EAF17A8-3433-4008-B100-7069E79C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DF775CF-1E6A-4BA1-BCC2-C7108B0A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F2A5C53-4260-4D1F-8A6D-D4CC47683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5B3B580-8717-4655-8F6C-3820C554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828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6DFCD48-553B-45B3-B1A7-D1F6D3582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12192000" cy="1325563"/>
          </a:xfrm>
          <a:solidFill>
            <a:srgbClr val="00A8D2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	</a:t>
            </a:r>
          </a:p>
        </p:txBody>
      </p:sp>
      <p:pic>
        <p:nvPicPr>
          <p:cNvPr id="4" name="Image 3" descr="RPO_COEUR_COULEUR TRANSPARENT2">
            <a:extLst>
              <a:ext uri="{FF2B5EF4-FFF2-40B4-BE49-F238E27FC236}">
                <a16:creationId xmlns="" xmlns:a16="http://schemas.microsoft.com/office/drawing/2014/main" id="{07327EA9-4FAC-4B54-B520-CF7DF9B2F70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85" y="2965678"/>
            <a:ext cx="4968875" cy="5263515"/>
          </a:xfrm>
          <a:prstGeom prst="rect">
            <a:avLst/>
          </a:prstGeom>
          <a:noFill/>
        </p:spPr>
      </p:pic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1982D846-26A0-4EA0-9F47-DB9474599E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30" y="1906407"/>
            <a:ext cx="11116264" cy="4050256"/>
          </a:xfrm>
        </p:spPr>
        <p:txBody>
          <a:bodyPr/>
          <a:lstStyle>
            <a:lvl1pPr>
              <a:defRPr b="1">
                <a:solidFill>
                  <a:srgbClr val="E81F65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rgbClr val="00A8D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="" xmlns:a16="http://schemas.microsoft.com/office/drawing/2014/main" id="{EBA77EFA-2F59-439A-B3FB-CA892347F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5" y="365125"/>
            <a:ext cx="11115675" cy="1325563"/>
          </a:xfrm>
        </p:spPr>
        <p:txBody>
          <a:bodyPr anchor="ctr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032104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3" y="265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0" y="274068"/>
            <a:ext cx="76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AD79A1-BA65-471E-ACF7-1B3765C39A1A}"/>
              </a:ext>
            </a:extLst>
          </p:cNvPr>
          <p:cNvSpPr/>
          <p:nvPr userDrawn="1"/>
        </p:nvSpPr>
        <p:spPr>
          <a:xfrm>
            <a:off x="0" y="0"/>
            <a:ext cx="12191999" cy="5150498"/>
          </a:xfrm>
          <a:prstGeom prst="rect">
            <a:avLst/>
          </a:prstGeom>
          <a:solidFill>
            <a:srgbClr val="009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25" y="365124"/>
            <a:ext cx="11461749" cy="44180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212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B31D0BAF-840F-5A58-111A-D638F2D53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36"/>
            <a:ext cx="12179820" cy="684886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="" xmlns:a16="http://schemas.microsoft.com/office/drawing/2014/main" id="{95DEB521-22FC-4311-BB0E-C590471B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0" y="1297416"/>
            <a:ext cx="10061362" cy="873942"/>
          </a:xfrm>
        </p:spPr>
        <p:txBody>
          <a:bodyPr>
            <a:normAutofit/>
          </a:bodyPr>
          <a:lstStyle>
            <a:lvl1pPr>
              <a:defRPr sz="3600" b="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57FD4E84-E8D5-4D76-9AA4-E34CC5CC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19" y="2306295"/>
            <a:ext cx="10061362" cy="38649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34954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855D51A2-3495-3960-5C1F-F90982A72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36"/>
            <a:ext cx="12179820" cy="6848863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="" xmlns:a16="http://schemas.microsoft.com/office/drawing/2014/main" id="{EBCD8D46-EB5A-4750-983D-174FDBF9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65" y="1290349"/>
            <a:ext cx="10061365" cy="89169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AAD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="" xmlns:a16="http://schemas.microsoft.com/office/drawing/2014/main" id="{466CEEF6-82BC-46AB-A989-9B5B98114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9964" y="2364545"/>
            <a:ext cx="4954483" cy="38529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="" xmlns:a16="http://schemas.microsoft.com/office/drawing/2014/main" id="{48FC948E-43E6-4345-AE34-A3D9B801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49" y="2364545"/>
            <a:ext cx="4954482" cy="385290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170270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3" y="265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0" y="274068"/>
            <a:ext cx="76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5AD79A1-BA65-471E-ACF7-1B3765C39A1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9D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25" y="365124"/>
            <a:ext cx="11461749" cy="612775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30273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DCD24A2-5105-40BD-8BF6-928C70A59C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7"/>
            <a:ext cx="12192000" cy="6840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435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bg>
      <p:bgPr>
        <a:gradFill>
          <a:gsLst>
            <a:gs pos="0">
              <a:schemeClr val="accent1"/>
            </a:gs>
            <a:gs pos="59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 userDrawn="1"/>
        </p:nvCxnSpPr>
        <p:spPr>
          <a:xfrm>
            <a:off x="522799" y="4301068"/>
            <a:ext cx="2705831" cy="0"/>
          </a:xfrm>
          <a:prstGeom prst="line">
            <a:avLst/>
          </a:prstGeom>
          <a:ln>
            <a:solidFill>
              <a:srgbClr val="0EB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54063" y="3008796"/>
            <a:ext cx="6203492" cy="1210508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7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54063" y="4504921"/>
            <a:ext cx="5137452" cy="506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Cliquez pour modifier le sous-titre</a:t>
            </a:r>
          </a:p>
        </p:txBody>
      </p:sp>
      <p:sp>
        <p:nvSpPr>
          <p:cNvPr id="29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372537" y="6374009"/>
            <a:ext cx="1500863" cy="349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27/03/2018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7A0CCD9-A931-492E-8942-0414B1C23F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40" y="-203200"/>
            <a:ext cx="4145280" cy="2072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B163EA2F-F7D6-4D45-AED1-FFEF22343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255" y="0"/>
            <a:ext cx="914185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125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rtie 1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720796" y="365130"/>
            <a:ext cx="8750208" cy="498087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bg2"/>
                </a:solidFill>
                <a:highlight>
                  <a:srgbClr val="95C121"/>
                </a:highlight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fr-FR"/>
              <a:t>Cliquez ici pour modifier le titre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782437" y="973328"/>
            <a:ext cx="2581653" cy="0"/>
          </a:xfrm>
          <a:prstGeom prst="line">
            <a:avLst/>
          </a:prstGeom>
          <a:ln w="9525">
            <a:solidFill>
              <a:srgbClr val="42B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 userDrawn="1"/>
        </p:nvSpPr>
        <p:spPr>
          <a:xfrm>
            <a:off x="10343112" y="-120916"/>
            <a:ext cx="896400" cy="89481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Ellipse 14"/>
          <p:cNvSpPr/>
          <p:nvPr userDrawn="1"/>
        </p:nvSpPr>
        <p:spPr>
          <a:xfrm>
            <a:off x="11052122" y="263047"/>
            <a:ext cx="439200" cy="439448"/>
          </a:xfrm>
          <a:prstGeom prst="ellipse">
            <a:avLst/>
          </a:prstGeom>
          <a:solidFill>
            <a:srgbClr val="92D05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10353830" y="108230"/>
            <a:ext cx="885683" cy="527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9" name="Espace réservé du texte 25"/>
          <p:cNvSpPr>
            <a:spLocks noGrp="1"/>
          </p:cNvSpPr>
          <p:nvPr>
            <p:ph type="body" sz="quarter" idx="16" hasCustomPrompt="1"/>
          </p:nvPr>
        </p:nvSpPr>
        <p:spPr>
          <a:xfrm>
            <a:off x="11052122" y="335887"/>
            <a:ext cx="585931" cy="527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/09</a:t>
            </a:r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52"/>
          </p:nvPr>
        </p:nvSpPr>
        <p:spPr>
          <a:xfrm>
            <a:off x="720800" y="1393173"/>
            <a:ext cx="10917255" cy="4772505"/>
          </a:xfrm>
          <a:prstGeom prst="rect">
            <a:avLst/>
          </a:prstGeom>
        </p:spPr>
        <p:txBody>
          <a:bodyPr/>
          <a:lstStyle>
            <a:lvl1pPr algn="l">
              <a:buClr>
                <a:srgbClr val="0EB7D5"/>
              </a:buClr>
              <a:buSzPct val="200000"/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720800" y="6436516"/>
            <a:ext cx="1500863" cy="3499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04/09/2020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52646D"/>
                </a:solidFill>
                <a:latin typeface="Open Sans Courant" charset="0"/>
              </a:defRPr>
            </a:lvl1pPr>
          </a:lstStyle>
          <a:p>
            <a:fld id="{8B1CA56D-A052-704B-8707-EE1CF3196E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D99FC76-2A53-4195-9FB9-DFD37B0FD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3934" y="6056718"/>
            <a:ext cx="1364134" cy="964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8181016-C5AB-46CD-9A35-86D49972D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</a:blip>
          <a:srcRect l="31338" t="2" r="4468" b="48782"/>
          <a:stretch/>
        </p:blipFill>
        <p:spPr>
          <a:xfrm>
            <a:off x="-263177" y="2715830"/>
            <a:ext cx="1045614" cy="589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1653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F72384B-266F-401E-E672-0D82BDA55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9E813E2-DBAB-BF71-36C8-AE0B6819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B753-FE32-4809-B828-E120688E4B4F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5B7CAA3-FC3E-21EF-DA1D-E14B0F2D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4A82CA94-195F-AF4D-A17C-A7B7CA94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58E9-EB51-4B02-BFC0-5BFA9DEBD1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A5B80E04-31E2-6664-3A7E-6E0505F35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4915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EDC215C3-A459-9BBB-5D39-10C294A1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B753-FE32-4809-B828-E120688E4B4F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8963BFCE-3D7D-DC05-5404-1420F06F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71FE8D8C-DDFB-1401-2AF0-B2CE24B7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58E9-EB51-4B02-BFC0-5BFA9DEBD1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3D01C7D9-E6F7-6026-9C6B-254587AF4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77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23CC790-FA2F-49A9-8C7F-7F4B29BC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66B2410-95C4-4970-8A8C-410DDF72B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809F317-3625-4D51-82CF-0244E3E4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978A697-D202-4ED5-811F-E0ED731E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1B56BDF-A671-499B-8328-FD2D7471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23184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F2C205B-3EDB-23B0-7C22-70FD92C45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FE17463-CEC2-0950-C9A8-CE3813F1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A42A7B4-1B29-5EF8-BFF2-964EE4E9B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5284316-6562-13CF-23A6-EBE24407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B753-FE32-4809-B828-E120688E4B4F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BD910E0-0D61-A4E1-5C18-1A957558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DED258C-9E04-CC1C-808D-85E9BD79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58E9-EB51-4B02-BFC0-5BFA9DEBD1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23A5F923-95B3-45F4-0846-1A67EEDCE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844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915B38-DC72-70C5-F637-C7F71C77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6C994B75-3AD6-AAC5-B8BC-7D4ACC013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1A36D01B-B325-A3F3-7FB0-347F0EED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8D2A6D0-0B65-A733-885E-C5439A82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B753-FE32-4809-B828-E120688E4B4F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0A7A124-D4FC-D811-CA6E-493DAA6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7E043F5-EDC5-0714-D694-319CFEC6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358E9-EB51-4B02-BFC0-5BFA9DEBD1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1C078CC1-6AC0-0099-4B97-882887A09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6589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8" y="265197"/>
            <a:ext cx="2743200" cy="365125"/>
          </a:xfrm>
          <a:prstGeom prst="rect">
            <a:avLst/>
          </a:prstGeom>
        </p:spPr>
        <p:txBody>
          <a:bodyPr vert="horz" lIns="91442" tIns="45721" rIns="91442" bIns="45721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z="1198" smtClean="0"/>
              <a:pPr/>
              <a:t>16/06/2024</a:t>
            </a:fld>
            <a:endParaRPr lang="fr-FR" sz="1198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4" y="274071"/>
            <a:ext cx="7696940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33" y="365128"/>
            <a:ext cx="11461749" cy="44180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3"/>
          </a:p>
        </p:txBody>
      </p:sp>
      <p:pic>
        <p:nvPicPr>
          <p:cNvPr id="3" name="Image 2" descr="Une image contenant bleu vert, Turquoise, Bleu sarcelle, bleu&#10;&#10;Description générée automatiquement">
            <a:extLst>
              <a:ext uri="{FF2B5EF4-FFF2-40B4-BE49-F238E27FC236}">
                <a16:creationId xmlns="" xmlns:a16="http://schemas.microsoft.com/office/drawing/2014/main" id="{D5264D08-5398-A3A0-9B4D-F80E7A666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718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texte&#10;&#10;Description générée automatiquement">
            <a:extLst>
              <a:ext uri="{FF2B5EF4-FFF2-40B4-BE49-F238E27FC236}">
                <a16:creationId xmlns="" xmlns:a16="http://schemas.microsoft.com/office/drawing/2014/main" id="{EC2F1B1C-0AEC-FE16-F3B8-1435BACBB1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810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1541A3A-EC0D-4C7B-9DB1-6B743B66B753}"/>
              </a:ext>
            </a:extLst>
          </p:cNvPr>
          <p:cNvSpPr txBox="1">
            <a:spLocks/>
          </p:cNvSpPr>
          <p:nvPr userDrawn="1"/>
        </p:nvSpPr>
        <p:spPr>
          <a:xfrm>
            <a:off x="8490018" y="265197"/>
            <a:ext cx="2743200" cy="365125"/>
          </a:xfrm>
          <a:prstGeom prst="rect">
            <a:avLst/>
          </a:prstGeom>
        </p:spPr>
        <p:txBody>
          <a:bodyPr vert="horz" lIns="91442" tIns="45721" rIns="91442" bIns="45721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91168-480D-4762-932C-E6799DD6707D}" type="datetime1">
              <a:rPr lang="fr-FR" sz="1198" smtClean="0"/>
              <a:pPr/>
              <a:t>16/06/2024</a:t>
            </a:fld>
            <a:endParaRPr lang="fr-FR" sz="1198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68E0D7F-4D07-4B8F-9266-38B800AF4AE2}"/>
              </a:ext>
            </a:extLst>
          </p:cNvPr>
          <p:cNvSpPr txBox="1"/>
          <p:nvPr userDrawn="1"/>
        </p:nvSpPr>
        <p:spPr>
          <a:xfrm>
            <a:off x="1065324" y="274071"/>
            <a:ext cx="7696940" cy="36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3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Intitulé de la présentation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D1EEFC-18D0-4E43-8658-850BE772BB44}"/>
              </a:ext>
            </a:extLst>
          </p:cNvPr>
          <p:cNvSpPr/>
          <p:nvPr userDrawn="1"/>
        </p:nvSpPr>
        <p:spPr>
          <a:xfrm>
            <a:off x="365133" y="365128"/>
            <a:ext cx="11461749" cy="441809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3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CE45AF4-0CA7-651E-FFA2-7A4D1787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9247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rtie 1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720796" y="365130"/>
            <a:ext cx="8750208" cy="498087"/>
          </a:xfrm>
          <a:prstGeom prst="rect">
            <a:avLst/>
          </a:prstGeom>
        </p:spPr>
        <p:txBody>
          <a:bodyPr/>
          <a:lstStyle>
            <a:lvl1pPr>
              <a:defRPr sz="2500" b="1" i="0">
                <a:solidFill>
                  <a:schemeClr val="bg2"/>
                </a:solidFill>
                <a:highlight>
                  <a:srgbClr val="95C121"/>
                </a:highlight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fr-FR"/>
              <a:t>Cliquez ici pour modifier le titre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782437" y="973328"/>
            <a:ext cx="2581653" cy="0"/>
          </a:xfrm>
          <a:prstGeom prst="line">
            <a:avLst/>
          </a:prstGeom>
          <a:ln w="9525">
            <a:solidFill>
              <a:srgbClr val="42B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 userDrawn="1"/>
        </p:nvSpPr>
        <p:spPr>
          <a:xfrm>
            <a:off x="10343112" y="-120916"/>
            <a:ext cx="896400" cy="894814"/>
          </a:xfrm>
          <a:prstGeom prst="ellipse">
            <a:avLst/>
          </a:prstGeom>
          <a:gradFill>
            <a:gsLst>
              <a:gs pos="0">
                <a:srgbClr val="92D050"/>
              </a:gs>
              <a:gs pos="100000">
                <a:srgbClr val="00B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5" name="Ellipse 14"/>
          <p:cNvSpPr/>
          <p:nvPr userDrawn="1"/>
        </p:nvSpPr>
        <p:spPr>
          <a:xfrm>
            <a:off x="11052122" y="263047"/>
            <a:ext cx="439200" cy="439448"/>
          </a:xfrm>
          <a:prstGeom prst="ellipse">
            <a:avLst/>
          </a:prstGeom>
          <a:solidFill>
            <a:srgbClr val="92D050">
              <a:alpha val="5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Espace réservé du texte 25"/>
          <p:cNvSpPr>
            <a:spLocks noGrp="1"/>
          </p:cNvSpPr>
          <p:nvPr>
            <p:ph type="body" sz="quarter" idx="15" hasCustomPrompt="1"/>
          </p:nvPr>
        </p:nvSpPr>
        <p:spPr>
          <a:xfrm>
            <a:off x="10353830" y="108230"/>
            <a:ext cx="885683" cy="527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9" name="Espace réservé du texte 25"/>
          <p:cNvSpPr>
            <a:spLocks noGrp="1"/>
          </p:cNvSpPr>
          <p:nvPr>
            <p:ph type="body" sz="quarter" idx="16" hasCustomPrompt="1"/>
          </p:nvPr>
        </p:nvSpPr>
        <p:spPr>
          <a:xfrm>
            <a:off x="11052122" y="335887"/>
            <a:ext cx="585931" cy="5273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00" b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/09</a:t>
            </a:r>
          </a:p>
        </p:txBody>
      </p:sp>
      <p:sp>
        <p:nvSpPr>
          <p:cNvPr id="36" name="Espace réservé du texte 23"/>
          <p:cNvSpPr>
            <a:spLocks noGrp="1"/>
          </p:cNvSpPr>
          <p:nvPr>
            <p:ph type="body" sz="quarter" idx="52"/>
          </p:nvPr>
        </p:nvSpPr>
        <p:spPr>
          <a:xfrm>
            <a:off x="720800" y="1393173"/>
            <a:ext cx="10917255" cy="4772505"/>
          </a:xfrm>
          <a:prstGeom prst="rect">
            <a:avLst/>
          </a:prstGeom>
        </p:spPr>
        <p:txBody>
          <a:bodyPr/>
          <a:lstStyle>
            <a:lvl1pPr algn="l">
              <a:buClr>
                <a:srgbClr val="0EB7D5"/>
              </a:buClr>
              <a:buSzPct val="200000"/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00" b="0" i="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5"/>
          <p:cNvSpPr>
            <a:spLocks noGrp="1"/>
          </p:cNvSpPr>
          <p:nvPr>
            <p:ph type="body" sz="quarter" idx="14" hasCustomPrompt="1"/>
          </p:nvPr>
        </p:nvSpPr>
        <p:spPr>
          <a:xfrm>
            <a:off x="720800" y="6436516"/>
            <a:ext cx="1500863" cy="3499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52646D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fr-FR"/>
              <a:t>04/09/2020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rgbClr val="52646D"/>
                </a:solidFill>
                <a:latin typeface="Open Sans Courant" charset="0"/>
              </a:defRPr>
            </a:lvl1pPr>
          </a:lstStyle>
          <a:p>
            <a:fld id="{8B1CA56D-A052-704B-8707-EE1CF3196E6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D99FC76-2A53-4195-9FB9-DFD37B0FD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3934" y="6056718"/>
            <a:ext cx="1364134" cy="964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48181016-C5AB-46CD-9A35-86D49972D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</a:blip>
          <a:srcRect l="31338" t="2" r="4468" b="48782"/>
          <a:stretch/>
        </p:blipFill>
        <p:spPr>
          <a:xfrm>
            <a:off x="-263177" y="2715830"/>
            <a:ext cx="1045614" cy="589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0653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1AE22F-873B-EF36-7BD4-5E353A7D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AAAF19D-9912-9172-8DFC-9CBA054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EB7A073-81E5-4AA4-E0E9-D9651C77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3E36-85FA-491E-A2B7-2DC4983075A4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F6D86E8-E812-3EEE-B4A2-F6D6DA46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FAB0D75-FE07-2B78-B087-C50F078C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B513D-3102-4BFA-8406-17A6585F012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2889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ircle/>
      </p:transition>
    </mc:Choice>
    <mc:Fallback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797884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628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0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CC02F11-66B9-4BD7-A233-C7364317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1A96A35-ABDB-4C97-97F6-A246037C3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D1291FD-3F5C-4988-AEB3-66882B5F3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16B3EF1-E497-49F2-B9DB-44FC5AEF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FEC1790-02C5-46DA-824F-057E9340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60D10CF-D239-43C8-A571-930F20CA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16037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571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689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410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87729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723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274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460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936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7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515EFF-B6DF-4A86-A808-CA509565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F4FCAA5-8B7D-4BFB-AC13-5E2A43F53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11029A3-1AD5-40EC-A0E1-B019B73A8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40060028-9871-4D94-902D-DFD25E2DE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5EA81C56-41EA-4BB8-9DDE-83C464731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CE60A21E-8F09-4977-A4B5-09778B104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0653D2E8-1991-485E-9ECF-726FF860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1943DD82-0A3D-46E9-8980-84AED90B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3866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8731D6-F6C2-4953-B1F6-5044AEF4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A6D50784-C48C-42F5-90C1-D9D3C722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22D5384-1DED-44C5-9311-01A8AD28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FE3E692-EF46-4565-8FBC-78E9FB1E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6479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20C2C566-6FA5-4610-B7CC-A8FF42EA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18398D96-B9F2-402D-B9DA-60E5DCF0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B130056-8148-416E-8A63-1EA31011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226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23315FE-CB8F-494A-8032-F33CC4B6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F90B5A7-1247-40A2-A156-37AB2BE75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7D32E74-8CF2-42B1-8905-92091A650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DE96BBB-6D7F-4805-8D0A-0A7461E8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D6482F6-15AF-4BFE-9BD3-01E7DEC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674BBA0-A768-492C-91E3-CE797CE34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602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2C83FF-0568-49CD-A54F-69D4A198B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CAB54DB1-36FA-4268-9ED0-16CA6FC0B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7F7EE7C7-C5D2-4FE1-A80B-65C4D87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99C6190-C9AB-4F37-B1A2-246C7EE6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E4F161F-8153-42FF-B260-CACABAD5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E59B3AC-8B62-4716-B43E-9EA8C055B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794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31F266A8-FA08-4D4D-B00D-5D54547FF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F5F4F82-3179-423D-9B4F-B81F3E3D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AA10A72-C798-4DAA-9048-7E06F48CA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4313B-09E0-4B03-8A50-5618EE42A263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20992ED-36F1-4111-A2F2-5793F62EE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B50DC70-CCAC-4710-8E3F-3364EBF8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47A5-F408-46CA-8035-A603661A414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490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226E5CA-B1B9-4BE5-95B1-9271B4FE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30"/>
            <a:ext cx="105156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BCE05AA-A269-4A5B-A10A-FE0C1BA1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0870A44-EB41-4485-99A0-3DFA9566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6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B5ED-D127-47AA-A712-76C1B4C705F1}" type="datetime1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1AC0A2-5D94-4D9E-8DA6-9EC11FD0F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8" y="6356357"/>
            <a:ext cx="411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Journées interprofessionnelles des 18 et 19 mars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AB611EC-31FE-4003-BE33-5AFE6F98D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6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33EB-B64C-45F1-A26F-95AD1CBD2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344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4097" r:id="rId6"/>
    <p:sldLayoutId id="2147484670" r:id="rId7"/>
  </p:sldLayoutIdLst>
  <p:hf sldNum="0" hdr="0"/>
  <p:txStyles>
    <p:titleStyle>
      <a:lvl1pPr algn="l" defTabSz="914596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8" indent="-228648" algn="l" defTabSz="914596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48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48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600544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2057843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515137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429735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887033" indent="-228648" algn="l" defTabSz="9145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1pPr>
      <a:lvl2pPr marL="457298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2pPr>
      <a:lvl3pPr marL="914596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3pPr>
      <a:lvl4pPr marL="1371891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4pPr>
      <a:lvl5pPr marL="1829191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5pPr>
      <a:lvl6pPr marL="2286489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6pPr>
      <a:lvl7pPr marL="2743785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7pPr>
      <a:lvl8pPr marL="3201084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8pPr>
      <a:lvl9pPr marL="3658382" algn="l" defTabSz="914596" rtl="0" eaLnBrk="1" latinLnBrk="0" hangingPunct="1">
        <a:defRPr sz="18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226E5CA-B1B9-4BE5-95B1-9271B4FE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8BCE05AA-A269-4A5B-A10A-FE0C1BA1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0870A44-EB41-4485-99A0-3DFA9566B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1B5ED-D127-47AA-A712-76C1B4C705F1}" type="datetime1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1AC0A2-5D94-4D9E-8DA6-9EC11FD0F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Journées interprofessionnelles des 18 et 19 mars 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AB611EC-31FE-4003-BE33-5AFE6F98D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33EB-B64C-45F1-A26F-95AD1CBD20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102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7" r:id="rId5"/>
    <p:sldLayoutId id="2147484678" r:id="rId6"/>
    <p:sldLayoutId id="2147484679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9958D9A-5D8D-AC8C-A29D-CF36F6F9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5EDE447-1C70-FB5A-46A7-2719D300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6EEA70-887F-3DD4-068D-65DD1246C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B753-FE32-4809-B828-E120688E4B4F}" type="datetimeFigureOut">
              <a:rPr lang="fr-FR" smtClean="0"/>
              <a:pPr/>
              <a:t>16/06/2024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FAD2070-788F-B1EE-47ED-9576D2533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7CDD2F9-5991-3CD9-4AAA-6343FD0DC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358E9-EB51-4B02-BFC0-5BFA9DEBD1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9352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065240" y="905400"/>
            <a:ext cx="10060920" cy="8737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600" b="0" strike="noStrike" spc="-1">
                <a:solidFill>
                  <a:srgbClr val="00AAD2"/>
                </a:solidFill>
                <a:latin typeface="Arial"/>
              </a:rPr>
              <a:t>Modifiez le style du titre</a:t>
            </a:r>
            <a:endParaRPr lang="fr-FR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065240" y="1914480"/>
            <a:ext cx="10060920" cy="3864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404040"/>
                </a:solidFill>
                <a:latin typeface="Arial"/>
              </a:rPr>
              <a:t>Cliquez pour modifier les styles du texte du masque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404040"/>
                </a:solidFill>
                <a:latin typeface="Arial"/>
              </a:rPr>
              <a:t>Deuxième niveau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404040"/>
                </a:solidFill>
                <a:latin typeface="Arial"/>
              </a:rPr>
              <a:t>Troisième niveau</a:t>
            </a:r>
            <a:endParaRPr lang="fr-FR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10" b="0" strike="noStrike" spc="-1">
                <a:solidFill>
                  <a:srgbClr val="404040"/>
                </a:solidFill>
                <a:latin typeface="Arial"/>
              </a:rPr>
              <a:t>Quatrième niveau</a:t>
            </a:r>
            <a:endParaRPr lang="fr-FR" sz="181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10" b="0" strike="noStrike" spc="-1">
                <a:solidFill>
                  <a:srgbClr val="404040"/>
                </a:solidFill>
                <a:latin typeface="Arial"/>
              </a:rPr>
              <a:t>Cinquième niveau</a:t>
            </a:r>
            <a:endParaRPr lang="fr-FR" sz="181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Image 1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pic>
        <p:nvPicPr>
          <p:cNvPr id="2" name="Image 1" descr="Une image contenant texte, capture d’écran&#10;&#10;Description générée automatiquement">
            <a:extLst>
              <a:ext uri="{FF2B5EF4-FFF2-40B4-BE49-F238E27FC236}">
                <a16:creationId xmlns="" xmlns:a16="http://schemas.microsoft.com/office/drawing/2014/main" id="{FD82512C-7C5D-3071-09CE-6A7BC0B3D72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16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="" xmlns:a16="http://schemas.microsoft.com/office/drawing/2014/main" id="{FA4DFA22-A975-4799-B069-F54D53B28D85}"/>
              </a:ext>
            </a:extLst>
          </p:cNvPr>
          <p:cNvSpPr txBox="1">
            <a:spLocks/>
          </p:cNvSpPr>
          <p:nvPr/>
        </p:nvSpPr>
        <p:spPr>
          <a:xfrm>
            <a:off x="778002" y="666537"/>
            <a:ext cx="10515600" cy="1058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Nouveau-nés vulnérables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FEAA65C-7005-489B-8D85-80D30520DADC}"/>
              </a:ext>
            </a:extLst>
          </p:cNvPr>
          <p:cNvSpPr/>
          <p:nvPr/>
        </p:nvSpPr>
        <p:spPr>
          <a:xfrm>
            <a:off x="10535412" y="5946298"/>
            <a:ext cx="1516380" cy="637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5899B834-2E17-4F67-924F-B71762CA6B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694" y="5678683"/>
            <a:ext cx="1314881" cy="7698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C5F442BA-BC39-C683-C841-5230B1D4A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739" y="5480503"/>
            <a:ext cx="990541" cy="94006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6996FB62-C353-109B-C0F8-713BB9AD2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64" y="5528408"/>
            <a:ext cx="2641600" cy="11031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52FCA14-F89C-40E4-E411-C5D19FFD64BA}"/>
              </a:ext>
            </a:extLst>
          </p:cNvPr>
          <p:cNvSpPr/>
          <p:nvPr/>
        </p:nvSpPr>
        <p:spPr>
          <a:xfrm>
            <a:off x="1402261" y="1842172"/>
            <a:ext cx="9387478" cy="1533777"/>
          </a:xfrm>
          <a:prstGeom prst="rect">
            <a:avLst/>
          </a:prstGeom>
          <a:solidFill>
            <a:srgbClr val="8967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Suivi, prise en charge : Parcours COCON</a:t>
            </a:r>
          </a:p>
        </p:txBody>
      </p:sp>
      <p:pic>
        <p:nvPicPr>
          <p:cNvPr id="5" name="Image 4" descr="Une image contenant texte, Police, Graphique, graphisme&#10;&#10;Description générée automatiquement">
            <a:extLst>
              <a:ext uri="{FF2B5EF4-FFF2-40B4-BE49-F238E27FC236}">
                <a16:creationId xmlns="" xmlns:a16="http://schemas.microsoft.com/office/drawing/2014/main" id="{8D0EEB3A-F768-F66F-2E66-4B1D26C62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6313"/>
            <a:ext cx="2555753" cy="100736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6284240-D9F5-B2FA-09D6-722207B543D3}"/>
              </a:ext>
            </a:extLst>
          </p:cNvPr>
          <p:cNvSpPr txBox="1"/>
          <p:nvPr/>
        </p:nvSpPr>
        <p:spPr>
          <a:xfrm>
            <a:off x="1188121" y="3594488"/>
            <a:ext cx="11106588" cy="1006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1533603" algn="ctr" defTabSz="540000">
              <a:lnSpc>
                <a:spcPts val="900"/>
              </a:lnSpc>
              <a:spcBef>
                <a:spcPts val="1089"/>
              </a:spcBef>
              <a:spcAft>
                <a:spcPts val="1000"/>
              </a:spcAft>
              <a:buClr>
                <a:srgbClr val="93A299"/>
              </a:buClr>
              <a:tabLst>
                <a:tab pos="219004" algn="l"/>
              </a:tabLs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Isabelle SOUKSI, Pédiatre coordinatrice Réseau Périnatal Occitanie</a:t>
            </a:r>
          </a:p>
          <a:p>
            <a:pPr marR="1533603" algn="ctr" defTabSz="540000">
              <a:lnSpc>
                <a:spcPts val="900"/>
              </a:lnSpc>
              <a:spcBef>
                <a:spcPts val="1089"/>
              </a:spcBef>
              <a:spcAft>
                <a:spcPts val="1000"/>
              </a:spcAft>
              <a:buClr>
                <a:srgbClr val="93A299"/>
              </a:buClr>
              <a:tabLst>
                <a:tab pos="219004" algn="l"/>
              </a:tabLs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Patricia GARCIA, Pédiatre coordinatrice du Réseau Périnatal Méditerranée</a:t>
            </a:r>
          </a:p>
          <a:p>
            <a:pPr marR="1533603" algn="ctr" defTabSz="540000">
              <a:lnSpc>
                <a:spcPts val="900"/>
              </a:lnSpc>
              <a:spcBef>
                <a:spcPts val="1089"/>
              </a:spcBef>
              <a:spcAft>
                <a:spcPts val="1000"/>
              </a:spcAft>
              <a:buClr>
                <a:srgbClr val="93A299"/>
              </a:buClr>
              <a:tabLst>
                <a:tab pos="219004" algn="l"/>
              </a:tabLst>
            </a:pP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Electre MAUCHE, Cheffe de projet Parcours COCON PACA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9BDDECD-8870-376F-F2ED-520D8AB00B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670" y="5547480"/>
            <a:ext cx="1794077" cy="11628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884B1D05-391B-DC0B-4982-783A87B7DA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41" y="5395427"/>
            <a:ext cx="1314881" cy="1314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8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4" descr="Une image contenant texte, capture d’écran, document, Police&#10;&#10;Description générée automatiquement">
            <a:extLst>
              <a:ext uri="{FF2B5EF4-FFF2-40B4-BE49-F238E27FC236}">
                <a16:creationId xmlns="" xmlns:a16="http://schemas.microsoft.com/office/drawing/2014/main" id="{8519DAFC-3632-7F3D-FD0E-437679B219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4" t="884"/>
          <a:stretch/>
        </p:blipFill>
        <p:spPr>
          <a:xfrm>
            <a:off x="4097991" y="331075"/>
            <a:ext cx="8094009" cy="6526925"/>
          </a:xfrm>
          <a:prstGeom prst="rect">
            <a:avLst/>
          </a:prstGeom>
        </p:spPr>
      </p:pic>
      <p:sp>
        <p:nvSpPr>
          <p:cNvPr id="3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A407D908-4881-9F33-315A-7190AE96BF99}"/>
              </a:ext>
            </a:extLst>
          </p:cNvPr>
          <p:cNvSpPr txBox="1"/>
          <p:nvPr/>
        </p:nvSpPr>
        <p:spPr>
          <a:xfrm>
            <a:off x="838355" y="1724066"/>
            <a:ext cx="2850776" cy="3033656"/>
          </a:xfrm>
          <a:prstGeom prst="rect">
            <a:avLst/>
          </a:prstGeom>
          <a:solidFill>
            <a:srgbClr val="F395AB"/>
          </a:solidFill>
          <a:ln>
            <a:solidFill>
              <a:srgbClr val="F395AB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Facteurs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vulnérabilité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psychosociale</a:t>
            </a:r>
            <a:endParaRPr lang="en-US" sz="3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F487240-4FB6-2F75-F32A-BAA978AA4FEC}"/>
              </a:ext>
            </a:extLst>
          </p:cNvPr>
          <p:cNvSpPr txBox="1"/>
          <p:nvPr/>
        </p:nvSpPr>
        <p:spPr>
          <a:xfrm>
            <a:off x="717422" y="5770179"/>
            <a:ext cx="288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Au moins 3 critères présents</a:t>
            </a:r>
          </a:p>
        </p:txBody>
      </p:sp>
    </p:spTree>
    <p:extLst>
      <p:ext uri="{BB962C8B-B14F-4D97-AF65-F5344CB8AC3E}">
        <p14:creationId xmlns="" xmlns:p14="http://schemas.microsoft.com/office/powerpoint/2010/main" val="670763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C851E94-1F19-82DE-CCEB-264768238D9B}"/>
              </a:ext>
            </a:extLst>
          </p:cNvPr>
          <p:cNvSpPr/>
          <p:nvPr/>
        </p:nvSpPr>
        <p:spPr>
          <a:xfrm>
            <a:off x="10438179" y="5742935"/>
            <a:ext cx="1516928" cy="89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lèche droite 42">
            <a:extLst>
              <a:ext uri="{FF2B5EF4-FFF2-40B4-BE49-F238E27FC236}">
                <a16:creationId xmlns="" xmlns:a16="http://schemas.microsoft.com/office/drawing/2014/main" id="{48399264-962A-3B08-61CE-2DF1949F6BB9}"/>
              </a:ext>
            </a:extLst>
          </p:cNvPr>
          <p:cNvSpPr/>
          <p:nvPr/>
        </p:nvSpPr>
        <p:spPr>
          <a:xfrm>
            <a:off x="4587465" y="1099056"/>
            <a:ext cx="7367641" cy="487094"/>
          </a:xfrm>
          <a:prstGeom prst="rightArrow">
            <a:avLst>
              <a:gd name="adj1" fmla="val 78142"/>
              <a:gd name="adj2" fmla="val 50000"/>
            </a:avLst>
          </a:prstGeom>
          <a:solidFill>
            <a:srgbClr val="00789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996" rIns="2699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Suivi de l’enfant vulnérable</a:t>
            </a:r>
          </a:p>
        </p:txBody>
      </p:sp>
      <p:sp>
        <p:nvSpPr>
          <p:cNvPr id="4" name="Flèche droite 42">
            <a:extLst>
              <a:ext uri="{FF2B5EF4-FFF2-40B4-BE49-F238E27FC236}">
                <a16:creationId xmlns="" xmlns:a16="http://schemas.microsoft.com/office/drawing/2014/main" id="{C10CFE0F-2CD3-C2EE-D2A5-92AEBD482B8F}"/>
              </a:ext>
            </a:extLst>
          </p:cNvPr>
          <p:cNvSpPr/>
          <p:nvPr/>
        </p:nvSpPr>
        <p:spPr>
          <a:xfrm>
            <a:off x="2548421" y="1117331"/>
            <a:ext cx="1984908" cy="487094"/>
          </a:xfrm>
          <a:prstGeom prst="rightArrow">
            <a:avLst>
              <a:gd name="adj1" fmla="val 78142"/>
              <a:gd name="adj2" fmla="val 50000"/>
            </a:avLst>
          </a:prstGeom>
          <a:solidFill>
            <a:srgbClr val="00789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5" name="Flèche droite 9">
            <a:extLst>
              <a:ext uri="{FF2B5EF4-FFF2-40B4-BE49-F238E27FC236}">
                <a16:creationId xmlns="" xmlns:a16="http://schemas.microsoft.com/office/drawing/2014/main" id="{3FADE56E-C8DB-8DB3-155D-C5041AF5B666}"/>
              </a:ext>
            </a:extLst>
          </p:cNvPr>
          <p:cNvSpPr/>
          <p:nvPr/>
        </p:nvSpPr>
        <p:spPr>
          <a:xfrm>
            <a:off x="2684200" y="1818157"/>
            <a:ext cx="1411430" cy="794769"/>
          </a:xfrm>
          <a:prstGeom prst="rect">
            <a:avLst/>
          </a:prstGeom>
          <a:solidFill>
            <a:srgbClr val="007894"/>
          </a:solidFill>
          <a:ln w="25400" cap="flat" cmpd="sng" algn="ctr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Maternité/Néonat</a:t>
            </a:r>
          </a:p>
        </p:txBody>
      </p:sp>
      <p:sp>
        <p:nvSpPr>
          <p:cNvPr id="6" name="Flèche droite 42">
            <a:extLst>
              <a:ext uri="{FF2B5EF4-FFF2-40B4-BE49-F238E27FC236}">
                <a16:creationId xmlns="" xmlns:a16="http://schemas.microsoft.com/office/drawing/2014/main" id="{A89FE1E3-7549-35D9-4EA0-075102C9CBBF}"/>
              </a:ext>
            </a:extLst>
          </p:cNvPr>
          <p:cNvSpPr/>
          <p:nvPr/>
        </p:nvSpPr>
        <p:spPr>
          <a:xfrm>
            <a:off x="4528163" y="1772108"/>
            <a:ext cx="2975062" cy="1138815"/>
          </a:xfrm>
          <a:prstGeom prst="rect">
            <a:avLst/>
          </a:prstGeom>
          <a:solidFill>
            <a:srgbClr val="007894"/>
          </a:solidFill>
          <a:ln w="25400" cap="flat" cmpd="sng" algn="ctr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1ère année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/>
            </a:r>
            <a:b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fr-FR" sz="2000" b="1" kern="0" dirty="0">
                <a:solidFill>
                  <a:prstClr val="white"/>
                </a:solidFill>
                <a:latin typeface="Century Gothic"/>
              </a:rPr>
              <a:t>1/trimestre </a:t>
            </a:r>
          </a:p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>
                <a:solidFill>
                  <a:prstClr val="white"/>
                </a:solidFill>
                <a:latin typeface="Century Gothic"/>
              </a:rPr>
              <a:t>+/- 1 </a:t>
            </a:r>
            <a:r>
              <a:rPr lang="fr-FR" sz="1400" kern="0" dirty="0" err="1">
                <a:solidFill>
                  <a:prstClr val="white"/>
                </a:solidFill>
                <a:latin typeface="Century Gothic"/>
              </a:rPr>
              <a:t>cs</a:t>
            </a:r>
            <a:r>
              <a:rPr lang="fr-FR" sz="1400" kern="0" dirty="0">
                <a:solidFill>
                  <a:prstClr val="white"/>
                </a:solidFill>
                <a:latin typeface="Century Gothic"/>
              </a:rPr>
              <a:t> intermédiaire à 1 mois</a:t>
            </a:r>
            <a:endParaRPr kumimoji="0" lang="fr-FR" sz="1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7" name="Flèche droite 42">
            <a:extLst>
              <a:ext uri="{FF2B5EF4-FFF2-40B4-BE49-F238E27FC236}">
                <a16:creationId xmlns="" xmlns:a16="http://schemas.microsoft.com/office/drawing/2014/main" id="{4F39180D-6D0E-8F34-4946-EC2D5BDF35FD}"/>
              </a:ext>
            </a:extLst>
          </p:cNvPr>
          <p:cNvSpPr/>
          <p:nvPr/>
        </p:nvSpPr>
        <p:spPr>
          <a:xfrm>
            <a:off x="7548756" y="1809801"/>
            <a:ext cx="2184107" cy="1101122"/>
          </a:xfrm>
          <a:prstGeom prst="rect">
            <a:avLst/>
          </a:prstGeom>
          <a:solidFill>
            <a:srgbClr val="007894"/>
          </a:solidFill>
          <a:ln w="25400" cap="flat" cmpd="sng" algn="ctr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2e année</a:t>
            </a:r>
          </a:p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cs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: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 6 mois </a:t>
            </a:r>
          </a:p>
        </p:txBody>
      </p:sp>
      <p:sp>
        <p:nvSpPr>
          <p:cNvPr id="8" name="Flèche droite 42">
            <a:extLst>
              <a:ext uri="{FF2B5EF4-FFF2-40B4-BE49-F238E27FC236}">
                <a16:creationId xmlns="" xmlns:a16="http://schemas.microsoft.com/office/drawing/2014/main" id="{F1193868-DE76-A243-964A-9D2735146BCF}"/>
              </a:ext>
            </a:extLst>
          </p:cNvPr>
          <p:cNvSpPr/>
          <p:nvPr/>
        </p:nvSpPr>
        <p:spPr>
          <a:xfrm>
            <a:off x="9793692" y="1818157"/>
            <a:ext cx="2299386" cy="1101122"/>
          </a:xfrm>
          <a:prstGeom prst="rect">
            <a:avLst/>
          </a:prstGeom>
          <a:solidFill>
            <a:srgbClr val="007894"/>
          </a:solidFill>
          <a:ln w="25400" cap="flat" cmpd="sng" algn="ctr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Cs</a:t>
            </a:r>
          </a:p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3-4-5-6 ans</a:t>
            </a:r>
          </a:p>
          <a:p>
            <a:pPr marL="0" marR="0" lvl="0" indent="0" algn="ctr" defTabSz="3428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noProof="0" dirty="0">
                <a:solidFill>
                  <a:prstClr val="white"/>
                </a:solidFill>
                <a:latin typeface="Century Gothic"/>
              </a:rPr>
              <a:t>+/-1cs intermédiaire</a:t>
            </a:r>
            <a:endParaRPr kumimoji="0" lang="fr-FR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="" xmlns:a16="http://schemas.microsoft.com/office/drawing/2014/main" id="{3D843185-1E5F-9C0F-9F5F-68DF6B290646}"/>
              </a:ext>
            </a:extLst>
          </p:cNvPr>
          <p:cNvGrpSpPr/>
          <p:nvPr/>
        </p:nvGrpSpPr>
        <p:grpSpPr>
          <a:xfrm>
            <a:off x="2816483" y="3216447"/>
            <a:ext cx="285750" cy="1317111"/>
            <a:chOff x="8860114" y="2782370"/>
            <a:chExt cx="285750" cy="1317111"/>
          </a:xfrm>
        </p:grpSpPr>
        <p:cxnSp>
          <p:nvCxnSpPr>
            <p:cNvPr id="10" name="Connecteur droit avec flèche 9">
              <a:extLst>
                <a:ext uri="{FF2B5EF4-FFF2-40B4-BE49-F238E27FC236}">
                  <a16:creationId xmlns="" xmlns:a16="http://schemas.microsoft.com/office/drawing/2014/main" id="{8FB0AA26-BBE3-D5C1-9C4C-4CA9DBD28039}"/>
                </a:ext>
              </a:extLst>
            </p:cNvPr>
            <p:cNvCxnSpPr>
              <a:cxnSpLocks/>
              <a:stCxn id="11" idx="0"/>
            </p:cNvCxnSpPr>
            <p:nvPr/>
          </p:nvCxnSpPr>
          <p:spPr bwMode="auto">
            <a:xfrm flipV="1">
              <a:off x="9002989" y="2782370"/>
              <a:ext cx="0" cy="95711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rré corné 34">
              <a:extLst>
                <a:ext uri="{FF2B5EF4-FFF2-40B4-BE49-F238E27FC236}">
                  <a16:creationId xmlns="" xmlns:a16="http://schemas.microsoft.com/office/drawing/2014/main" id="{8FD0D72A-AB5C-0097-FB5C-014C5ADD91AC}"/>
                </a:ext>
              </a:extLst>
            </p:cNvPr>
            <p:cNvSpPr/>
            <p:nvPr/>
          </p:nvSpPr>
          <p:spPr bwMode="auto">
            <a:xfrm>
              <a:off x="8860114" y="3739481"/>
              <a:ext cx="285750" cy="360000"/>
            </a:xfrm>
            <a:prstGeom prst="foldedCorner">
              <a:avLst/>
            </a:prstGeom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A576876-BDBB-C490-058B-529CE2324D34}"/>
              </a:ext>
            </a:extLst>
          </p:cNvPr>
          <p:cNvSpPr txBox="1"/>
          <p:nvPr/>
        </p:nvSpPr>
        <p:spPr>
          <a:xfrm>
            <a:off x="2702800" y="3741055"/>
            <a:ext cx="1740598" cy="8104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l" defTabSz="957816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Fiche inclusion</a:t>
            </a:r>
            <a:endParaRPr kumimoji="0" lang="fr-FR" altLang="fr-FR" sz="1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957816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consentement des familles</a:t>
            </a:r>
            <a:endParaRPr kumimoji="0" lang="fr-FR" altLang="fr-FR" sz="1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79CB160C-06C6-45FD-A332-0935D87E8269}"/>
              </a:ext>
            </a:extLst>
          </p:cNvPr>
          <p:cNvGrpSpPr/>
          <p:nvPr/>
        </p:nvGrpSpPr>
        <p:grpSpPr>
          <a:xfrm>
            <a:off x="6515304" y="3827550"/>
            <a:ext cx="3635518" cy="513367"/>
            <a:chOff x="8874238" y="2387948"/>
            <a:chExt cx="313042" cy="1525075"/>
          </a:xfrm>
        </p:grpSpPr>
        <p:cxnSp>
          <p:nvCxnSpPr>
            <p:cNvPr id="20" name="Connecteur droit avec flèche 19">
              <a:extLst>
                <a:ext uri="{FF2B5EF4-FFF2-40B4-BE49-F238E27FC236}">
                  <a16:creationId xmlns="" xmlns:a16="http://schemas.microsoft.com/office/drawing/2014/main" id="{1E36E8B1-D181-CDB5-D129-26E0EB57A6B1}"/>
                </a:ext>
              </a:extLst>
            </p:cNvPr>
            <p:cNvCxnSpPr>
              <a:cxnSpLocks/>
              <a:stCxn id="21" idx="0"/>
            </p:cNvCxnSpPr>
            <p:nvPr/>
          </p:nvCxnSpPr>
          <p:spPr bwMode="auto">
            <a:xfrm flipH="1">
              <a:off x="9005921" y="2387948"/>
              <a:ext cx="24838" cy="20796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Carré corné 34">
              <a:extLst>
                <a:ext uri="{FF2B5EF4-FFF2-40B4-BE49-F238E27FC236}">
                  <a16:creationId xmlns="" xmlns:a16="http://schemas.microsoft.com/office/drawing/2014/main" id="{BA7DAA8C-C703-07AF-5D31-FC184C17CEEC}"/>
                </a:ext>
              </a:extLst>
            </p:cNvPr>
            <p:cNvSpPr/>
            <p:nvPr/>
          </p:nvSpPr>
          <p:spPr bwMode="auto">
            <a:xfrm>
              <a:off x="8874238" y="2387948"/>
              <a:ext cx="313042" cy="1525075"/>
            </a:xfrm>
            <a:prstGeom prst="foldedCorner">
              <a:avLst/>
            </a:prstGeom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78820717-4F51-460B-5C71-2EAA24183C2D}"/>
              </a:ext>
            </a:extLst>
          </p:cNvPr>
          <p:cNvSpPr txBox="1"/>
          <p:nvPr/>
        </p:nvSpPr>
        <p:spPr>
          <a:xfrm>
            <a:off x="6658178" y="3766796"/>
            <a:ext cx="4227719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 defTabSz="957816" eaLnBrk="0" hangingPunct="0">
              <a:lnSpc>
                <a:spcPts val="1400"/>
              </a:lnSpc>
              <a:buFont typeface="Arial" panose="020B0604020202020204" pitchFamily="34" charset="0"/>
              <a:buChar char="•"/>
              <a:defRPr/>
            </a:pP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Cahier de suivi (</a:t>
            </a:r>
            <a:r>
              <a:rPr lang="fr-FR" altLang="fr-FR" sz="1200" b="1" kern="0" dirty="0">
                <a:solidFill>
                  <a:srgbClr val="E7E6E6">
                    <a:lumMod val="50000"/>
                  </a:srgbClr>
                </a:solidFill>
                <a:cs typeface="Arial"/>
              </a:rPr>
              <a:t>Outils standardisés)</a:t>
            </a:r>
          </a:p>
          <a:p>
            <a:pPr marL="171450" marR="0" lvl="0" indent="-171450" algn="l" defTabSz="957816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1200" b="1" kern="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+/- p</a:t>
            </a:r>
            <a:r>
              <a:rPr kumimoji="0" lang="fr-FR" alt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rescription</a:t>
            </a:r>
            <a:r>
              <a:rPr kumimoji="0" lang="fr-FR" altLang="fr-FR" sz="1200" b="1" i="0" u="none" strike="noStrike" kern="0" cap="none" spc="0" normalizeH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soins</a:t>
            </a:r>
          </a:p>
          <a:p>
            <a:pPr marL="171450" marR="0" lvl="0" indent="-171450" algn="l" defTabSz="957816" rtl="0" eaLnBrk="0" fontAlgn="auto" latinLnBrk="0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1400" b="1" kern="0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Dépistage sensoriel </a:t>
            </a:r>
            <a:r>
              <a:rPr lang="fr-FR" altLang="fr-FR" sz="1400" b="1" kern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avis</a:t>
            </a:r>
            <a:r>
              <a:rPr lang="fr-FR" altLang="fr-FR" sz="1400" b="1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spécialisés</a:t>
            </a:r>
            <a:endParaRPr kumimoji="0" lang="fr-FR" altLang="fr-FR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èche droite 42">
            <a:extLst>
              <a:ext uri="{FF2B5EF4-FFF2-40B4-BE49-F238E27FC236}">
                <a16:creationId xmlns="" xmlns:a16="http://schemas.microsoft.com/office/drawing/2014/main" id="{61AD10A0-CD62-B963-AECD-ED3CFDD9AD9A}"/>
              </a:ext>
            </a:extLst>
          </p:cNvPr>
          <p:cNvSpPr/>
          <p:nvPr/>
        </p:nvSpPr>
        <p:spPr>
          <a:xfrm>
            <a:off x="4905867" y="4913889"/>
            <a:ext cx="7272994" cy="1747484"/>
          </a:xfrm>
          <a:prstGeom prst="rightArrow">
            <a:avLst>
              <a:gd name="adj1" fmla="val 60881"/>
              <a:gd name="adj2" fmla="val 50904"/>
            </a:avLst>
          </a:prstGeom>
          <a:noFill/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0996" tIns="45720" rIns="26999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Coordination de la prise en charge (globale et individualisée) </a:t>
            </a:r>
          </a:p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 Médecin référent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Possibilités de RCP – Référents 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(médical, rééducateurs)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PCO-CAMSP/autres</a:t>
            </a:r>
            <a:r>
              <a:rPr kumimoji="0" lang="fr-FR" sz="1600" b="1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structures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Flèche droite 42">
            <a:extLst>
              <a:ext uri="{FF2B5EF4-FFF2-40B4-BE49-F238E27FC236}">
                <a16:creationId xmlns="" xmlns:a16="http://schemas.microsoft.com/office/drawing/2014/main" id="{44CAD48A-D9EE-1F0E-2C3A-41AE1319CA9D}"/>
              </a:ext>
            </a:extLst>
          </p:cNvPr>
          <p:cNvSpPr/>
          <p:nvPr/>
        </p:nvSpPr>
        <p:spPr>
          <a:xfrm>
            <a:off x="296333" y="955711"/>
            <a:ext cx="2184108" cy="824667"/>
          </a:xfrm>
          <a:prstGeom prst="rightArrow">
            <a:avLst>
              <a:gd name="adj1" fmla="val 78142"/>
              <a:gd name="adj2" fmla="val 50000"/>
            </a:avLst>
          </a:prstGeom>
          <a:solidFill>
            <a:srgbClr val="00789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Repérage anténatal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="" xmlns:a16="http://schemas.microsoft.com/office/drawing/2014/main" id="{7499E5D7-8FFD-20FF-9B5C-A5E492108E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" y="1832559"/>
            <a:ext cx="852094" cy="105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Image 30">
            <a:extLst>
              <a:ext uri="{FF2B5EF4-FFF2-40B4-BE49-F238E27FC236}">
                <a16:creationId xmlns="" xmlns:a16="http://schemas.microsoft.com/office/drawing/2014/main" id="{4EEDD4B0-236C-DDAA-B844-A79A80F1C9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974" y="1870821"/>
            <a:ext cx="852095" cy="1033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181A1443-C3A8-60C8-FA05-4291214636D9}"/>
              </a:ext>
            </a:extLst>
          </p:cNvPr>
          <p:cNvSpPr txBox="1"/>
          <p:nvPr/>
        </p:nvSpPr>
        <p:spPr>
          <a:xfrm>
            <a:off x="1225180" y="4038723"/>
            <a:ext cx="842764" cy="134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="" xmlns:a16="http://schemas.microsoft.com/office/drawing/2014/main" id="{71218EE3-41B9-A6AE-DD42-7F75C367426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2283" y="2710637"/>
            <a:ext cx="1200212" cy="3873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="" xmlns:a16="http://schemas.microsoft.com/office/drawing/2014/main" id="{C5C7E834-6104-2736-F194-EBFB14DD4A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2652" y="3136244"/>
            <a:ext cx="954525" cy="62058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="" xmlns:a16="http://schemas.microsoft.com/office/drawing/2014/main" id="{B7B7CC08-5AE4-78F9-AC52-C894C41BC0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59358" y="4634698"/>
            <a:ext cx="811261" cy="79878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="" xmlns:a16="http://schemas.microsoft.com/office/drawing/2014/main" id="{DDE57202-5762-E2B9-7235-4331F5383AB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22848" y="5943398"/>
            <a:ext cx="1620676" cy="422692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="" xmlns:a16="http://schemas.microsoft.com/office/drawing/2014/main" id="{798426C5-9253-FBB4-BA86-3D7F4A35AC90}"/>
              </a:ext>
            </a:extLst>
          </p:cNvPr>
          <p:cNvSpPr/>
          <p:nvPr/>
        </p:nvSpPr>
        <p:spPr>
          <a:xfrm>
            <a:off x="6515304" y="4601040"/>
            <a:ext cx="3733928" cy="4135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CERCLE de SOINS 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="" xmlns:a16="http://schemas.microsoft.com/office/drawing/2014/main" id="{7F3F1A02-2863-F0DF-005F-98C7D3367026}"/>
              </a:ext>
            </a:extLst>
          </p:cNvPr>
          <p:cNvSpPr txBox="1"/>
          <p:nvPr/>
        </p:nvSpPr>
        <p:spPr>
          <a:xfrm>
            <a:off x="4587465" y="3149919"/>
            <a:ext cx="749119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Médecin référent : 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Pédiatres (CH, libéraux, CAMSP), Médecins PMI, Médecins généralistes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="" xmlns:a16="http://schemas.microsoft.com/office/drawing/2014/main" id="{B329E234-D9F0-29F6-0C43-11AF7ECB0734}"/>
              </a:ext>
            </a:extLst>
          </p:cNvPr>
          <p:cNvSpPr txBox="1"/>
          <p:nvPr/>
        </p:nvSpPr>
        <p:spPr>
          <a:xfrm>
            <a:off x="1388387" y="198192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Parcours de soin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="" xmlns:a16="http://schemas.microsoft.com/office/drawing/2014/main" id="{F133E361-E19E-03D4-263F-D2F100269850}"/>
              </a:ext>
            </a:extLst>
          </p:cNvPr>
          <p:cNvSpPr/>
          <p:nvPr/>
        </p:nvSpPr>
        <p:spPr>
          <a:xfrm>
            <a:off x="2609200" y="5337733"/>
            <a:ext cx="1927798" cy="2718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>
                    <a:lumMod val="50000"/>
                  </a:schemeClr>
                </a:solidFill>
              </a:rPr>
              <a:t>Examen d’inclusion</a:t>
            </a:r>
          </a:p>
        </p:txBody>
      </p:sp>
      <p:sp>
        <p:nvSpPr>
          <p:cNvPr id="56" name="Larme 55">
            <a:extLst>
              <a:ext uri="{FF2B5EF4-FFF2-40B4-BE49-F238E27FC236}">
                <a16:creationId xmlns="" xmlns:a16="http://schemas.microsoft.com/office/drawing/2014/main" id="{E1B5F038-00C8-DF4F-319D-CD446BB0F0A8}"/>
              </a:ext>
            </a:extLst>
          </p:cNvPr>
          <p:cNvSpPr/>
          <p:nvPr/>
        </p:nvSpPr>
        <p:spPr>
          <a:xfrm>
            <a:off x="33056" y="3098007"/>
            <a:ext cx="2371410" cy="1797599"/>
          </a:xfrm>
          <a:prstGeom prst="teardrop">
            <a:avLst>
              <a:gd name="adj" fmla="val 10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Abadi" panose="020B0604020104020204" pitchFamily="34" charset="0"/>
              </a:rPr>
              <a:t> 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Abadi" panose="020B0604020104020204" pitchFamily="34" charset="0"/>
              </a:rPr>
              <a:t>Risque naissance prématurée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Abadi" panose="020B0604020104020204" pitchFamily="34" charset="0"/>
              </a:rPr>
              <a:t>Malformation congénitale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  <a:latin typeface="Abadi" panose="020B0604020104020204" pitchFamily="34" charset="0"/>
              </a:rPr>
              <a:t>Exposition aux toxiques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4386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22" grpId="0"/>
      <p:bldP spid="27" grpId="0" animBg="1"/>
      <p:bldP spid="38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6771793-F825-857F-5B82-1E8B1161FC51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arcours COCON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E41F99F9-F34B-F293-7A3F-2F0261413DD4}"/>
              </a:ext>
            </a:extLst>
          </p:cNvPr>
          <p:cNvSpPr txBox="1">
            <a:spLocks/>
          </p:cNvSpPr>
          <p:nvPr/>
        </p:nvSpPr>
        <p:spPr>
          <a:xfrm>
            <a:off x="904775" y="-1"/>
            <a:ext cx="10945520" cy="11781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5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>
                <a:solidFill>
                  <a:schemeClr val="bg1"/>
                </a:solidFill>
              </a:rPr>
              <a:t>Parcours :  SUIVI médical - forfaits de soins rééducation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35AAF9C3-AA18-C8A5-13C6-187F1BDBAAEB}"/>
              </a:ext>
            </a:extLst>
          </p:cNvPr>
          <p:cNvSpPr/>
          <p:nvPr/>
        </p:nvSpPr>
        <p:spPr>
          <a:xfrm>
            <a:off x="3725440" y="934590"/>
            <a:ext cx="7788000" cy="161544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FORFAIT Soins précoces 0-2 ans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Kinésithérapie-Orthophonie-Accompagnement </a:t>
            </a:r>
            <a:r>
              <a:rPr lang="fr-FR" i="1" dirty="0">
                <a:solidFill>
                  <a:srgbClr val="7030A0"/>
                </a:solidFill>
                <a:latin typeface="Calibri" panose="020F0502020204030204"/>
              </a:rPr>
              <a:t>p</a:t>
            </a:r>
            <a:r>
              <a:rPr kumimoji="0" lang="fr-FR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sychologique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- Psychomotricité-Ergothérapie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CD206AE6-2B55-7E73-DE21-6D601E5234CF}"/>
              </a:ext>
            </a:extLst>
          </p:cNvPr>
          <p:cNvSpPr/>
          <p:nvPr/>
        </p:nvSpPr>
        <p:spPr>
          <a:xfrm>
            <a:off x="410493" y="1257304"/>
            <a:ext cx="2264127" cy="1066195"/>
          </a:xfrm>
          <a:prstGeom prst="roundRect">
            <a:avLst/>
          </a:prstGeom>
          <a:solidFill>
            <a:srgbClr val="00A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Prescription Médicale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49561DBD-323C-5AFD-D2F3-D719F5F83187}"/>
              </a:ext>
            </a:extLst>
          </p:cNvPr>
          <p:cNvSpPr/>
          <p:nvPr/>
        </p:nvSpPr>
        <p:spPr>
          <a:xfrm>
            <a:off x="220510" y="3129754"/>
            <a:ext cx="5289760" cy="13752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Forfait </a:t>
            </a:r>
            <a:r>
              <a:rPr lang="fr-FR" sz="3200" noProof="0" dirty="0">
                <a:solidFill>
                  <a:srgbClr val="7030A0"/>
                </a:solidFill>
                <a:latin typeface="Calibri" panose="020F0502020204030204"/>
              </a:rPr>
              <a:t>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oins </a:t>
            </a:r>
            <a:r>
              <a:rPr kumimoji="0" lang="fr-FR" sz="3200" b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3-5 </a:t>
            </a:r>
            <a:r>
              <a:rPr kumimoji="0" lang="fr-FR" sz="2800" b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</a:t>
            </a:r>
          </a:p>
          <a:p>
            <a:pPr algn="ctr">
              <a:defRPr/>
            </a:pPr>
            <a:r>
              <a:rPr lang="fr-FR" i="1" dirty="0">
                <a:solidFill>
                  <a:srgbClr val="7030A0"/>
                </a:solidFill>
                <a:latin typeface="Calibri" panose="020F0502020204030204"/>
              </a:rPr>
              <a:t>Kinésithérapie-Orthophonie-Accompagnement psychologique- Psychomotricité-Ergothérapie + </a:t>
            </a:r>
            <a:r>
              <a:rPr lang="fr-FR" b="1" i="1" dirty="0">
                <a:solidFill>
                  <a:srgbClr val="7030A0"/>
                </a:solidFill>
                <a:latin typeface="Calibri" panose="020F0502020204030204"/>
              </a:rPr>
              <a:t>orthoptie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="" xmlns:a16="http://schemas.microsoft.com/office/drawing/2014/main" id="{E09D03CF-C269-8ABD-B80E-2CD2A85EFCFB}"/>
              </a:ext>
            </a:extLst>
          </p:cNvPr>
          <p:cNvGraphicFramePr/>
          <p:nvPr/>
        </p:nvGraphicFramePr>
        <p:xfrm>
          <a:off x="6225309" y="4005467"/>
          <a:ext cx="5624985" cy="161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leil 7">
            <a:extLst>
              <a:ext uri="{FF2B5EF4-FFF2-40B4-BE49-F238E27FC236}">
                <a16:creationId xmlns="" xmlns:a16="http://schemas.microsoft.com/office/drawing/2014/main" id="{1518F17B-DA1D-FEBD-DA52-968A284B121E}"/>
              </a:ext>
            </a:extLst>
          </p:cNvPr>
          <p:cNvSpPr/>
          <p:nvPr/>
        </p:nvSpPr>
        <p:spPr>
          <a:xfrm>
            <a:off x="2087140" y="4701534"/>
            <a:ext cx="3276600" cy="161544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E81F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RCP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4EBA823-A82F-8436-5BD4-19BE32976D46}"/>
              </a:ext>
            </a:extLst>
          </p:cNvPr>
          <p:cNvSpPr txBox="1"/>
          <p:nvPr/>
        </p:nvSpPr>
        <p:spPr>
          <a:xfrm>
            <a:off x="4438650" y="6172610"/>
            <a:ext cx="4571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Réunion concertation pluri professionnelle Médecins, Thérapeutes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5522510C-7D3B-AB5D-BDB8-C31C3A80C5A1}"/>
              </a:ext>
            </a:extLst>
          </p:cNvPr>
          <p:cNvCxnSpPr>
            <a:cxnSpLocks/>
          </p:cNvCxnSpPr>
          <p:nvPr/>
        </p:nvCxnSpPr>
        <p:spPr>
          <a:xfrm>
            <a:off x="2750531" y="1735126"/>
            <a:ext cx="791738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D0BCBB76-AD6D-56C7-3CEB-630B0008BE1C}"/>
              </a:ext>
            </a:extLst>
          </p:cNvPr>
          <p:cNvCxnSpPr>
            <a:cxnSpLocks/>
          </p:cNvCxnSpPr>
          <p:nvPr/>
        </p:nvCxnSpPr>
        <p:spPr>
          <a:xfrm>
            <a:off x="1578988" y="2381737"/>
            <a:ext cx="0" cy="6916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4C474388-2731-E208-3D1F-932CB50442F6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510270" y="3073431"/>
            <a:ext cx="1506075" cy="7439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06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1E38E38-BF9F-9FB0-2850-9BAD690AA9D4}"/>
              </a:ext>
            </a:extLst>
          </p:cNvPr>
          <p:cNvSpPr txBox="1"/>
          <p:nvPr/>
        </p:nvSpPr>
        <p:spPr>
          <a:xfrm>
            <a:off x="1085411" y="387869"/>
            <a:ext cx="10573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Articulation COCON-PCO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9E8132F-37A1-673E-0685-BB320113A270}"/>
              </a:ext>
            </a:extLst>
          </p:cNvPr>
          <p:cNvSpPr/>
          <p:nvPr/>
        </p:nvSpPr>
        <p:spPr>
          <a:xfrm>
            <a:off x="2487245" y="843222"/>
            <a:ext cx="7367719" cy="665967"/>
          </a:xfrm>
          <a:prstGeom prst="rect">
            <a:avLst/>
          </a:prstGeom>
          <a:solidFill>
            <a:schemeClr val="bg1"/>
          </a:solidFill>
          <a:ln w="19050">
            <a:solidFill>
              <a:srgbClr val="00AA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A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Inclusions NNV en période néonatale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="" xmlns:a16="http://schemas.microsoft.com/office/drawing/2014/main" id="{7102E6A8-AB3F-F9E2-EFE0-4CC9953CD321}"/>
              </a:ext>
            </a:extLst>
          </p:cNvPr>
          <p:cNvCxnSpPr>
            <a:cxnSpLocks/>
          </p:cNvCxnSpPr>
          <p:nvPr/>
        </p:nvCxnSpPr>
        <p:spPr>
          <a:xfrm>
            <a:off x="5980590" y="1395063"/>
            <a:ext cx="0" cy="692143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0E639FD-0F9F-FC0E-F2A8-519013C382CC}"/>
              </a:ext>
            </a:extLst>
          </p:cNvPr>
          <p:cNvSpPr/>
          <p:nvPr/>
        </p:nvSpPr>
        <p:spPr>
          <a:xfrm>
            <a:off x="4478899" y="2087206"/>
            <a:ext cx="3234202" cy="587787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Suivi médical COCON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F9020D82-04D1-93FC-4D9D-3F714ACDCE8E}"/>
              </a:ext>
            </a:extLst>
          </p:cNvPr>
          <p:cNvCxnSpPr>
            <a:cxnSpLocks/>
          </p:cNvCxnSpPr>
          <p:nvPr/>
        </p:nvCxnSpPr>
        <p:spPr>
          <a:xfrm>
            <a:off x="5980590" y="2196261"/>
            <a:ext cx="0" cy="318054"/>
          </a:xfrm>
          <a:prstGeom prst="line">
            <a:avLst/>
          </a:prstGeom>
          <a:ln w="19050">
            <a:solidFill>
              <a:srgbClr val="00A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80E99716-A374-11CC-DA85-C925690B3460}"/>
              </a:ext>
            </a:extLst>
          </p:cNvPr>
          <p:cNvCxnSpPr>
            <a:cxnSpLocks/>
          </p:cNvCxnSpPr>
          <p:nvPr/>
        </p:nvCxnSpPr>
        <p:spPr>
          <a:xfrm>
            <a:off x="3155689" y="2668349"/>
            <a:ext cx="5434896" cy="0"/>
          </a:xfrm>
          <a:prstGeom prst="line">
            <a:avLst/>
          </a:prstGeom>
          <a:ln w="19050">
            <a:solidFill>
              <a:srgbClr val="00A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="" xmlns:a16="http://schemas.microsoft.com/office/drawing/2014/main" id="{CD2588BE-125A-A0BC-34BB-3894117BF133}"/>
              </a:ext>
            </a:extLst>
          </p:cNvPr>
          <p:cNvCxnSpPr>
            <a:cxnSpLocks/>
          </p:cNvCxnSpPr>
          <p:nvPr/>
        </p:nvCxnSpPr>
        <p:spPr>
          <a:xfrm>
            <a:off x="3162191" y="2523666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3F8C97E-ECCA-891E-452A-6D9426BFB101}"/>
              </a:ext>
            </a:extLst>
          </p:cNvPr>
          <p:cNvSpPr/>
          <p:nvPr/>
        </p:nvSpPr>
        <p:spPr>
          <a:xfrm>
            <a:off x="929640" y="3020386"/>
            <a:ext cx="3785667" cy="502919"/>
          </a:xfrm>
          <a:prstGeom prst="rect">
            <a:avLst/>
          </a:prstGeom>
          <a:solidFill>
            <a:srgbClr val="E8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Signes TND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54D6523B-63A7-7D06-1767-89132E1BCC15}"/>
              </a:ext>
            </a:extLst>
          </p:cNvPr>
          <p:cNvCxnSpPr>
            <a:cxnSpLocks/>
          </p:cNvCxnSpPr>
          <p:nvPr/>
        </p:nvCxnSpPr>
        <p:spPr>
          <a:xfrm>
            <a:off x="8584082" y="3526826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7863358-0F5A-17B6-1308-726148A67839}"/>
              </a:ext>
            </a:extLst>
          </p:cNvPr>
          <p:cNvSpPr/>
          <p:nvPr/>
        </p:nvSpPr>
        <p:spPr>
          <a:xfrm>
            <a:off x="7436163" y="2993270"/>
            <a:ext cx="4009075" cy="74034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Déviation de la trajectoire ND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sans critères adressage PCO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9B08632F-7E7B-3F06-695E-4005422D681A}"/>
              </a:ext>
            </a:extLst>
          </p:cNvPr>
          <p:cNvCxnSpPr>
            <a:cxnSpLocks/>
          </p:cNvCxnSpPr>
          <p:nvPr/>
        </p:nvCxnSpPr>
        <p:spPr>
          <a:xfrm>
            <a:off x="3162192" y="3531795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D1917A2-78D1-26B7-FC47-7A6CCCAE880F}"/>
              </a:ext>
            </a:extLst>
          </p:cNvPr>
          <p:cNvSpPr/>
          <p:nvPr/>
        </p:nvSpPr>
        <p:spPr>
          <a:xfrm>
            <a:off x="929640" y="3999160"/>
            <a:ext cx="3621959" cy="728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Adressage PCO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77D41C58-77F7-9280-AB69-67F9863C4EAB}"/>
              </a:ext>
            </a:extLst>
          </p:cNvPr>
          <p:cNvCxnSpPr/>
          <p:nvPr/>
        </p:nvCxnSpPr>
        <p:spPr>
          <a:xfrm>
            <a:off x="3162193" y="4431581"/>
            <a:ext cx="0" cy="477078"/>
          </a:xfrm>
          <a:prstGeom prst="line">
            <a:avLst/>
          </a:prstGeom>
          <a:ln w="19050">
            <a:solidFill>
              <a:srgbClr val="00A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1C82521D-CAF8-89AF-1AC9-47F1769FF050}"/>
              </a:ext>
            </a:extLst>
          </p:cNvPr>
          <p:cNvCxnSpPr>
            <a:cxnSpLocks/>
          </p:cNvCxnSpPr>
          <p:nvPr/>
        </p:nvCxnSpPr>
        <p:spPr>
          <a:xfrm>
            <a:off x="1720307" y="4908659"/>
            <a:ext cx="2870764" cy="0"/>
          </a:xfrm>
          <a:prstGeom prst="line">
            <a:avLst/>
          </a:prstGeom>
          <a:ln w="19050">
            <a:solidFill>
              <a:srgbClr val="00A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="" xmlns:a16="http://schemas.microsoft.com/office/drawing/2014/main" id="{741E9F69-82C9-8D13-7673-A222581B8143}"/>
              </a:ext>
            </a:extLst>
          </p:cNvPr>
          <p:cNvCxnSpPr>
            <a:cxnSpLocks/>
          </p:cNvCxnSpPr>
          <p:nvPr/>
        </p:nvCxnSpPr>
        <p:spPr>
          <a:xfrm>
            <a:off x="1720307" y="4908887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AEC0B63-2D1F-A68D-3C6A-10FC454221C7}"/>
              </a:ext>
            </a:extLst>
          </p:cNvPr>
          <p:cNvSpPr/>
          <p:nvPr/>
        </p:nvSpPr>
        <p:spPr>
          <a:xfrm>
            <a:off x="106441" y="5193353"/>
            <a:ext cx="2870764" cy="728107"/>
          </a:xfrm>
          <a:prstGeom prst="rect">
            <a:avLst/>
          </a:prstGeom>
          <a:solidFill>
            <a:srgbClr val="E8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Diagnostic TND : orientation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58E534-5583-3CA6-9E53-E7660F316DFD}"/>
              </a:ext>
            </a:extLst>
          </p:cNvPr>
          <p:cNvSpPr/>
          <p:nvPr/>
        </p:nvSpPr>
        <p:spPr>
          <a:xfrm>
            <a:off x="5968465" y="5375797"/>
            <a:ext cx="2615616" cy="673889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Amélioration poursuite COCON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28A7EE0-AA77-824D-AEF0-EC08154BEE2F}"/>
              </a:ext>
            </a:extLst>
          </p:cNvPr>
          <p:cNvSpPr/>
          <p:nvPr/>
        </p:nvSpPr>
        <p:spPr>
          <a:xfrm>
            <a:off x="8789628" y="5377062"/>
            <a:ext cx="3083551" cy="82042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Persistance / Dégradation : PCO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9C07759-3FDD-4538-8379-A3802BAFA25A}"/>
              </a:ext>
            </a:extLst>
          </p:cNvPr>
          <p:cNvSpPr/>
          <p:nvPr/>
        </p:nvSpPr>
        <p:spPr>
          <a:xfrm>
            <a:off x="3267801" y="5375797"/>
            <a:ext cx="2530567" cy="41148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Pas de TND : COCON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8F52CE79-0580-E098-0260-3168100D20B2}"/>
              </a:ext>
            </a:extLst>
          </p:cNvPr>
          <p:cNvCxnSpPr>
            <a:cxnSpLocks/>
          </p:cNvCxnSpPr>
          <p:nvPr/>
        </p:nvCxnSpPr>
        <p:spPr>
          <a:xfrm>
            <a:off x="4591071" y="4917150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71BCA478-EB2C-A664-96E2-DCA4249CF411}"/>
              </a:ext>
            </a:extLst>
          </p:cNvPr>
          <p:cNvCxnSpPr/>
          <p:nvPr/>
        </p:nvCxnSpPr>
        <p:spPr>
          <a:xfrm>
            <a:off x="8590586" y="4420188"/>
            <a:ext cx="0" cy="477078"/>
          </a:xfrm>
          <a:prstGeom prst="line">
            <a:avLst/>
          </a:prstGeom>
          <a:ln w="19050">
            <a:solidFill>
              <a:srgbClr val="00A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="" xmlns:a16="http://schemas.microsoft.com/office/drawing/2014/main" id="{973A2C0B-7845-860F-11EC-EC4BC142CD3F}"/>
              </a:ext>
            </a:extLst>
          </p:cNvPr>
          <p:cNvCxnSpPr>
            <a:cxnSpLocks/>
          </p:cNvCxnSpPr>
          <p:nvPr/>
        </p:nvCxnSpPr>
        <p:spPr>
          <a:xfrm>
            <a:off x="7148700" y="4897266"/>
            <a:ext cx="2870764" cy="0"/>
          </a:xfrm>
          <a:prstGeom prst="line">
            <a:avLst/>
          </a:prstGeom>
          <a:ln w="19050">
            <a:solidFill>
              <a:srgbClr val="00AA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="" xmlns:a16="http://schemas.microsoft.com/office/drawing/2014/main" id="{658AD3F0-B0DD-45CB-E268-12AA3E4FB035}"/>
              </a:ext>
            </a:extLst>
          </p:cNvPr>
          <p:cNvCxnSpPr>
            <a:cxnSpLocks/>
          </p:cNvCxnSpPr>
          <p:nvPr/>
        </p:nvCxnSpPr>
        <p:spPr>
          <a:xfrm>
            <a:off x="7148700" y="4897494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="" xmlns:a16="http://schemas.microsoft.com/office/drawing/2014/main" id="{6FFE343C-A300-E8E5-5D55-EB9E02AD3EF2}"/>
              </a:ext>
            </a:extLst>
          </p:cNvPr>
          <p:cNvCxnSpPr>
            <a:cxnSpLocks/>
          </p:cNvCxnSpPr>
          <p:nvPr/>
        </p:nvCxnSpPr>
        <p:spPr>
          <a:xfrm>
            <a:off x="10019464" y="4905757"/>
            <a:ext cx="1" cy="46713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5C1851F-5399-19C2-AF62-57D2A92FB5AB}"/>
              </a:ext>
            </a:extLst>
          </p:cNvPr>
          <p:cNvSpPr/>
          <p:nvPr/>
        </p:nvSpPr>
        <p:spPr>
          <a:xfrm>
            <a:off x="6598933" y="3998933"/>
            <a:ext cx="3381060" cy="633023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Rééducation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forfait COCON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="" xmlns:a16="http://schemas.microsoft.com/office/drawing/2014/main" id="{F3457491-AB24-8643-8F50-9C0F0D6F96AC}"/>
              </a:ext>
            </a:extLst>
          </p:cNvPr>
          <p:cNvCxnSpPr>
            <a:cxnSpLocks/>
          </p:cNvCxnSpPr>
          <p:nvPr/>
        </p:nvCxnSpPr>
        <p:spPr>
          <a:xfrm>
            <a:off x="8590586" y="2528335"/>
            <a:ext cx="0" cy="477909"/>
          </a:xfrm>
          <a:prstGeom prst="straightConnector1">
            <a:avLst/>
          </a:prstGeom>
          <a:ln w="19050">
            <a:solidFill>
              <a:srgbClr val="00AA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9AC09A31-52E1-2054-3F1E-3D3646A4487D}"/>
              </a:ext>
            </a:extLst>
          </p:cNvPr>
          <p:cNvSpPr txBox="1"/>
          <p:nvPr/>
        </p:nvSpPr>
        <p:spPr>
          <a:xfrm>
            <a:off x="4715309" y="3515579"/>
            <a:ext cx="2530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AA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RCP : PCO COCON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70E68F7D-BF86-8149-B809-49224138C351}"/>
              </a:ext>
            </a:extLst>
          </p:cNvPr>
          <p:cNvSpPr/>
          <p:nvPr/>
        </p:nvSpPr>
        <p:spPr>
          <a:xfrm>
            <a:off x="2272610" y="1392421"/>
            <a:ext cx="2364508" cy="7787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CAMSP</a:t>
            </a:r>
          </a:p>
        </p:txBody>
      </p:sp>
    </p:spTree>
    <p:extLst>
      <p:ext uri="{BB962C8B-B14F-4D97-AF65-F5344CB8AC3E}">
        <p14:creationId xmlns="" xmlns:p14="http://schemas.microsoft.com/office/powerpoint/2010/main" val="32377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51333D-7BB5-CBDA-EFA0-6E5ABFBBF9B0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d’i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14FE42C-4B7B-6666-2E39-9BC89470A566}"/>
              </a:ext>
            </a:extLst>
          </p:cNvPr>
          <p:cNvSpPr txBox="1"/>
          <p:nvPr/>
        </p:nvSpPr>
        <p:spPr>
          <a:xfrm>
            <a:off x="2373657" y="6265751"/>
            <a:ext cx="77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NB : Certains enfants peuvent présentés plusieurs critères d’inclusion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92E79C0-D8E8-0BB7-26FB-A8B3B7C2DD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435" y="1108223"/>
            <a:ext cx="9398812" cy="4986553"/>
          </a:xfrm>
          <a:prstGeom prst="rect">
            <a:avLst/>
          </a:prstGeom>
        </p:spPr>
      </p:pic>
      <p:pic>
        <p:nvPicPr>
          <p:cNvPr id="10" name="Image 9" descr="Une image contenant motif, Lilas, point, tissu&#10;&#10;Description générée automatiquement">
            <a:extLst>
              <a:ext uri="{FF2B5EF4-FFF2-40B4-BE49-F238E27FC236}">
                <a16:creationId xmlns="" xmlns:a16="http://schemas.microsoft.com/office/drawing/2014/main" id="{963AF765-4A06-561B-A62B-79470252E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692" y="2293836"/>
            <a:ext cx="1448873" cy="145266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39DDDF93-CA89-DBEC-B8C4-776FE1340A39}"/>
              </a:ext>
            </a:extLst>
          </p:cNvPr>
          <p:cNvSpPr txBox="1"/>
          <p:nvPr/>
        </p:nvSpPr>
        <p:spPr>
          <a:xfrm>
            <a:off x="10337263" y="3837832"/>
            <a:ext cx="1854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Pour en savoir plus sur les critères d’inclusion</a:t>
            </a:r>
          </a:p>
        </p:txBody>
      </p:sp>
    </p:spTree>
    <p:extLst>
      <p:ext uri="{BB962C8B-B14F-4D97-AF65-F5344CB8AC3E}">
        <p14:creationId xmlns="" xmlns:p14="http://schemas.microsoft.com/office/powerpoint/2010/main" val="355128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C5C46F8-C7C2-02C8-3931-F37E01181A38}"/>
              </a:ext>
            </a:extLst>
          </p:cNvPr>
          <p:cNvSpPr txBox="1"/>
          <p:nvPr/>
        </p:nvSpPr>
        <p:spPr>
          <a:xfrm>
            <a:off x="43815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7C604CB-37A2-A3BB-0D49-DB94E38E31CD}"/>
              </a:ext>
            </a:extLst>
          </p:cNvPr>
          <p:cNvSpPr txBox="1"/>
          <p:nvPr/>
        </p:nvSpPr>
        <p:spPr>
          <a:xfrm>
            <a:off x="438150" y="2838847"/>
            <a:ext cx="7337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Focus sur enfants exposés aux toxiques </a:t>
            </a:r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61 au cours de la grossesse :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F69FD460-E1FF-0051-3528-071649112846}"/>
              </a:ext>
            </a:extLst>
          </p:cNvPr>
          <p:cNvGraphicFramePr>
            <a:graphicFrameLocks noGrp="1"/>
          </p:cNvGraphicFramePr>
          <p:nvPr/>
        </p:nvGraphicFramePr>
        <p:xfrm>
          <a:off x="530515" y="3226159"/>
          <a:ext cx="5632945" cy="179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8026">
                  <a:extLst>
                    <a:ext uri="{9D8B030D-6E8A-4147-A177-3AD203B41FA5}">
                      <a16:colId xmlns="" xmlns:a16="http://schemas.microsoft.com/office/drawing/2014/main" val="792135382"/>
                    </a:ext>
                  </a:extLst>
                </a:gridCol>
                <a:gridCol w="769971">
                  <a:extLst>
                    <a:ext uri="{9D8B030D-6E8A-4147-A177-3AD203B41FA5}">
                      <a16:colId xmlns="" xmlns:a16="http://schemas.microsoft.com/office/drawing/2014/main" val="3447955100"/>
                    </a:ext>
                  </a:extLst>
                </a:gridCol>
                <a:gridCol w="1374948">
                  <a:extLst>
                    <a:ext uri="{9D8B030D-6E8A-4147-A177-3AD203B41FA5}">
                      <a16:colId xmlns="" xmlns:a16="http://schemas.microsoft.com/office/drawing/2014/main" val="251310185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highlight>
                            <a:srgbClr val="25ACD1"/>
                          </a:highlight>
                        </a:rPr>
                        <a:t> </a:t>
                      </a:r>
                      <a:endParaRPr lang="fr-FR" sz="1200" dirty="0">
                        <a:effectLst/>
                        <a:highlight>
                          <a:srgbClr val="25ACD1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highlight>
                            <a:srgbClr val="25ACD1"/>
                          </a:highlight>
                        </a:rPr>
                        <a:t>Effectif (61) </a:t>
                      </a:r>
                      <a:endParaRPr lang="fr-FR" sz="1200" dirty="0">
                        <a:effectLst/>
                        <a:highlight>
                          <a:srgbClr val="25ACD1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  <a:highlight>
                            <a:srgbClr val="25ACD1"/>
                          </a:highlight>
                        </a:rPr>
                        <a:t>%</a:t>
                      </a:r>
                      <a:endParaRPr lang="fr-FR" sz="1200" dirty="0">
                        <a:effectLst/>
                        <a:highlight>
                          <a:srgbClr val="25ACD1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780302444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Exposition du </a:t>
                      </a:r>
                      <a:r>
                        <a:rPr lang="fr-FR" sz="1200" dirty="0" err="1">
                          <a:effectLst/>
                        </a:rPr>
                        <a:t>foetus</a:t>
                      </a:r>
                      <a:r>
                        <a:rPr lang="fr-FR" sz="1200" dirty="0">
                          <a:effectLst/>
                        </a:rPr>
                        <a:t> à un traitement maternel systémique antinéoplasique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</a:t>
                      </a:r>
                      <a:endParaRPr lang="fr-FR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3,3%</a:t>
                      </a:r>
                      <a:endParaRPr lang="fr-FR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40484149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Exposition à 3 substances toxiques licites ou illicites (tabac, drogues, psychotropes, lithium, valproate de sodium, etc.)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26</a:t>
                      </a:r>
                      <a:endParaRPr lang="fr-FR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42,6%</a:t>
                      </a:r>
                      <a:endParaRPr lang="fr-FR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82944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Donnée manquante</a:t>
                      </a:r>
                      <a:endParaRPr lang="fr-FR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33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54,1%</a:t>
                      </a:r>
                      <a:endParaRPr lang="fr-FR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74349314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B806A3A-8890-2BB5-D982-B125C38BA967}"/>
              </a:ext>
            </a:extLst>
          </p:cNvPr>
          <p:cNvSpPr txBox="1"/>
          <p:nvPr/>
        </p:nvSpPr>
        <p:spPr>
          <a:xfrm>
            <a:off x="438150" y="4838642"/>
            <a:ext cx="8457765" cy="2161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Les 2 enfants exposés </a:t>
            </a:r>
            <a:r>
              <a:rPr lang="fr-FR" sz="16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 utero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à un traitement maternel systémique antinéoplasique </a:t>
            </a:r>
          </a:p>
          <a:p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vont bien actuellement ; ils résident dans le 31 et le 82. </a:t>
            </a:r>
          </a:p>
          <a:p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>
              <a:lnSpc>
                <a:spcPct val="105000"/>
              </a:lnSpc>
              <a:spcBef>
                <a:spcPts val="200"/>
              </a:spcBef>
            </a:pPr>
            <a:r>
              <a:rPr lang="fr-FR" sz="1600" b="1" i="1" dirty="0">
                <a:solidFill>
                  <a:srgbClr val="0A2F40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Focus sur les cas enfance en danger </a:t>
            </a:r>
            <a:r>
              <a:rPr lang="fr-FR" sz="1600" b="1" i="1" dirty="0">
                <a:solidFill>
                  <a:srgbClr val="0A2F40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: </a:t>
            </a:r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 enfants inclus dans le parcours COCON avec situation </a:t>
            </a:r>
          </a:p>
          <a:p>
            <a:r>
              <a:rPr lang="fr-F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d’« Enfance en danger » notifiée à l’inclusion mais inclus pour autre critère.</a:t>
            </a:r>
          </a:p>
          <a:p>
            <a:r>
              <a:rPr lang="fr-FR" sz="16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Focus sur inclusions RPO 35-36 SA </a:t>
            </a:r>
            <a:r>
              <a:rPr lang="fr-FR" sz="16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avec f de risque psychosociaux : &lt; 20 / an</a:t>
            </a:r>
            <a:endParaRPr lang="fr-FR" sz="1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2CCBDA39-FB95-0D68-88ED-25D3F14DCBEF}"/>
              </a:ext>
            </a:extLst>
          </p:cNvPr>
          <p:cNvSpPr txBox="1"/>
          <p:nvPr/>
        </p:nvSpPr>
        <p:spPr>
          <a:xfrm>
            <a:off x="438150" y="938549"/>
            <a:ext cx="699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ea typeface="Times New Roman" panose="02020603050405020304" pitchFamily="18" charset="0"/>
              </a:rPr>
              <a:t>Focus sur </a:t>
            </a:r>
            <a:r>
              <a:rPr lang="fr-FR" sz="1800" b="1" i="1" dirty="0">
                <a:effectLst/>
                <a:ea typeface="Times New Roman" panose="02020603050405020304" pitchFamily="18" charset="0"/>
              </a:rPr>
              <a:t>enfants avec exposition à l’alcool pendant la grossesse</a:t>
            </a:r>
            <a:endParaRPr lang="fr-FR" b="1" i="1" dirty="0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="" xmlns:a16="http://schemas.microsoft.com/office/drawing/2014/main" id="{44465938-3990-8DFB-A92B-69D17F3DF7F7}"/>
              </a:ext>
            </a:extLst>
          </p:cNvPr>
          <p:cNvGraphicFramePr>
            <a:graphicFrameLocks noGrp="1"/>
          </p:cNvGraphicFramePr>
          <p:nvPr/>
        </p:nvGraphicFramePr>
        <p:xfrm>
          <a:off x="530515" y="1333500"/>
          <a:ext cx="5492115" cy="1255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650">
                  <a:extLst>
                    <a:ext uri="{9D8B030D-6E8A-4147-A177-3AD203B41FA5}">
                      <a16:colId xmlns="" xmlns:a16="http://schemas.microsoft.com/office/drawing/2014/main" val="1538055274"/>
                    </a:ext>
                  </a:extLst>
                </a:gridCol>
                <a:gridCol w="1431290">
                  <a:extLst>
                    <a:ext uri="{9D8B030D-6E8A-4147-A177-3AD203B41FA5}">
                      <a16:colId xmlns="" xmlns:a16="http://schemas.microsoft.com/office/drawing/2014/main" val="366449588"/>
                    </a:ext>
                  </a:extLst>
                </a:gridCol>
                <a:gridCol w="2162175">
                  <a:extLst>
                    <a:ext uri="{9D8B030D-6E8A-4147-A177-3AD203B41FA5}">
                      <a16:colId xmlns="" xmlns:a16="http://schemas.microsoft.com/office/drawing/2014/main" val="1230939012"/>
                    </a:ext>
                  </a:extLst>
                </a:gridCol>
              </a:tblGrid>
              <a:tr h="155655">
                <a:tc>
                  <a:txBody>
                    <a:bodyPr/>
                    <a:lstStyle/>
                    <a:p>
                      <a:endParaRPr lang="fr-FR" sz="1100"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57150" marR="57150" algn="ctr" fontAlgn="base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D9E2F3"/>
                          </a:highlight>
                        </a:rPr>
                        <a:t>2022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57150" marR="57150" algn="ctr" fontAlgn="base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D9E2F3"/>
                          </a:highlight>
                        </a:rPr>
                        <a:t>2023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50480088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485775" marR="485775" algn="ctr" fontAlgn="base"/>
                      <a:r>
                        <a:rPr lang="en-US" sz="1100">
                          <a:effectLst/>
                        </a:rPr>
                        <a:t>Effectifs initiaux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66675" marR="57150" algn="ctr" fontAlgn="base"/>
                      <a:r>
                        <a:rPr lang="fr-FR" sz="1200">
                          <a:effectLst/>
                        </a:rPr>
                        <a:t>36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66675" marR="57150" algn="ctr" fontAlgn="base"/>
                      <a:r>
                        <a:rPr lang="fr-FR" sz="1200" dirty="0">
                          <a:effectLst/>
                        </a:rPr>
                        <a:t>30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588892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466725" algn="ctr" fontAlgn="base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DEEAF6"/>
                          </a:highlight>
                        </a:rPr>
                        <a:t>Groupe 1 (%)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DEEAF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57150" marR="57150" algn="ctr" fontAlgn="base"/>
                      <a:r>
                        <a:rPr lang="fr-FR" sz="1200" dirty="0">
                          <a:effectLst/>
                          <a:highlight>
                            <a:srgbClr val="DEEAF6"/>
                          </a:highlight>
                        </a:rPr>
                        <a:t>15 (41,7)</a:t>
                      </a:r>
                      <a:endParaRPr lang="fr-FR" sz="1100" dirty="0">
                        <a:effectLst/>
                        <a:highlight>
                          <a:srgbClr val="DEEAF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57150" marR="57150" algn="ctr" fontAlgn="base"/>
                      <a:r>
                        <a:rPr lang="en-US" sz="1100">
                          <a:effectLst/>
                          <a:highlight>
                            <a:srgbClr val="DEEAF6"/>
                          </a:highlight>
                        </a:rPr>
                        <a:t>9 (30)</a:t>
                      </a:r>
                      <a:endParaRPr lang="fr-FR" sz="1100">
                        <a:effectLst/>
                        <a:highlight>
                          <a:srgbClr val="DEEAF6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97097131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466725" algn="ctr" fontAlgn="base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RCIU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sévère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 (%)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57150" marR="57150" algn="ctr" fontAlgn="base"/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6 (16,7)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57150" marR="57150" algn="ctr" fontAlgn="base"/>
                      <a:r>
                        <a:rPr lang="en-US" sz="1100">
                          <a:effectLst/>
                          <a:highlight>
                            <a:srgbClr val="FFFFFF"/>
                          </a:highlight>
                        </a:rPr>
                        <a:t>3 (10)</a:t>
                      </a:r>
                      <a:endParaRPr lang="fr-FR" sz="11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7222436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457200" algn="ctr" fontAlgn="base"/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highlight>
                            <a:srgbClr val="D9E2F3"/>
                          </a:highlight>
                        </a:rPr>
                        <a:t>Prématurité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D9E2F3"/>
                          </a:highlight>
                        </a:rPr>
                        <a:t> (%)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66675" marR="57150" algn="ctr" fontAlgn="base"/>
                      <a:r>
                        <a:rPr lang="fr-FR" sz="1200">
                          <a:effectLst/>
                          <a:highlight>
                            <a:srgbClr val="D9E2F3"/>
                          </a:highlight>
                        </a:rPr>
                        <a:t>10 (27,8)</a:t>
                      </a:r>
                      <a:endParaRPr lang="fr-FR" sz="1100"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66675" marR="57150" algn="ctr" fontAlgn="base"/>
                      <a:r>
                        <a:rPr lang="en-US" sz="1100" dirty="0">
                          <a:effectLst/>
                          <a:highlight>
                            <a:srgbClr val="D9E2F3"/>
                          </a:highlight>
                        </a:rPr>
                        <a:t>9 (30)</a:t>
                      </a:r>
                      <a:endParaRPr lang="fr-FR" sz="1100" dirty="0">
                        <a:effectLst/>
                        <a:highlight>
                          <a:srgbClr val="D9E2F3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78985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8616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051333D-7BB5-CBDA-EFA0-6E5ABFBBF9B0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d’i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14FE42C-4B7B-6666-2E39-9BC89470A566}"/>
              </a:ext>
            </a:extLst>
          </p:cNvPr>
          <p:cNvSpPr txBox="1"/>
          <p:nvPr/>
        </p:nvSpPr>
        <p:spPr>
          <a:xfrm>
            <a:off x="2373657" y="6265751"/>
            <a:ext cx="77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NB : Certains enfants peuvent présentés plusieurs critères d’inclusion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782619" y="2188248"/>
          <a:ext cx="8968509" cy="3228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503"/>
                <a:gridCol w="2989503"/>
                <a:gridCol w="2989503"/>
              </a:tblGrid>
              <a:tr h="48005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Effectif total  </a:t>
                      </a:r>
                      <a:endParaRPr lang="fr-FR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fr-FR" dirty="0" smtClean="0"/>
                        <a:t>≤ 34+6 et/ou PN≤ 1500g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693 dont </a:t>
                      </a:r>
                      <a:r>
                        <a:rPr lang="fr-FR" b="1" dirty="0" smtClean="0"/>
                        <a:t>101 avec FDR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1016 enfants</a:t>
                      </a:r>
                      <a:endParaRPr lang="fr-FR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fr-FR" dirty="0" smtClean="0"/>
                        <a:t>RCIU &lt; 3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dirty="0" smtClean="0"/>
                        <a:t> per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28592">
                <a:tc>
                  <a:txBody>
                    <a:bodyPr/>
                    <a:lstStyle/>
                    <a:p>
                      <a:r>
                        <a:rPr lang="fr-FR" dirty="0" smtClean="0"/>
                        <a:t>Pathologies néonatales graves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140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Toxiques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80058">
                <a:tc>
                  <a:txBody>
                    <a:bodyPr/>
                    <a:lstStyle/>
                    <a:p>
                      <a:r>
                        <a:rPr lang="fr-FR" dirty="0" smtClean="0"/>
                        <a:t>Autre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12" y="344683"/>
            <a:ext cx="1516380" cy="98283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76945" y="1399309"/>
            <a:ext cx="648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Chiffres région PACA</a:t>
            </a:r>
            <a:endParaRPr lang="fr-FR" sz="3600" dirty="0"/>
          </a:p>
        </p:txBody>
      </p:sp>
    </p:spTree>
    <p:extLst>
      <p:ext uri="{BB962C8B-B14F-4D97-AF65-F5344CB8AC3E}">
        <p14:creationId xmlns="" xmlns:p14="http://schemas.microsoft.com/office/powerpoint/2010/main" val="3551284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="" xmlns:a16="http://schemas.microsoft.com/office/drawing/2014/main" id="{FA4DFA22-A975-4799-B069-F54D53B28D85}"/>
              </a:ext>
            </a:extLst>
          </p:cNvPr>
          <p:cNvSpPr txBox="1">
            <a:spLocks/>
          </p:cNvSpPr>
          <p:nvPr/>
        </p:nvSpPr>
        <p:spPr>
          <a:xfrm>
            <a:off x="778002" y="666537"/>
            <a:ext cx="10515600" cy="1058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COCON : l’équipe mobile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FEAA65C-7005-489B-8D85-80D30520DADC}"/>
              </a:ext>
            </a:extLst>
          </p:cNvPr>
          <p:cNvSpPr/>
          <p:nvPr/>
        </p:nvSpPr>
        <p:spPr>
          <a:xfrm>
            <a:off x="10535412" y="5946298"/>
            <a:ext cx="1516380" cy="637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52FCA14-F89C-40E4-E411-C5D19FFD64BA}"/>
              </a:ext>
            </a:extLst>
          </p:cNvPr>
          <p:cNvSpPr/>
          <p:nvPr/>
        </p:nvSpPr>
        <p:spPr>
          <a:xfrm>
            <a:off x="1248651" y="1725368"/>
            <a:ext cx="9286760" cy="2443655"/>
          </a:xfrm>
          <a:prstGeom prst="rect">
            <a:avLst/>
          </a:prstGeom>
          <a:solidFill>
            <a:srgbClr val="8967A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20000"/>
              </a:lnSpc>
            </a:pPr>
            <a:endParaRPr lang="fr-FR" altLang="fr-FR" sz="2400" b="1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400" b="1" dirty="0">
                <a:solidFill>
                  <a:srgbClr val="000000"/>
                </a:solidFill>
              </a:rPr>
              <a:t>Activité  de l’équipe mobile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400" b="1" dirty="0">
                <a:solidFill>
                  <a:srgbClr val="000000"/>
                </a:solidFill>
              </a:rPr>
              <a:t>Périnatale de soins précoces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400" b="1" dirty="0">
                <a:solidFill>
                  <a:srgbClr val="000000"/>
                </a:solidFill>
              </a:rPr>
              <a:t> dans les quartiers défavorisés de Marseille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400" b="1" dirty="0">
                <a:solidFill>
                  <a:srgbClr val="000000"/>
                </a:solidFill>
              </a:rPr>
              <a:t>ESP’NEO 13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9BCA39F2-3C9C-649C-831A-C2C353FB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828" y="2149199"/>
            <a:ext cx="20113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5ED8DF70-0EE4-4461-B43B-C66C27BB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74" y="5276850"/>
            <a:ext cx="19923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76" y="5387738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243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Impacts socio-économiques et environnementaux sur le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neuro-développement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A8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E54BE40E-23D4-E4B9-0569-4EF1FC9F4D84}"/>
              </a:ext>
            </a:extLst>
          </p:cNvPr>
          <p:cNvSpPr txBox="1"/>
          <p:nvPr/>
        </p:nvSpPr>
        <p:spPr>
          <a:xfrm>
            <a:off x="318924" y="3034145"/>
            <a:ext cx="5499986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fr-FR" altLang="fr-FR" sz="1800" b="1" dirty="0">
                <a:solidFill>
                  <a:srgbClr val="024C90"/>
                </a:solidFill>
                <a:ea typeface="MS PGothic" panose="020B0600070205080204" pitchFamily="34" charset="-128"/>
              </a:rPr>
              <a:t>&lt; 5 ans: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"/>
              <a:defRPr/>
            </a:pPr>
            <a:r>
              <a:rPr lang="fr-FR" altLang="fr-FR" sz="1800" dirty="0">
                <a:solidFill>
                  <a:srgbClr val="000000"/>
                </a:solidFill>
                <a:ea typeface="MS PGothic" panose="020B0600070205080204" pitchFamily="34" charset="-128"/>
              </a:rPr>
              <a:t> Genre masculin, ethnie non blanche, faible niveau d’études parental, faible poids de naissance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fr-FR" altLang="fr-FR" sz="1800" b="1" dirty="0">
                <a:solidFill>
                  <a:srgbClr val="024C90"/>
                </a:solidFill>
                <a:ea typeface="MS PGothic" panose="020B0600070205080204" pitchFamily="34" charset="-128"/>
              </a:rPr>
              <a:t>&gt; 5 ans: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anose="05000000000000000000" pitchFamily="2" charset="2"/>
              <a:buChar char=""/>
              <a:defRPr/>
            </a:pPr>
            <a:r>
              <a:rPr lang="fr-FR" altLang="fr-FR" sz="1800" dirty="0">
                <a:solidFill>
                  <a:srgbClr val="000000"/>
                </a:solidFill>
                <a:ea typeface="MS PGothic" panose="020B0600070205080204" pitchFamily="34" charset="-128"/>
              </a:rPr>
              <a:t> Faible niveau – d’études parental</a:t>
            </a: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fr-FR" altLang="fr-FR" sz="1800" dirty="0">
                <a:solidFill>
                  <a:srgbClr val="000000"/>
                </a:solidFill>
                <a:ea typeface="MS PGothic" panose="020B0600070205080204" pitchFamily="34" charset="-128"/>
              </a:rPr>
              <a:t>→</a:t>
            </a:r>
            <a:r>
              <a:rPr lang="fr-FR" altLang="fr-FR" sz="1800" b="1" dirty="0">
                <a:solidFill>
                  <a:srgbClr val="000000"/>
                </a:solidFill>
                <a:ea typeface="MS PGothic" panose="020B0600070205080204" pitchFamily="34" charset="-128"/>
              </a:rPr>
              <a:t>Diminution de l’influence des facteurs de risque périnatals </a:t>
            </a:r>
            <a:r>
              <a:rPr lang="fr-FR" altLang="fr-FR" sz="1800" b="1" dirty="0">
                <a:solidFill>
                  <a:srgbClr val="FF0000"/>
                </a:solidFill>
                <a:ea typeface="MS PGothic" panose="020B0600070205080204" pitchFamily="34" charset="-128"/>
              </a:rPr>
              <a:t>au profit des facteurs environnementaux</a:t>
            </a:r>
          </a:p>
          <a:p>
            <a:pPr>
              <a:defRPr/>
            </a:pPr>
            <a:r>
              <a:rPr lang="fr-FR" sz="1800" i="1" dirty="0"/>
              <a:t>Etude EPIPAGE 2 JAMA </a:t>
            </a:r>
            <a:r>
              <a:rPr lang="fr-FR" sz="1800" i="1" dirty="0" err="1"/>
              <a:t>pediatrics</a:t>
            </a:r>
            <a:r>
              <a:rPr lang="fr-FR" sz="1800" i="1" dirty="0"/>
              <a:t> 2015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AD18FEAD-5BB8-DC57-39BD-3B537D8E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4677" y="2535380"/>
            <a:ext cx="5510460" cy="3611417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67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6145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Territoire : quartiers précaires de Marseille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="" xmlns:a16="http://schemas.microsoft.com/office/drawing/2014/main" id="{CA4B2CB8-7D7E-07D1-F7B8-2B334906F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56" y="1553451"/>
            <a:ext cx="10920796" cy="459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2680" tIns="60840" rIns="22680" bIns="608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 sz="1900" b="1" dirty="0">
                <a:solidFill>
                  <a:srgbClr val="2F5597"/>
                </a:solidFill>
                <a:ea typeface="MS PGothic" panose="020B0600070205080204" pitchFamily="34" charset="-128"/>
              </a:rPr>
              <a:t>Indice de désavantage social (IDS) Marseille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900" b="1" dirty="0">
                <a:solidFill>
                  <a:srgbClr val="2F5597"/>
                </a:solidFill>
                <a:ea typeface="MS PGothic" panose="020B0600070205080204" pitchFamily="34" charset="-128"/>
              </a:rPr>
              <a:t>FDEP : IRIS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1500" dirty="0">
                <a:solidFill>
                  <a:srgbClr val="000000"/>
                </a:solidFill>
              </a:rPr>
              <a:t>IDS: revenu médian, bac (%), ouvriers (%), taux de chômage</a:t>
            </a: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sz="13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endParaRPr lang="fr-FR" altLang="fr-FR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dirty="0">
                <a:solidFill>
                  <a:srgbClr val="000000"/>
                </a:solidFill>
                <a:ea typeface="MS PGothic" panose="020B0600070205080204" pitchFamily="34" charset="-128"/>
              </a:rPr>
              <a:t>Dias du Dr Farid BOUBRED - Chef de service Médecine néonatale /Conception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265CA923-3A6F-A977-304C-576D397AB1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071" y="2722992"/>
            <a:ext cx="4911694" cy="36796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4B9D800A-8820-C818-EFAB-BED0A20BB6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4099" y="2115489"/>
            <a:ext cx="4911694" cy="40330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39" y="178428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29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65C6672-5A91-8D08-DF9C-B57E17CA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22" y="2825394"/>
            <a:ext cx="5350274" cy="22343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D68F565E-29D3-96DB-7EF1-7BC0ED873158}"/>
              </a:ext>
            </a:extLst>
          </p:cNvPr>
          <p:cNvSpPr txBox="1"/>
          <p:nvPr/>
        </p:nvSpPr>
        <p:spPr>
          <a:xfrm>
            <a:off x="1062662" y="5363673"/>
            <a:ext cx="10066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 amélioration du parcours de soin portée par trois régions grâce à un financement expérimental (article 51)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A30DC382-08B1-06CA-B334-199677CE28CB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F7BA8517-3762-766E-4D69-1E66689091CB}"/>
              </a:ext>
            </a:extLst>
          </p:cNvPr>
          <p:cNvSpPr txBox="1"/>
          <p:nvPr/>
        </p:nvSpPr>
        <p:spPr>
          <a:xfrm>
            <a:off x="227626" y="1217354"/>
            <a:ext cx="11205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 de soins 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préCOces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 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COordonnés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du Nouveau-né vulnérable de 0 à 7 ans  </a:t>
            </a:r>
          </a:p>
        </p:txBody>
      </p:sp>
      <p:sp>
        <p:nvSpPr>
          <p:cNvPr id="7" name="Explosion : 14 points 6">
            <a:extLst>
              <a:ext uri="{FF2B5EF4-FFF2-40B4-BE49-F238E27FC236}">
                <a16:creationId xmlns="" xmlns:a16="http://schemas.microsoft.com/office/drawing/2014/main" id="{B5F6F243-AFD5-EB78-88DC-CFE23B2957B5}"/>
              </a:ext>
            </a:extLst>
          </p:cNvPr>
          <p:cNvSpPr/>
          <p:nvPr/>
        </p:nvSpPr>
        <p:spPr>
          <a:xfrm>
            <a:off x="6096000" y="2825394"/>
            <a:ext cx="6264166" cy="2018883"/>
          </a:xfrm>
          <a:prstGeom prst="irregularSeal2">
            <a:avLst/>
          </a:prstGeom>
          <a:noFill/>
          <a:ln w="25400">
            <a:solidFill>
              <a:srgbClr val="00A8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Expérimentation sur 5 ans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4B6B98A-E0FA-9956-07C9-E65C9022C7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63" y="341336"/>
            <a:ext cx="689851" cy="65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66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257503" y="1109660"/>
            <a:ext cx="116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CREATION EQUIPE MOBILE : 2 sites maternités niveau III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="" xmlns:a16="http://schemas.microsoft.com/office/drawing/2014/main" id="{794626C9-3B40-9BBA-AA44-1CD6CB2F7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03" y="1694435"/>
            <a:ext cx="11288713" cy="4933950"/>
          </a:xfrm>
          <a:prstGeom prst="rect">
            <a:avLst/>
          </a:prstGeom>
          <a:noFill/>
          <a:ln>
            <a:noFill/>
          </a:ln>
        </p:spPr>
        <p:txBody>
          <a:bodyPr lIns="22680" tIns="60840" rIns="22680" bIns="6084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1084263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algn="just" eaLnBrk="1" hangingPunct="1">
              <a:lnSpc>
                <a:spcPct val="120000"/>
              </a:lnSpc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900" b="1" dirty="0">
                <a:solidFill>
                  <a:srgbClr val="000000"/>
                </a:solidFill>
                <a:ea typeface="MS PGothic" panose="020B0600070205080204" pitchFamily="34" charset="-128"/>
              </a:rPr>
              <a:t>Arrondissements les plus précaires de la ville de Marseille (1</a:t>
            </a:r>
            <a:r>
              <a:rPr lang="fr-FR" altLang="fr-FR" sz="19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er</a:t>
            </a:r>
            <a:r>
              <a:rPr lang="fr-FR" altLang="fr-FR" sz="1900" b="1" dirty="0">
                <a:solidFill>
                  <a:srgbClr val="000000"/>
                </a:solidFill>
                <a:ea typeface="MS PGothic" panose="020B0600070205080204" pitchFamily="34" charset="-128"/>
              </a:rPr>
              <a:t>, 2</a:t>
            </a:r>
            <a:r>
              <a:rPr lang="fr-FR" altLang="fr-FR" sz="19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nd</a:t>
            </a:r>
            <a:r>
              <a:rPr lang="fr-FR" altLang="fr-FR" sz="1900" b="1" dirty="0">
                <a:solidFill>
                  <a:srgbClr val="000000"/>
                </a:solidFill>
                <a:ea typeface="MS PGothic" panose="020B0600070205080204" pitchFamily="34" charset="-128"/>
              </a:rPr>
              <a:t> ,3</a:t>
            </a:r>
            <a:r>
              <a:rPr lang="fr-FR" altLang="fr-FR" sz="19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ème</a:t>
            </a:r>
            <a:r>
              <a:rPr lang="fr-FR" altLang="fr-FR" sz="1900" b="1" dirty="0">
                <a:solidFill>
                  <a:srgbClr val="000000"/>
                </a:solidFill>
                <a:ea typeface="MS PGothic" panose="020B0600070205080204" pitchFamily="34" charset="-128"/>
              </a:rPr>
              <a:t> ,14, 15, 16</a:t>
            </a:r>
            <a:r>
              <a:rPr lang="fr-FR" altLang="fr-FR" sz="1900" b="1" baseline="30000" dirty="0">
                <a:solidFill>
                  <a:srgbClr val="000000"/>
                </a:solidFill>
                <a:ea typeface="MS PGothic" panose="020B0600070205080204" pitchFamily="34" charset="-128"/>
              </a:rPr>
              <a:t>èmes</a:t>
            </a:r>
            <a:r>
              <a:rPr lang="fr-FR" altLang="fr-FR" sz="1900" b="1" dirty="0">
                <a:solidFill>
                  <a:srgbClr val="000000"/>
                </a:solidFill>
                <a:ea typeface="MS PGothic" panose="020B0600070205080204" pitchFamily="34" charset="-128"/>
              </a:rPr>
              <a:t>)</a:t>
            </a:r>
          </a:p>
          <a:p>
            <a:pPr marL="342900" indent="-342900" algn="just" eaLnBrk="1" hangingPunct="1">
              <a:lnSpc>
                <a:spcPct val="120000"/>
              </a:lnSpc>
              <a:spcAft>
                <a:spcPts val="1600"/>
              </a:spcAft>
              <a:buFont typeface="Wingdings" panose="05000000000000000000" pitchFamily="2" charset="2"/>
              <a:buChar char="§"/>
              <a:defRPr/>
            </a:pPr>
            <a:r>
              <a:rPr lang="fr-FR" altLang="fr-FR" sz="1900" b="1" dirty="0">
                <a:solidFill>
                  <a:srgbClr val="024C90"/>
                </a:solidFill>
                <a:ea typeface="MS PGothic" panose="020B0600070205080204" pitchFamily="34" charset="-128"/>
              </a:rPr>
              <a:t>Composition de l’équipe mobile 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1,2 ETP psychomotricienne (2 postes à 0,60 ETP)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1,00 ETP orthophonie (2 postes 0,50 ETP)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1,00 ETP psychologue 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0,50 ETP assistante sociale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0,40 ETP Pédiatre (0,20 ETP sur chaque site)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dirty="0">
                <a:solidFill>
                  <a:srgbClr val="000000"/>
                </a:solidFill>
                <a:ea typeface="MS PGothic" panose="020B0600070205080204" pitchFamily="34" charset="-128"/>
              </a:rPr>
              <a:t>kinésithérapeute : </a:t>
            </a:r>
            <a:r>
              <a:rPr lang="fr-FR" altLang="fr-FR" sz="1600" b="1" dirty="0">
                <a:solidFill>
                  <a:srgbClr val="000000"/>
                </a:solidFill>
                <a:ea typeface="MS PGothic" panose="020B0600070205080204" pitchFamily="34" charset="-128"/>
              </a:rPr>
              <a:t>convention avec des libéraux 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i="1" dirty="0">
                <a:solidFill>
                  <a:srgbClr val="000000"/>
                </a:solidFill>
                <a:ea typeface="MS PGothic" panose="020B0600070205080204" pitchFamily="34" charset="-128"/>
              </a:rPr>
              <a:t>0,8 ETP temps administratif (sur 2 sites)</a:t>
            </a:r>
          </a:p>
          <a:p>
            <a:pPr marL="1427163" lvl="1" algn="just" eaLnBrk="1" hangingPunct="1">
              <a:lnSpc>
                <a:spcPct val="120000"/>
              </a:lnSpc>
              <a:spcAft>
                <a:spcPts val="1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i="1" dirty="0">
                <a:solidFill>
                  <a:srgbClr val="000000"/>
                </a:solidFill>
                <a:ea typeface="MS PGothic" panose="020B0600070205080204" pitchFamily="34" charset="-128"/>
              </a:rPr>
              <a:t>Déploiement sur les VAD des puéricultrices de soins intensifs et de néonatologie 1 ETP (sur 2 sites )</a:t>
            </a:r>
          </a:p>
          <a:p>
            <a:pPr eaLnBrk="1" hangingPunct="1">
              <a:lnSpc>
                <a:spcPct val="120000"/>
              </a:lnSpc>
              <a:defRPr/>
            </a:pPr>
            <a:endParaRPr lang="fr-FR" altLang="fr-FR" sz="1500" dirty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85" y="233847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395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OBJECTIFS DE L’EQUIPE MOBILE</a:t>
            </a:r>
            <a:b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A8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E046D42C-2BE0-4142-758C-6ED2B14348C1}"/>
              </a:ext>
            </a:extLst>
          </p:cNvPr>
          <p:cNvSpPr txBox="1"/>
          <p:nvPr/>
        </p:nvSpPr>
        <p:spPr>
          <a:xfrm>
            <a:off x="2628" y="1710588"/>
            <a:ext cx="6093372" cy="565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2F5597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Renforcer le repérage et le suivi précoce des nouveau nés vulnérables dans les quartiers défavorisés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altLang="fr-FR" sz="1200" b="1" dirty="0">
              <a:solidFill>
                <a:srgbClr val="2F5597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Prématurité ≤ 32 SA (et/ou PN≤ 1500g)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RCIU &lt; 3</a:t>
            </a:r>
            <a:r>
              <a:rPr lang="fr-FR" altLang="fr-FR" sz="1400" baseline="30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ème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per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 err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Anoxo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-ischémie périnatale traitée par hypothermie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Prématurité 33-34 SA avec FDR dont précarité importante sociale et/ ou psychique pouvant entrainer trouble de la relation mère-enfant et trouble développement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Malformations cardiaques graves, digestives, neurologiques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Pathologies néonatales graves</a:t>
            </a:r>
          </a:p>
          <a:p>
            <a:pPr lvl="1">
              <a:lnSpc>
                <a:spcPct val="15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Exposition à des toxiques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fr-FR" altLang="fr-FR" sz="14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2F5597"/>
              </a:buClr>
              <a:buFont typeface="Arial" panose="020B0604020202020204" pitchFamily="34" charset="0"/>
              <a:buNone/>
            </a:pPr>
            <a:endParaRPr lang="fr-FR" altLang="fr-FR" sz="2800" b="1" dirty="0">
              <a:solidFill>
                <a:srgbClr val="2F5597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B06C1BA3-DADF-1A94-B63B-1F5EE5ACB99F}"/>
              </a:ext>
            </a:extLst>
          </p:cNvPr>
          <p:cNvSpPr txBox="1"/>
          <p:nvPr/>
        </p:nvSpPr>
        <p:spPr>
          <a:xfrm>
            <a:off x="6096000" y="1669371"/>
            <a:ext cx="6093372" cy="539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2F5597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Développer les compétences des parents au travers d’un programme structuré </a:t>
            </a:r>
          </a:p>
          <a:p>
            <a:pPr eaLnBrk="1" hangingPunct="1">
              <a:buClr>
                <a:srgbClr val="2F5597"/>
              </a:buClr>
              <a:buFont typeface="Arial" panose="020B0604020202020204" pitchFamily="34" charset="0"/>
              <a:buNone/>
            </a:pPr>
            <a:endParaRPr lang="fr-FR" altLang="fr-FR" sz="1200" b="1" dirty="0">
              <a:solidFill>
                <a:srgbClr val="2F5597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Accompagnement à la parentalité (attachement ,interactions précoces…)</a:t>
            </a: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Prevention de la dépression et de </a:t>
            </a:r>
            <a:r>
              <a:rPr lang="fr-FR" altLang="fr-FR" sz="1400" dirty="0" smtClean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l’ 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anxiété parentale</a:t>
            </a: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Mieux comprendre les besoins spécifiques de leur nourrisson</a:t>
            </a:r>
          </a:p>
          <a:p>
            <a:pPr lvl="1" eaLnBrk="1" hangingPunct="1">
              <a:lnSpc>
                <a:spcPct val="120000"/>
              </a:lnSpc>
            </a:pPr>
            <a:endParaRPr lang="fr-FR" altLang="fr-FR" sz="12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1900" b="1" dirty="0">
                <a:solidFill>
                  <a:srgbClr val="2F5597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solidFill>
                  <a:srgbClr val="2F5597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Offrir une prise en soins depuis la naissance par une équipe pluridisciplinaire</a:t>
            </a:r>
          </a:p>
          <a:p>
            <a:pPr eaLnBrk="1" hangingPunct="1"/>
            <a:endParaRPr lang="fr-FR" altLang="fr-FR" sz="1200" b="1" dirty="0">
              <a:solidFill>
                <a:srgbClr val="2F5597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Evaluations et observations en unité de néonatologie, en présence des parents (co-construction du projet de soins autour du retour à  domicile)</a:t>
            </a: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Programme d’accompagnement pluridisciplinaire à domicile pendant les 3 premiers mois</a:t>
            </a: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Consultations individuelles et conjointes sur site hospitalier </a:t>
            </a:r>
          </a:p>
          <a:p>
            <a:pPr lvl="1" eaLnBrk="1" hangingPunct="1">
              <a:lnSpc>
                <a:spcPct val="120000"/>
              </a:lnSpc>
            </a:pPr>
            <a:endParaRPr lang="fr-FR" altLang="fr-FR" sz="12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altLang="fr-FR" sz="2400" b="1" dirty="0">
                <a:solidFill>
                  <a:srgbClr val="2F5597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Dépister et orienter</a:t>
            </a:r>
          </a:p>
          <a:p>
            <a:pPr lvl="1"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</a:t>
            </a:r>
            <a:r>
              <a:rPr lang="fr-FR" alt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ers des services de soins adaptés aux besoins de l’enfant et de sa famille 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fr-FR" altLang="fr-FR" sz="14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94" y="247701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52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41890" y="1093894"/>
            <a:ext cx="11792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PROGRAMME D’ACCOMPAGNEMENT PRECOCE NOUVEAU-NÉ VULNÉRABLE ET SA FAMILLE: DE LA NAISSANCE À 12 MOIS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4CC4F949-BFA8-C8D9-2FCF-E82BF26EFE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179" y="1883336"/>
            <a:ext cx="10942027" cy="49746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939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Coordination et orientation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70F88CED-056A-71C8-B903-329731808651}"/>
              </a:ext>
            </a:extLst>
          </p:cNvPr>
          <p:cNvSpPr txBox="1"/>
          <p:nvPr/>
        </p:nvSpPr>
        <p:spPr>
          <a:xfrm>
            <a:off x="240424" y="1947831"/>
            <a:ext cx="6093372" cy="223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b="1" dirty="0">
                <a:solidFill>
                  <a:srgbClr val="C67D08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Pendant l’hospitalisation :  avec l’unité de néonatologie</a:t>
            </a:r>
          </a:p>
          <a:p>
            <a:pPr eaLnBrk="1" hangingPunct="1">
              <a:buClr>
                <a:srgbClr val="9BAFB5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1400" dirty="0">
              <a:solidFill>
                <a:srgbClr val="262626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Participation aux soins de développement </a:t>
            </a:r>
          </a:p>
          <a:p>
            <a:pPr lvl="1" eaLnBrk="1" hangingPunct="1">
              <a:buClr>
                <a:srgbClr val="9BAFB5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1400" dirty="0">
              <a:solidFill>
                <a:srgbClr val="262626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12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Participation au staff hebdomadaire : repérage des enfants</a:t>
            </a:r>
          </a:p>
          <a:p>
            <a:pPr lvl="1" indent="-227013" eaLnBrk="1" hangingPunct="1">
              <a:lnSpc>
                <a:spcPct val="120000"/>
              </a:lnSpc>
              <a:buSzPct val="100000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 </a:t>
            </a:r>
          </a:p>
          <a:p>
            <a:pPr lvl="1" eaLnBrk="1" hangingPunct="1">
              <a:lnSpc>
                <a:spcPct val="12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 Liaisons avec la PMI, les unités mères/BB , les pouponnières, HAD, la PASS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A881FD8-E504-035D-3BF1-D9894A32BCD0}"/>
              </a:ext>
            </a:extLst>
          </p:cNvPr>
          <p:cNvSpPr txBox="1"/>
          <p:nvPr/>
        </p:nvSpPr>
        <p:spPr>
          <a:xfrm>
            <a:off x="240424" y="4275661"/>
            <a:ext cx="6093372" cy="180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 eaLnBrk="1" hangingPunct="1">
              <a:lnSpc>
                <a:spcPct val="120000"/>
              </a:lnSpc>
              <a:buSzPct val="100000"/>
            </a:pPr>
            <a:r>
              <a:rPr lang="fr-FR" altLang="fr-FR" sz="2400" b="1" dirty="0">
                <a:solidFill>
                  <a:srgbClr val="C67D08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Orientation </a:t>
            </a:r>
          </a:p>
          <a:p>
            <a:pPr algn="ctr" eaLnBrk="1" hangingPunct="1">
              <a:lnSpc>
                <a:spcPct val="120000"/>
              </a:lnSpc>
              <a:buSzPct val="100000"/>
            </a:pPr>
            <a:r>
              <a:rPr lang="fr-FR" altLang="fr-FR" b="1" dirty="0">
                <a:solidFill>
                  <a:srgbClr val="FF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CAMSP/ PCO</a:t>
            </a:r>
          </a:p>
          <a:p>
            <a:pPr algn="ctr" eaLnBrk="1" hangingPunct="1">
              <a:lnSpc>
                <a:spcPct val="120000"/>
              </a:lnSpc>
              <a:buSzPct val="100000"/>
            </a:pPr>
            <a:r>
              <a:rPr lang="fr-FR" altLang="fr-FR" b="1" dirty="0">
                <a:solidFill>
                  <a:srgbClr val="FF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Libéral / PMI</a:t>
            </a:r>
          </a:p>
          <a:p>
            <a:pPr algn="ctr" eaLnBrk="1" hangingPunct="1">
              <a:lnSpc>
                <a:spcPct val="120000"/>
              </a:lnSpc>
              <a:buSzPct val="100000"/>
            </a:pPr>
            <a:r>
              <a:rPr lang="fr-FR" altLang="fr-FR" b="1" dirty="0">
                <a:solidFill>
                  <a:srgbClr val="FF0000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Poursuite parcours COCON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="" xmlns:a16="http://schemas.microsoft.com/office/drawing/2014/main" id="{7F4708AF-69BD-3BF5-4CA5-BAC3A8A8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258" y="1678669"/>
            <a:ext cx="5030787" cy="46355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2286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b="1" dirty="0">
                <a:solidFill>
                  <a:srgbClr val="C67D08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Après le retour à domicile : coordination des soins en réseaux</a:t>
            </a:r>
          </a:p>
          <a:p>
            <a:pPr indent="-227013" eaLnBrk="1" hangingPunct="1">
              <a:buSzPct val="100000"/>
              <a:defRPr/>
            </a:pPr>
            <a:endParaRPr lang="fr-FR" altLang="fr-FR" sz="1400" dirty="0">
              <a:solidFill>
                <a:srgbClr val="262626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des libéraux du parcours COCON (parcours NNV)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les CAMSP si indication d’emblée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la PMI ( médecin, puéricultrice, assistante sociale… )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des unités mères/BB ou pouponnières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l’Unité précoce de dépistage SESA (nourrisson)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l’HAD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la BASE 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Avec la PCO</a:t>
            </a:r>
          </a:p>
          <a:p>
            <a:pPr lvl="1" eaLnBrk="1" hangingPunct="1">
              <a:lnSpc>
                <a:spcPct val="150000"/>
              </a:lnSpc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1400" i="1" dirty="0">
                <a:solidFill>
                  <a:srgbClr val="26262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>Intervention des puéricultrices de soins intensifs ou de néonatologie au domicile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None/>
              <a:defRPr/>
            </a:pPr>
            <a:endParaRPr lang="fr-FR" altLang="fr-FR" sz="2800" dirty="0">
              <a:solidFill>
                <a:srgbClr val="262626"/>
              </a:solidFill>
              <a:latin typeface="Gill Sans MT" panose="020B0502020104020203" pitchFamily="34" charset="0"/>
              <a:ea typeface="MS PGothic" panose="020B0600070205080204" pitchFamily="34" charset="-128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12" y="233846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956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Communication à destination des professionnels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="" xmlns:a16="http://schemas.microsoft.com/office/drawing/2014/main" id="{7B16C7BA-BC26-48FE-C776-22ED451BE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02" b="11636"/>
          <a:stretch>
            <a:fillRect/>
          </a:stretch>
        </p:blipFill>
        <p:spPr bwMode="auto">
          <a:xfrm>
            <a:off x="364948" y="1847412"/>
            <a:ext cx="6109151" cy="50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84BC15F-5E76-8DED-94BD-BE1EB4556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645"/>
          <a:stretch>
            <a:fillRect/>
          </a:stretch>
        </p:blipFill>
        <p:spPr bwMode="auto">
          <a:xfrm>
            <a:off x="7489879" y="2952148"/>
            <a:ext cx="2899597" cy="199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1" y="219992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137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 de la population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7AD224C7-AFBF-9E7B-D397-4D908711B578}"/>
              </a:ext>
            </a:extLst>
          </p:cNvPr>
          <p:cNvSpPr txBox="1"/>
          <p:nvPr/>
        </p:nvSpPr>
        <p:spPr>
          <a:xfrm>
            <a:off x="4650581" y="2036631"/>
            <a:ext cx="3647036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altLang="fr-FR" sz="1800" b="1" dirty="0">
                <a:solidFill>
                  <a:srgbClr val="0070C0"/>
                </a:solidFill>
                <a:ea typeface="+mn-ea"/>
              </a:rPr>
              <a:t>Sexe ratio 1/1 masculin féminin</a:t>
            </a:r>
          </a:p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altLang="fr-FR" sz="1800" b="1" dirty="0">
                <a:solidFill>
                  <a:srgbClr val="0070C0"/>
                </a:solidFill>
                <a:ea typeface="+mn-ea"/>
              </a:rPr>
              <a:t>Décès &lt; 2%</a:t>
            </a:r>
          </a:p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altLang="fr-FR" sz="1800" b="1" dirty="0">
                <a:solidFill>
                  <a:srgbClr val="0070C0"/>
                </a:solidFill>
                <a:ea typeface="+mn-ea"/>
              </a:rPr>
              <a:t>Refus &lt; 2%</a:t>
            </a:r>
          </a:p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altLang="fr-FR" sz="1800" b="1" dirty="0">
                <a:solidFill>
                  <a:srgbClr val="0070C0"/>
                </a:solidFill>
                <a:ea typeface="+mn-ea"/>
              </a:rPr>
              <a:t>Suivi Conception 78 patients </a:t>
            </a:r>
          </a:p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altLang="fr-FR" sz="1800" b="1" dirty="0">
                <a:solidFill>
                  <a:srgbClr val="0070C0"/>
                </a:solidFill>
                <a:ea typeface="+mn-ea"/>
              </a:rPr>
              <a:t>Suivi Nord 75 patients </a:t>
            </a:r>
          </a:p>
        </p:txBody>
      </p:sp>
    </p:spTree>
    <p:extLst>
      <p:ext uri="{BB962C8B-B14F-4D97-AF65-F5344CB8AC3E}">
        <p14:creationId xmlns="" xmlns:p14="http://schemas.microsoft.com/office/powerpoint/2010/main" val="2493575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 opérationnalisation du parcours 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800757" y="2088599"/>
            <a:ext cx="10219340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Nombre de </a:t>
            </a:r>
            <a:r>
              <a:rPr lang="fr-FR" altLang="fr-FR" sz="2400" b="1" dirty="0">
                <a:solidFill>
                  <a:srgbClr val="262626"/>
                </a:solidFill>
                <a:latin typeface="Gill Sans MT" panose="020B0502020104020203" pitchFamily="34" charset="0"/>
              </a:rPr>
              <a:t>patients dans la file active </a:t>
            </a: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= 153 patients 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Nombre de </a:t>
            </a:r>
            <a:r>
              <a:rPr lang="fr-FR" altLang="fr-FR" sz="2400" b="1" dirty="0">
                <a:solidFill>
                  <a:srgbClr val="262626"/>
                </a:solidFill>
                <a:latin typeface="Gill Sans MT" panose="020B0502020104020203" pitchFamily="34" charset="0"/>
              </a:rPr>
              <a:t>perdus de vue </a:t>
            </a: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&lt; 10 % stable (charge administrative +++)</a:t>
            </a:r>
          </a:p>
          <a:p>
            <a:pPr indent="-227013">
              <a:spcBef>
                <a:spcPts val="1000"/>
              </a:spcBef>
              <a:buSzPct val="100000"/>
              <a:defRPr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 (absence de Cs médicales ou paramédicales honorées lien fait sur la PMI de secteur</a:t>
            </a: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)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Nombre de </a:t>
            </a:r>
            <a:r>
              <a:rPr lang="fr-FR" altLang="fr-FR" sz="2400" b="1" dirty="0">
                <a:solidFill>
                  <a:srgbClr val="262626"/>
                </a:solidFill>
                <a:latin typeface="Gill Sans MT" panose="020B0502020104020203" pitchFamily="34" charset="0"/>
              </a:rPr>
              <a:t>relais en CAMSP </a:t>
            </a: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= 7 % (âge moyen d’ adressage 6 mois)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Nombre de </a:t>
            </a:r>
            <a:r>
              <a:rPr lang="fr-FR" altLang="fr-FR" sz="2400" b="1" dirty="0">
                <a:solidFill>
                  <a:srgbClr val="262626"/>
                </a:solidFill>
                <a:latin typeface="Gill Sans MT" panose="020B0502020104020203" pitchFamily="34" charset="0"/>
              </a:rPr>
              <a:t>relais en soins ou en suivi  COCON </a:t>
            </a:r>
          </a:p>
          <a:p>
            <a:pPr marL="857250" lvl="1" indent="-342900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35 patients sortis sur 153 </a:t>
            </a:r>
          </a:p>
          <a:p>
            <a:pPr marL="1257300" lvl="2" indent="-342900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32  pour  le parcours COCON : 10 en suivi seul et 22 avec soins COCON </a:t>
            </a:r>
          </a:p>
          <a:p>
            <a:pPr marL="1257300" lvl="2" indent="-342900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solidFill>
                  <a:srgbClr val="262626"/>
                </a:solidFill>
                <a:latin typeface="Gill Sans MT" panose="020B0502020104020203" pitchFamily="34" charset="0"/>
              </a:rPr>
              <a:t>3 déménagements hors zone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21" y="206138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084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 opérationnalisation du parcours 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800756" y="2088599"/>
            <a:ext cx="10440057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Nombre de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Cs communes médecins / thérapeutes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= 70 % des consultations médicales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Nombres de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Cs médicales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= 500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En moyenne 20 % des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consultations sont non honorées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(excusées pour certaines) et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reprogrammées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 (charge administrative)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Organisation de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staffs de service :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hebdomadaire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pour chaque site </a:t>
            </a:r>
            <a:r>
              <a:rPr lang="fr-FR" altLang="fr-FR" dirty="0">
                <a:solidFill>
                  <a:schemeClr val="tx1"/>
                </a:solidFill>
                <a:latin typeface="Gill Sans MT" panose="020B0502020104020203" pitchFamily="34" charset="0"/>
              </a:rPr>
              <a:t>et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tous les 3 mois intersites 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 err="1">
                <a:solidFill>
                  <a:srgbClr val="262626"/>
                </a:solidFill>
                <a:latin typeface="Gill Sans MT" panose="020B0502020104020203" pitchFamily="34" charset="0"/>
              </a:rPr>
              <a:t>Visios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 et réunions en présentiel avec les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kinésithérapeutes conventionnés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tous les 6 mois (liens téléphoniques et mails réguliers)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Nombre de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staffs médicosociaux en service  de </a:t>
            </a:r>
            <a:r>
              <a:rPr lang="fr-FR" altLang="fr-FR" b="1" dirty="0">
                <a:solidFill>
                  <a:schemeClr val="tx1"/>
                </a:solidFill>
                <a:latin typeface="Gill Sans MT" panose="020B0502020104020203" pitchFamily="34" charset="0"/>
              </a:rPr>
              <a:t>néonatologie</a:t>
            </a:r>
            <a:r>
              <a:rPr lang="fr-FR" altLang="fr-FR" b="1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= 50 en moyenne 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Temps passé en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service de néonatologie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= 200 h/an en moyenne (psychomotricienne, orthophoniste et médecin) 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Nombre de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réunions en service de néonatologie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(soins de développement, ateliers parentaux …)  = 40  en moyenne /an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31" y="233846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61491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 opérationnalisation du parcours ?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800756" y="2088599"/>
            <a:ext cx="10440057" cy="339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Nombres de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VAD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 = 480  VAD en binôme (non honorées  15 %)</a:t>
            </a:r>
          </a:p>
          <a:p>
            <a:pPr marL="287337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les </a:t>
            </a: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Consultations paramédicales et psychologiques  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(patients en individuel et en groupe )</a:t>
            </a:r>
          </a:p>
          <a:p>
            <a:pPr marL="801687"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225 consultations paramédicales 1 ère + 2</a:t>
            </a:r>
            <a:r>
              <a:rPr lang="fr-FR" altLang="fr-FR" baseline="30000" dirty="0">
                <a:solidFill>
                  <a:srgbClr val="262626"/>
                </a:solidFill>
                <a:latin typeface="Gill Sans MT" panose="020B0502020104020203" pitchFamily="34" charset="0"/>
              </a:rPr>
              <a:t>ème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 période  (10 à 15 % des séances sont proposés sur site sur la première période pour cause d’ insécurité sur le domicile ou refus des parents des VAD)</a:t>
            </a:r>
          </a:p>
          <a:p>
            <a:pPr marL="801687" lvl="1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18 séances de groupe de 3 à 5 enfants en deuxième période</a:t>
            </a:r>
          </a:p>
          <a:p>
            <a:pPr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altLang="fr-FR" b="1" dirty="0">
                <a:solidFill>
                  <a:srgbClr val="262626"/>
                </a:solidFill>
                <a:latin typeface="Gill Sans MT" panose="020B0502020104020203" pitchFamily="34" charset="0"/>
              </a:rPr>
              <a:t>Assistante sociale </a:t>
            </a:r>
            <a:r>
              <a:rPr lang="fr-FR" altLang="fr-FR" dirty="0">
                <a:solidFill>
                  <a:srgbClr val="262626"/>
                </a:solidFill>
                <a:latin typeface="Gill Sans MT" panose="020B0502020104020203" pitchFamily="34" charset="0"/>
              </a:rPr>
              <a:t>sur les 2 sites  : </a:t>
            </a:r>
          </a:p>
          <a:p>
            <a:pPr lvl="1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Nombre de familles suivies 35 . </a:t>
            </a:r>
          </a:p>
          <a:p>
            <a:pPr lvl="1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Nombre de VAD : 74. </a:t>
            </a:r>
          </a:p>
          <a:p>
            <a:pPr lvl="1">
              <a:spcBef>
                <a:spcPts val="1000"/>
              </a:spcBef>
              <a:buClr>
                <a:srgbClr val="9BAFB5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Nombre d’ entretiens : 151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49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7297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provisoires – Analyse des premiers retours terrain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773495" y="1886276"/>
            <a:ext cx="106450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Symptomatologie et Besoins effectifs des Enfants vulnérables</a:t>
            </a:r>
          </a:p>
          <a:p>
            <a:pPr lvl="1">
              <a:defRPr/>
            </a:pPr>
            <a:r>
              <a:rPr lang="fr-FR" u="sng" dirty="0"/>
              <a:t>Majorité des enfants présentent des besoins d’accompagnement moteur et psychomoteur précoces et durables sur tout le protocole, avec des fragilités: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/>
              <a:t>Posturales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/>
              <a:t>Motrices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/>
              <a:t>Toniques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/>
              <a:t>Emotionnelles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fr-FR" dirty="0"/>
          </a:p>
          <a:p>
            <a:pPr>
              <a:defRPr/>
            </a:pPr>
            <a:r>
              <a:rPr lang="fr-FR" b="1" dirty="0">
                <a:solidFill>
                  <a:prstClr val="black"/>
                </a:solidFill>
              </a:rPr>
              <a:t>Symptomatologie et Besoins effectifs des Parents vulnérables</a:t>
            </a: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Retrait social post traumatique: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</a:rPr>
              <a:t>Appartements dans l’obscurité,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</a:rPr>
              <a:t>Mères en pyjama qui prennent peu soin d’elles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</a:rPr>
              <a:t>Grande solitude maternelle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prstClr val="black"/>
                </a:solidFill>
              </a:rPr>
              <a:t>Manque de motivation et de joie de vivre…  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fr-FR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Difficultés de l’exil ( social, culturel, familial…)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512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159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5E418BB-2856-D424-6CCC-ACF9D6959B7D}"/>
              </a:ext>
            </a:extLst>
          </p:cNvPr>
          <p:cNvSpPr txBox="1"/>
          <p:nvPr/>
        </p:nvSpPr>
        <p:spPr>
          <a:xfrm>
            <a:off x="1043356" y="1820369"/>
            <a:ext cx="9654299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ED6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Vulnérabilité néonatale </a:t>
            </a:r>
            <a:r>
              <a:rPr lang="fr-FR" dirty="0">
                <a:solidFill>
                  <a:srgbClr val="ED6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ou plusieurs facteurs de risque périnataux de déficience ou de handicap </a:t>
            </a:r>
          </a:p>
          <a:p>
            <a:pPr marL="285750" lvl="2" indent="-285750">
              <a:lnSpc>
                <a:spcPts val="2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ED6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HAS de vulnérabilité </a:t>
            </a:r>
            <a:r>
              <a:rPr lang="fr-FR" dirty="0">
                <a:solidFill>
                  <a:srgbClr val="ED6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prématurité, RCIU, anomalie de croissance cérébrale, pathologies néonatales significatives, exposition à un  toxique majeur</a:t>
            </a:r>
          </a:p>
          <a:p>
            <a:pPr marL="285750" lvl="2" indent="-285750">
              <a:lnSpc>
                <a:spcPts val="2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ED6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charge précoce, pourquoi ?</a:t>
            </a:r>
          </a:p>
          <a:p>
            <a:pPr marL="717550" marR="1533603" lvl="2" indent="-269875">
              <a:lnSpc>
                <a:spcPts val="2000"/>
              </a:lnSpc>
              <a:spcBef>
                <a:spcPts val="1089"/>
              </a:spcBef>
              <a:spcAft>
                <a:spcPts val="1000"/>
              </a:spcAft>
              <a:buClr>
                <a:srgbClr val="00A8BD"/>
              </a:buClr>
              <a:buFont typeface="Wingdings" panose="05000000000000000000" pitchFamily="2" charset="2"/>
              <a:buChar char="ü"/>
              <a:tabLst>
                <a:tab pos="219004" algn="l"/>
              </a:tabLst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Naissance prématurée → anomalies de l’organisation, de la maturation, de la myélinisation et de la  croissance cérébrale même en l’absence de LPV</a:t>
            </a:r>
          </a:p>
          <a:p>
            <a:pPr marL="717550" marR="1533603" lvl="2" indent="-269875">
              <a:lnSpc>
                <a:spcPts val="2000"/>
              </a:lnSpc>
              <a:spcBef>
                <a:spcPts val="1089"/>
              </a:spcBef>
              <a:spcAft>
                <a:spcPts val="1000"/>
              </a:spcAft>
              <a:buClr>
                <a:srgbClr val="00A8BD"/>
              </a:buClr>
              <a:buFont typeface="Wingdings" panose="05000000000000000000" pitchFamily="2" charset="2"/>
              <a:buChar char="ü"/>
              <a:tabLst>
                <a:tab pos="219004" algn="l"/>
              </a:tabLst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du nouveau-né nécessite des stimulations favorables (tactiles, olfactives, auditives, motrices, visuelles) </a:t>
            </a:r>
          </a:p>
          <a:p>
            <a:pPr marL="904875" marR="1533603" lvl="3">
              <a:lnSpc>
                <a:spcPts val="2000"/>
              </a:lnSpc>
              <a:spcBef>
                <a:spcPts val="1089"/>
              </a:spcBef>
              <a:spcAft>
                <a:spcPts val="1000"/>
              </a:spcAft>
              <a:buClr>
                <a:srgbClr val="00A8BD"/>
              </a:buClr>
              <a:tabLst>
                <a:tab pos="219004" algn="l"/>
              </a:tabLst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 Optimisation des connexions neuronales (plasticité cérébrale)</a:t>
            </a: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marR="1533603" lvl="2" indent="-269875">
              <a:lnSpc>
                <a:spcPts val="2000"/>
              </a:lnSpc>
              <a:spcBef>
                <a:spcPts val="1089"/>
              </a:spcBef>
              <a:spcAft>
                <a:spcPts val="1000"/>
              </a:spcAft>
              <a:buClr>
                <a:srgbClr val="00A8BD"/>
              </a:buClr>
              <a:buFont typeface="Wingdings" panose="05000000000000000000" pitchFamily="2" charset="2"/>
              <a:buChar char="ü"/>
              <a:tabLst>
                <a:tab pos="219004" algn="l"/>
              </a:tabLst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Effets sur le développement cognitifs démontrés de la PEC précoce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5C8B6A7-CB41-D43A-361F-C037217A6A41}"/>
              </a:ext>
            </a:extLst>
          </p:cNvPr>
          <p:cNvSpPr txBox="1"/>
          <p:nvPr/>
        </p:nvSpPr>
        <p:spPr>
          <a:xfrm>
            <a:off x="243281" y="993111"/>
            <a:ext cx="10093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3200" b="1" dirty="0">
                <a:solidFill>
                  <a:srgbClr val="00A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  <a:endParaRPr lang="fr-FR" dirty="0">
              <a:solidFill>
                <a:srgbClr val="00A8BD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170B1F98-15E5-FF54-35C0-32A123AA002C}"/>
              </a:ext>
            </a:extLst>
          </p:cNvPr>
          <p:cNvGrpSpPr/>
          <p:nvPr/>
        </p:nvGrpSpPr>
        <p:grpSpPr>
          <a:xfrm>
            <a:off x="9631679" y="3387114"/>
            <a:ext cx="2021750" cy="2059475"/>
            <a:chOff x="8924156" y="1741560"/>
            <a:chExt cx="2410690" cy="2566870"/>
          </a:xfrm>
        </p:grpSpPr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E98186C1-5086-2C07-E99C-703BF3D5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08" y="1930835"/>
              <a:ext cx="2016586" cy="20165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F5192DE-ED32-B79A-7562-206D1656B2C9}"/>
                </a:ext>
              </a:extLst>
            </p:cNvPr>
            <p:cNvSpPr/>
            <p:nvPr/>
          </p:nvSpPr>
          <p:spPr>
            <a:xfrm>
              <a:off x="8924156" y="1741560"/>
              <a:ext cx="2410690" cy="2395135"/>
            </a:xfrm>
            <a:prstGeom prst="rect">
              <a:avLst/>
            </a:prstGeom>
            <a:noFill/>
            <a:ln w="22225">
              <a:solidFill>
                <a:srgbClr val="00A8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428AAC-AD68-52F8-63CE-C3CC1BC27C4B}"/>
                </a:ext>
              </a:extLst>
            </p:cNvPr>
            <p:cNvSpPr/>
            <p:nvPr/>
          </p:nvSpPr>
          <p:spPr>
            <a:xfrm>
              <a:off x="9318530" y="3964959"/>
              <a:ext cx="1621942" cy="343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>
                  <a:solidFill>
                    <a:srgbClr val="ED61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Recommandations HAS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F3A202FA-0E33-65E7-E32B-30CDFC01C94F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arcours COCON</a:t>
            </a:r>
          </a:p>
        </p:txBody>
      </p:sp>
    </p:spTree>
    <p:extLst>
      <p:ext uri="{BB962C8B-B14F-4D97-AF65-F5344CB8AC3E}">
        <p14:creationId xmlns="" xmlns:p14="http://schemas.microsoft.com/office/powerpoint/2010/main" val="1166056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provisoires – Analyse des premiers retours terrain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773495" y="1886276"/>
            <a:ext cx="106450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prstClr val="black"/>
                </a:solidFill>
              </a:rPr>
              <a:t>Incidences de la Précarité sur le cadre de vie de la Famille et des propositions faites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Limitations des espaces proposés aux enfants (dormir, manger, jouer)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Fléau des écrans</a:t>
            </a:r>
          </a:p>
          <a:p>
            <a:pPr lvl="1"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Risque de la cohabitation avec les animaux domestiques</a:t>
            </a:r>
          </a:p>
          <a:p>
            <a:pPr lvl="1"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Insalubrité</a:t>
            </a:r>
          </a:p>
          <a:p>
            <a:pPr lvl="1"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Pauvreté des interactions proposées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u="sng" dirty="0">
                <a:solidFill>
                  <a:prstClr val="black"/>
                </a:solidFill>
              </a:rPr>
              <a:t>Inadaptation des jouets et installations achetés dans le commerce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93" y="206138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4781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provisoires – Analyse des premiers retours terrain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773495" y="1886276"/>
            <a:ext cx="106450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/>
              <a:t>Ajustement du Rythme des soins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u="sng" dirty="0"/>
          </a:p>
          <a:p>
            <a:pPr lvl="1">
              <a:defRPr/>
            </a:pPr>
            <a:r>
              <a:rPr lang="fr-FR" u="sng" dirty="0"/>
              <a:t>Nécessité d’augmenter le rythme des soins en fonction des besoins spécifiques de la dyade Parent/enfant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dans certaines situations: 1 VAD /</a:t>
            </a:r>
            <a:r>
              <a:rPr lang="fr-FR" dirty="0" err="1"/>
              <a:t>sem</a:t>
            </a:r>
            <a:endParaRPr lang="fr-FR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/>
          </a:p>
          <a:p>
            <a:pPr lvl="1">
              <a:defRPr/>
            </a:pPr>
            <a:r>
              <a:rPr lang="fr-FR" u="sng" dirty="0"/>
              <a:t>Difficulté de passage à un suivi mensuel sur 2</a:t>
            </a:r>
            <a:r>
              <a:rPr lang="fr-FR" u="sng" baseline="30000" dirty="0"/>
              <a:t>ème</a:t>
            </a:r>
            <a:r>
              <a:rPr lang="fr-FR" u="sng" dirty="0"/>
              <a:t> période</a:t>
            </a:r>
            <a:r>
              <a:rPr lang="fr-FR" dirty="0"/>
              <a:t>, dont le rythme n’est pas adapté à la symptomatologie des enfants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fr-FR" u="sng" dirty="0"/>
              <a:t>Problèmes d’effectif de l’équipe + l’augmentation du nb d’enfants de la file active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endParaRPr lang="fr-FR" u="sng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fr-FR" u="sng" dirty="0"/>
              <a:t>Suivi Kiné effectivement hebdomadaire : </a:t>
            </a:r>
            <a:r>
              <a:rPr lang="fr-FR" dirty="0"/>
              <a:t>besoin de soins en prévention secondaire sur un mode intensif (70 % à 90 % des enfants en kiné)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u="sng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93" y="206138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5887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provisoires – Analyse des premiers retours terrain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773495" y="1886276"/>
            <a:ext cx="1064501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/>
              <a:t>Proposition de Groupes Parents-Enfants en fin de 2</a:t>
            </a:r>
            <a:r>
              <a:rPr lang="fr-FR" sz="2400" b="1" baseline="30000" dirty="0"/>
              <a:t>nde</a:t>
            </a:r>
            <a:r>
              <a:rPr lang="fr-FR" sz="2400" b="1" dirty="0"/>
              <a:t> période du suivi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400" b="1" dirty="0"/>
          </a:p>
          <a:p>
            <a:pPr lvl="1">
              <a:defRPr/>
            </a:pPr>
            <a:r>
              <a:rPr lang="fr-FR" sz="2400" u="sng" dirty="0"/>
              <a:t>Enfants </a:t>
            </a:r>
            <a:r>
              <a:rPr lang="fr-FR" sz="2400" dirty="0"/>
              <a:t>rarement socialisés avant l’école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2400" u="sng" dirty="0"/>
          </a:p>
          <a:p>
            <a:pPr lvl="1">
              <a:defRPr/>
            </a:pPr>
            <a:r>
              <a:rPr lang="fr-FR" sz="2400" u="sng" dirty="0"/>
              <a:t>Mères </a:t>
            </a:r>
            <a:r>
              <a:rPr lang="fr-FR" sz="2400" dirty="0"/>
              <a:t>sans emploi ou ne reprenant pas leur travail avant 12 mois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2400" u="sng" dirty="0"/>
          </a:p>
          <a:p>
            <a:pPr lvl="1">
              <a:defRPr/>
            </a:pPr>
            <a:r>
              <a:rPr lang="fr-FR" sz="2400" u="sng" dirty="0"/>
              <a:t>Besoins de rencontres , de partage et de réassurance autour de la prématurité </a:t>
            </a:r>
            <a:r>
              <a:rPr lang="fr-FR" sz="2400" dirty="0"/>
              <a:t>pour les mamans </a:t>
            </a:r>
          </a:p>
          <a:p>
            <a:pPr lvl="1">
              <a:defRPr/>
            </a:pPr>
            <a:endParaRPr lang="fr-FR" sz="2400" u="sng" dirty="0"/>
          </a:p>
          <a:p>
            <a:pPr lvl="1">
              <a:defRPr/>
            </a:pPr>
            <a:r>
              <a:rPr lang="fr-FR" sz="2400" u="sng" dirty="0"/>
              <a:t>Ouverture vers l’extérieur  </a:t>
            </a:r>
            <a:r>
              <a:rPr lang="fr-FR" sz="2400" dirty="0"/>
              <a:t>avant la fin de notre accompagnement 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2400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2400" u="sng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66" y="219992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2164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provisoires – Analyse des premiers retours terrain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773495" y="1886276"/>
            <a:ext cx="10645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2400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2400" u="sng" dirty="0">
              <a:solidFill>
                <a:prstClr val="black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="" xmlns:a16="http://schemas.microsoft.com/office/drawing/2014/main" id="{554EC634-5692-FF21-EE8D-72E9E7F58ADF}"/>
              </a:ext>
            </a:extLst>
          </p:cNvPr>
          <p:cNvSpPr txBox="1">
            <a:spLocks/>
          </p:cNvSpPr>
          <p:nvPr/>
        </p:nvSpPr>
        <p:spPr>
          <a:xfrm>
            <a:off x="894738" y="1751013"/>
            <a:ext cx="10517188" cy="5545137"/>
          </a:xfrm>
          <a:prstGeom prst="rect">
            <a:avLst/>
          </a:prstGeom>
        </p:spPr>
        <p:txBody>
          <a:bodyPr/>
          <a:lstStyle>
            <a:lvl1pPr marL="228648" indent="-228648" algn="l" defTabSz="914596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948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248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544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43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37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735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033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b="1" dirty="0"/>
              <a:t>Retours sur le Questionnaire de satisfaction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 lvl="1">
              <a:defRPr/>
            </a:pPr>
            <a:r>
              <a:rPr lang="fr-FR" dirty="0"/>
              <a:t>100% des questionnaires récupérés témoignent que : 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/>
              <a:t>Intervention de l’équipe a été </a:t>
            </a:r>
            <a:r>
              <a:rPr lang="fr-FR" b="1" dirty="0"/>
              <a:t>utile et a facilité l’accès aux soins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dirty="0"/>
              <a:t>L’équipe a pu </a:t>
            </a:r>
            <a:r>
              <a:rPr lang="fr-FR" b="1" dirty="0"/>
              <a:t>répondre à leurs questions sur le quotidien et sur les propositions </a:t>
            </a:r>
            <a:r>
              <a:rPr lang="fr-FR" dirty="0"/>
              <a:t>pour leur enfant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b="1" dirty="0"/>
              <a:t>VAD et Cs à l’hôpital appréciées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fr-FR" b="1" dirty="0"/>
              <a:t>Fréquence des </a:t>
            </a:r>
            <a:r>
              <a:rPr lang="fr-FR" b="1" dirty="0" err="1"/>
              <a:t>rdv</a:t>
            </a:r>
            <a:r>
              <a:rPr lang="fr-FR" b="1" dirty="0"/>
              <a:t> a convenu </a:t>
            </a:r>
            <a:r>
              <a:rPr lang="fr-FR" dirty="0"/>
              <a:t>(même si certains disent en souhaiter davantage)</a:t>
            </a:r>
          </a:p>
          <a:p>
            <a:pPr marL="914400" lvl="2" indent="0"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La majorité souhaite </a:t>
            </a:r>
            <a:r>
              <a:rPr lang="fr-FR" b="1" dirty="0"/>
              <a:t>un suivi au-delà de la 1ere année </a:t>
            </a:r>
            <a:r>
              <a:rPr lang="fr-FR" dirty="0"/>
              <a:t>(</a:t>
            </a:r>
            <a:r>
              <a:rPr lang="fr-FR" dirty="0" err="1"/>
              <a:t>ts</a:t>
            </a:r>
            <a:r>
              <a:rPr lang="fr-FR" dirty="0"/>
              <a:t> mois, </a:t>
            </a:r>
            <a:r>
              <a:rPr lang="fr-FR" dirty="0" err="1"/>
              <a:t>ts</a:t>
            </a:r>
            <a:r>
              <a:rPr lang="fr-FR" dirty="0"/>
              <a:t> les 3 mois ou </a:t>
            </a:r>
            <a:r>
              <a:rPr lang="fr-FR" dirty="0" err="1"/>
              <a:t>ts</a:t>
            </a:r>
            <a:r>
              <a:rPr lang="fr-FR" dirty="0"/>
              <a:t> 6ms)</a:t>
            </a:r>
          </a:p>
          <a:p>
            <a:pPr lvl="1">
              <a:defRPr/>
            </a:pPr>
            <a:endParaRPr lang="fr-FR" dirty="0"/>
          </a:p>
          <a:p>
            <a:pPr lvl="2">
              <a:buFont typeface="Wingdings" panose="05000000000000000000" pitchFamily="2" charset="2"/>
              <a:buChar char="ü"/>
              <a:defRPr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39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9433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722E64CF-F164-2A6A-343C-C66F9A476BB3}"/>
              </a:ext>
            </a:extLst>
          </p:cNvPr>
          <p:cNvSpPr txBox="1">
            <a:spLocks/>
          </p:cNvSpPr>
          <p:nvPr/>
        </p:nvSpPr>
        <p:spPr>
          <a:xfrm>
            <a:off x="1184029" y="1837573"/>
            <a:ext cx="9802626" cy="502042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48" indent="-228648" algn="l" defTabSz="914596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948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248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544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843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137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735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033" indent="-228648" algn="l" defTabSz="91459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fr-FR" sz="2400" b="1" dirty="0"/>
              <a:t>Points forts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 smtClean="0"/>
              <a:t>Equipe </a:t>
            </a:r>
            <a:r>
              <a:rPr lang="fr-FR" dirty="0"/>
              <a:t>pluridisciplinaire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VAD 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Partenariats / Parcours COCON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Peu de perdus de vue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endParaRPr lang="fr-FR" sz="1600" dirty="0" smtClean="0"/>
          </a:p>
          <a:p>
            <a:pPr marL="0" indent="0">
              <a:buClr>
                <a:srgbClr val="0070C0"/>
              </a:buClr>
              <a:buFont typeface="Wingdings" pitchFamily="2" charset="2"/>
              <a:buChar char="§"/>
              <a:defRPr/>
            </a:pPr>
            <a:r>
              <a:rPr lang="fr-FR" sz="2400" dirty="0" smtClean="0"/>
              <a:t> </a:t>
            </a:r>
            <a:r>
              <a:rPr lang="fr-FR" sz="2400" b="1" dirty="0" smtClean="0"/>
              <a:t>Points faibles</a:t>
            </a:r>
            <a:endParaRPr lang="fr-FR" sz="2400" dirty="0" smtClean="0"/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 smtClean="0"/>
              <a:t>Transports </a:t>
            </a:r>
            <a:r>
              <a:rPr lang="fr-FR" dirty="0"/>
              <a:t>professionnels et patients 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Temps administratifs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Absence de la psychologue actuellement poste clé (« aller vers »)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Temps de coordination et temps en néonatologie </a:t>
            </a:r>
          </a:p>
          <a:p>
            <a:pPr marL="857250" lvl="1" indent="-457200">
              <a:buClr>
                <a:srgbClr val="0070C0"/>
              </a:buClr>
              <a:buFont typeface="Wingdings" pitchFamily="2" charset="2"/>
              <a:buChar char="Ø"/>
              <a:defRPr/>
            </a:pPr>
            <a:r>
              <a:rPr lang="fr-FR" dirty="0"/>
              <a:t>Manque de temps pour les professionnels pour les VAD (2 binômes nécessaires par site !!)</a:t>
            </a:r>
          </a:p>
          <a:p>
            <a:pPr marL="857250" lvl="1" indent="-457200">
              <a:defRPr/>
            </a:pPr>
            <a:endParaRPr lang="fr-FR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1600" dirty="0"/>
              <a:t>	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39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8190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Quelles co-constructions avec nos partenaires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846575" y="2409496"/>
            <a:ext cx="104988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/>
              <a:t>Liens avec les services de Néonatologie</a:t>
            </a:r>
          </a:p>
          <a:p>
            <a:pPr>
              <a:defRPr/>
            </a:pPr>
            <a:r>
              <a:rPr lang="fr-FR" sz="3200" b="1" dirty="0"/>
              <a:t>Liens avec les PMI, HAD</a:t>
            </a:r>
          </a:p>
          <a:p>
            <a:pPr>
              <a:defRPr/>
            </a:pPr>
            <a:r>
              <a:rPr lang="fr-FR" altLang="fr-FR" sz="3200" b="1" dirty="0"/>
              <a:t>Liens avec les Médecins et paramédicaux libéraux de COCON</a:t>
            </a:r>
          </a:p>
          <a:p>
            <a:pPr>
              <a:defRPr/>
            </a:pPr>
            <a:r>
              <a:rPr lang="fr-FR" sz="3200" b="1" dirty="0"/>
              <a:t>Liens avec les CAMSP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3200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3200" u="sng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39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4320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520262" y="1093894"/>
            <a:ext cx="11414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00A8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Sécuriser le parcours santé des enfants exposés aux toxiques au sein de COCON et de l’équipe mobile : des synergies à construire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A8B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80E30A51-6035-D4BA-2447-F4230B164915}"/>
              </a:ext>
            </a:extLst>
          </p:cNvPr>
          <p:cNvSpPr txBox="1"/>
          <p:nvPr/>
        </p:nvSpPr>
        <p:spPr>
          <a:xfrm>
            <a:off x="890998" y="2317163"/>
            <a:ext cx="1041000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/>
              <a:t>Quelle place pour les enfants exposés aux toxiques dans le parcours COCON et l’équipe mobile PACA ? </a:t>
            </a:r>
          </a:p>
          <a:p>
            <a:pPr>
              <a:defRPr/>
            </a:pPr>
            <a:endParaRPr lang="fr-FR" sz="2800" b="1" dirty="0"/>
          </a:p>
          <a:p>
            <a:pPr>
              <a:defRPr/>
            </a:pPr>
            <a:r>
              <a:rPr lang="fr-FR" sz="2800" b="1" dirty="0"/>
              <a:t>Améliorer le repérage en anténatal en renforçant nos liens avec les acteurs de terrain : une priorité</a:t>
            </a:r>
          </a:p>
          <a:p>
            <a:pPr>
              <a:defRPr/>
            </a:pPr>
            <a:endParaRPr lang="fr-FR" sz="2800" b="1" dirty="0"/>
          </a:p>
          <a:p>
            <a:pPr>
              <a:defRPr/>
            </a:pPr>
            <a:r>
              <a:rPr lang="fr-FR" sz="2800" b="1" dirty="0"/>
              <a:t>Inclure les parents dans le parcours santé de l’enfant, en famille ou sur un temps de placement : enjeux du consentement</a:t>
            </a:r>
          </a:p>
          <a:p>
            <a:pPr>
              <a:defRPr/>
            </a:pPr>
            <a:endParaRPr lang="fr-FR" sz="2800" b="1" dirty="0"/>
          </a:p>
          <a:p>
            <a:pPr>
              <a:defRPr/>
            </a:pPr>
            <a:r>
              <a:rPr lang="fr-FR" sz="2800" b="1" dirty="0" smtClean="0"/>
              <a:t>Communiquer </a:t>
            </a:r>
            <a:endParaRPr lang="fr-FR" sz="2800" b="1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3200" u="sng" dirty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fr-FR" sz="3200" u="sng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39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362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="" xmlns:a16="http://schemas.microsoft.com/office/drawing/2014/main" id="{1FD2CAB2-37A5-0BF5-2FFA-0BBC1EE05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3638" y="1419225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Merci de votre attention </a:t>
            </a:r>
          </a:p>
        </p:txBody>
      </p:sp>
      <p:sp>
        <p:nvSpPr>
          <p:cNvPr id="4" name="Text Box 1">
            <a:extLst>
              <a:ext uri="{FF2B5EF4-FFF2-40B4-BE49-F238E27FC236}">
                <a16:creationId xmlns="" xmlns:a16="http://schemas.microsoft.com/office/drawing/2014/main" id="{9891B8BD-98D3-817F-FB8D-45FD3D091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3638" y="1419225"/>
            <a:ext cx="10515601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altLang="fr-FR" sz="4400" dirty="0">
                <a:solidFill>
                  <a:srgbClr val="000000"/>
                </a:solidFill>
                <a:latin typeface="Calibri Light" panose="020F0302020204030204" pitchFamily="34" charset="0"/>
              </a:rPr>
              <a:t>Merci de votre attention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FD785DA0-9499-2098-F96F-8706E8DC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5" y="2986088"/>
            <a:ext cx="428625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39" y="192283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744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FB922CD-E9BF-6634-775A-E7FF3509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1121717"/>
            <a:ext cx="10972440" cy="343987"/>
          </a:xfrm>
        </p:spPr>
        <p:txBody>
          <a:bodyPr/>
          <a:lstStyle/>
          <a:p>
            <a:r>
              <a:rPr lang="fr-FR" sz="3200" b="1" u="sng" spc="-1" dirty="0">
                <a:solidFill>
                  <a:schemeClr val="tx2"/>
                </a:solidFill>
                <a:latin typeface="Calibri"/>
                <a:ea typeface="Times New Roman"/>
                <a:sym typeface="Wingdings" panose="05000000000000000000" pitchFamily="2" charset="2"/>
              </a:rPr>
              <a:t>Les recommandations actuelles 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="" xmlns:a16="http://schemas.microsoft.com/office/drawing/2014/main" id="{A776A29E-398F-5E60-D589-F2AE999A9A04}"/>
              </a:ext>
            </a:extLst>
          </p:cNvPr>
          <p:cNvSpPr txBox="1">
            <a:spLocks/>
          </p:cNvSpPr>
          <p:nvPr/>
        </p:nvSpPr>
        <p:spPr>
          <a:xfrm>
            <a:off x="202480" y="1754707"/>
            <a:ext cx="5440879" cy="40457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</a:rPr>
              <a:t>Recommandations HAS 2020 de prise en charge précoce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97CBC68A-13B7-F070-C5B2-DC1F96ADE3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568" y="2351327"/>
            <a:ext cx="2100337" cy="11627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9EF5FDD-5E27-3E87-9A9E-3842116F9568}"/>
              </a:ext>
            </a:extLst>
          </p:cNvPr>
          <p:cNvSpPr/>
          <p:nvPr/>
        </p:nvSpPr>
        <p:spPr>
          <a:xfrm>
            <a:off x="202481" y="3326209"/>
            <a:ext cx="5440879" cy="227010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Interventions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précoces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dès la période d’hospitalisation ou à la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sortie de néonatologie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pendant la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1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ère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année de vie.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Guidance parentale +  interventions à visée éducative et rééducative précoces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recommandées.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6228E203-A505-D774-3668-CFFCB7A121E6}"/>
              </a:ext>
            </a:extLst>
          </p:cNvPr>
          <p:cNvSpPr txBox="1"/>
          <p:nvPr/>
        </p:nvSpPr>
        <p:spPr>
          <a:xfrm>
            <a:off x="5854569" y="1749868"/>
            <a:ext cx="6134950" cy="40765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« Rapport des milles premiers jours » Septembre 2020 </a:t>
            </a:r>
          </a:p>
          <a:p>
            <a:pPr marL="0" marR="0" lvl="0" indent="0" algn="ctr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500" b="1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La 1</a:t>
            </a:r>
            <a:r>
              <a:rPr kumimoji="0" lang="fr-FR" sz="1600" b="1" i="0" u="none" strike="noStrike" kern="1200" cap="none" spc="0" normalizeH="0" baseline="3000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ère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 année du bébé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=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</a:rPr>
              <a:t>période sensible et critique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Soutenir les parents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en les positionnant en tant que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</a:rPr>
              <a:t>partenaires de soin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D9CCC">
                  <a:lumMod val="50000"/>
                </a:srgbClr>
              </a:solidFill>
              <a:effectLst/>
              <a:highlight>
                <a:srgbClr val="00FF00"/>
              </a:highlight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Favoriser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le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</a:rPr>
              <a:t>dépistage, l’accompagnement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des enfants prématurés en repérant précocement des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</a:rPr>
              <a:t>anomalies de la trajectoire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 développementale optimale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D9CCC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durant les 1000 premiers jours.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55DB7DF-F76F-145E-9F89-37A28FAF69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6074" y="2423448"/>
            <a:ext cx="2028643" cy="9753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133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="" xmlns:a16="http://schemas.microsoft.com/office/drawing/2014/main" id="{D13835B9-CFEC-73A5-B14A-C56FD154E65A}"/>
              </a:ext>
            </a:extLst>
          </p:cNvPr>
          <p:cNvSpPr/>
          <p:nvPr/>
        </p:nvSpPr>
        <p:spPr>
          <a:xfrm>
            <a:off x="8149319" y="2236764"/>
            <a:ext cx="2129790" cy="788671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RCP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F171B4A5-5FA5-2F48-34E7-ADD9E15D5CD1}"/>
              </a:ext>
            </a:extLst>
          </p:cNvPr>
          <p:cNvSpPr/>
          <p:nvPr/>
        </p:nvSpPr>
        <p:spPr>
          <a:xfrm>
            <a:off x="9469892" y="1499331"/>
            <a:ext cx="2202353" cy="974776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028D2D75-A534-57E9-0F64-5F52506C92C3}"/>
              </a:ext>
            </a:extLst>
          </p:cNvPr>
          <p:cNvSpPr/>
          <p:nvPr/>
        </p:nvSpPr>
        <p:spPr>
          <a:xfrm>
            <a:off x="8477871" y="3187350"/>
            <a:ext cx="1794510" cy="88862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Forfait de suivi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2397BE1-FEA0-E229-000C-90E4F5C9A87A}"/>
              </a:ext>
            </a:extLst>
          </p:cNvPr>
          <p:cNvSpPr/>
          <p:nvPr/>
        </p:nvSpPr>
        <p:spPr>
          <a:xfrm>
            <a:off x="8105981" y="5939421"/>
            <a:ext cx="2166400" cy="7886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Forfait de soin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890B325B-32DC-F756-08CD-3AB77306CFAA}"/>
              </a:ext>
            </a:extLst>
          </p:cNvPr>
          <p:cNvSpPr/>
          <p:nvPr/>
        </p:nvSpPr>
        <p:spPr>
          <a:xfrm>
            <a:off x="8502568" y="5107068"/>
            <a:ext cx="2983264" cy="9424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des professionnels paramédicaux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4CC4C64E-D2AB-2718-9CCA-8868833B2BE3}"/>
              </a:ext>
            </a:extLst>
          </p:cNvPr>
          <p:cNvSpPr/>
          <p:nvPr/>
        </p:nvSpPr>
        <p:spPr>
          <a:xfrm>
            <a:off x="8477871" y="3993911"/>
            <a:ext cx="2441969" cy="9424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Formation des médecins</a:t>
            </a:r>
          </a:p>
        </p:txBody>
      </p:sp>
      <p:sp>
        <p:nvSpPr>
          <p:cNvPr id="14" name="Rectangle : avec coin arrondi et coin rogné en haut 13">
            <a:extLst>
              <a:ext uri="{FF2B5EF4-FFF2-40B4-BE49-F238E27FC236}">
                <a16:creationId xmlns="" xmlns:a16="http://schemas.microsoft.com/office/drawing/2014/main" id="{24A264ED-29E4-4FBB-7757-4ED042350688}"/>
              </a:ext>
            </a:extLst>
          </p:cNvPr>
          <p:cNvSpPr/>
          <p:nvPr/>
        </p:nvSpPr>
        <p:spPr>
          <a:xfrm>
            <a:off x="256916" y="1798485"/>
            <a:ext cx="6555364" cy="788670"/>
          </a:xfrm>
          <a:prstGeom prst="snipRoundRect">
            <a:avLst/>
          </a:prstGeom>
          <a:solidFill>
            <a:srgbClr val="00A8BD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Prise en charge précoce,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pluri-professionnelle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 coordonnée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 : avec coin arrondi et coin rogné en haut 14">
            <a:extLst>
              <a:ext uri="{FF2B5EF4-FFF2-40B4-BE49-F238E27FC236}">
                <a16:creationId xmlns="" xmlns:a16="http://schemas.microsoft.com/office/drawing/2014/main" id="{87ED8B5B-F492-A68A-4065-3A7FC05A6D52}"/>
              </a:ext>
            </a:extLst>
          </p:cNvPr>
          <p:cNvSpPr/>
          <p:nvPr/>
        </p:nvSpPr>
        <p:spPr>
          <a:xfrm>
            <a:off x="256916" y="3676466"/>
            <a:ext cx="6555364" cy="788670"/>
          </a:xfrm>
          <a:prstGeom prst="snipRoundRect">
            <a:avLst/>
          </a:prstGeom>
          <a:solidFill>
            <a:srgbClr val="00A8BD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4538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182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Suivi médical spécialisé pris en charge grâce au forfait de suivi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92D44ECB-AC0D-78A3-6FF8-DB7DA243E0D2}"/>
              </a:ext>
            </a:extLst>
          </p:cNvPr>
          <p:cNvSpPr/>
          <p:nvPr/>
        </p:nvSpPr>
        <p:spPr>
          <a:xfrm>
            <a:off x="6468123" y="3500311"/>
            <a:ext cx="2353906" cy="942449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Consultations complexes</a:t>
            </a:r>
          </a:p>
        </p:txBody>
      </p:sp>
      <p:sp>
        <p:nvSpPr>
          <p:cNvPr id="17" name="Rectangle : avec coin arrondi et coin rogné en haut 16">
            <a:extLst>
              <a:ext uri="{FF2B5EF4-FFF2-40B4-BE49-F238E27FC236}">
                <a16:creationId xmlns="" xmlns:a16="http://schemas.microsoft.com/office/drawing/2014/main" id="{6E78E7F7-4A8E-07A9-B3C8-E88C68FAE1F6}"/>
              </a:ext>
            </a:extLst>
          </p:cNvPr>
          <p:cNvSpPr/>
          <p:nvPr/>
        </p:nvSpPr>
        <p:spPr>
          <a:xfrm>
            <a:off x="256916" y="5433502"/>
            <a:ext cx="6555364" cy="788670"/>
          </a:xfrm>
          <a:prstGeom prst="snipRoundRect">
            <a:avLst/>
          </a:prstGeom>
          <a:solidFill>
            <a:srgbClr val="00A8BD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4538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182"/>
              </a:buClr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Même parcours de soins pour tous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2D4FFECC-B643-EC0F-337E-B2B50CD516F9}"/>
              </a:ext>
            </a:extLst>
          </p:cNvPr>
          <p:cNvSpPr/>
          <p:nvPr/>
        </p:nvSpPr>
        <p:spPr>
          <a:xfrm>
            <a:off x="6696402" y="1657996"/>
            <a:ext cx="2441969" cy="1193982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Appui à la coordination par le réseau de périnatalité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57EBD98D-D8BC-1176-F0A5-F62D5E815080}"/>
              </a:ext>
            </a:extLst>
          </p:cNvPr>
          <p:cNvSpPr/>
          <p:nvPr/>
        </p:nvSpPr>
        <p:spPr>
          <a:xfrm>
            <a:off x="6598434" y="5332675"/>
            <a:ext cx="2441969" cy="9424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Amélioration maillage territorial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BAC9228-4DD2-5124-5428-EFA8DCCA8500}"/>
              </a:ext>
            </a:extLst>
          </p:cNvPr>
          <p:cNvSpPr txBox="1"/>
          <p:nvPr/>
        </p:nvSpPr>
        <p:spPr>
          <a:xfrm>
            <a:off x="855698" y="1038555"/>
            <a:ext cx="535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Objectifs du parcours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CDC4F2D-989C-970A-D3D0-E3D3C14AB202}"/>
              </a:ext>
            </a:extLst>
          </p:cNvPr>
          <p:cNvSpPr txBox="1"/>
          <p:nvPr/>
        </p:nvSpPr>
        <p:spPr>
          <a:xfrm>
            <a:off x="8383321" y="1061903"/>
            <a:ext cx="263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Moyens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BCB30A9B-13F0-4809-F00D-5DD327FA2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940" y="349777"/>
            <a:ext cx="689851" cy="654700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="" xmlns:a16="http://schemas.microsoft.com/office/drawing/2014/main" id="{42B38324-52BF-8B38-88BC-0D746C74DFFD}"/>
              </a:ext>
            </a:extLst>
          </p:cNvPr>
          <p:cNvSpPr/>
          <p:nvPr/>
        </p:nvSpPr>
        <p:spPr>
          <a:xfrm>
            <a:off x="5591295" y="4361957"/>
            <a:ext cx="2441969" cy="108868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BBA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Prise en charge à 100% pour les familles </a:t>
            </a:r>
          </a:p>
        </p:txBody>
      </p:sp>
    </p:spTree>
    <p:extLst>
      <p:ext uri="{BB962C8B-B14F-4D97-AF65-F5344CB8AC3E}">
        <p14:creationId xmlns="" xmlns:p14="http://schemas.microsoft.com/office/powerpoint/2010/main" val="253750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="" xmlns:a16="http://schemas.microsoft.com/office/drawing/2014/main" id="{DCB20757-DD00-BEB5-B8C2-8C4F8A4E7014}"/>
              </a:ext>
            </a:extLst>
          </p:cNvPr>
          <p:cNvSpPr txBox="1">
            <a:spLocks/>
          </p:cNvSpPr>
          <p:nvPr/>
        </p:nvSpPr>
        <p:spPr>
          <a:xfrm>
            <a:off x="925949" y="1678668"/>
            <a:ext cx="10410745" cy="4656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Suivi et PEC de l'enfant vulnérable de 0-7 ans (expérimentation sur 5 ans)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1638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618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4538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618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Suivi médical spécialisé </a:t>
            </a:r>
          </a:p>
          <a:p>
            <a:pPr marL="1201738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Médecins formés : vulnérabilité, dépistage précoce</a:t>
            </a:r>
          </a:p>
          <a:p>
            <a:pPr marL="1201738" lvl="1" indent="-342900">
              <a:buClr>
                <a:srgbClr val="00A8BD"/>
              </a:buClr>
              <a:buFont typeface="Wingdings" panose="05000000000000000000" pitchFamily="2" charset="2"/>
              <a:buChar char="ü"/>
            </a:pPr>
            <a:r>
              <a:rPr lang="fr-FR" sz="2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complexes, âges clés</a:t>
            </a:r>
          </a:p>
          <a:p>
            <a:pPr marL="1201738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4538" lvl="1" indent="-342900">
              <a:spcBef>
                <a:spcPts val="1000"/>
              </a:spcBef>
              <a:buClr>
                <a:srgbClr val="ED6182"/>
              </a:buClr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 précoce</a:t>
            </a:r>
          </a:p>
          <a:p>
            <a:pPr marL="1201738" lvl="1" indent="-342900">
              <a:buClr>
                <a:srgbClr val="00A8BD"/>
              </a:buClr>
              <a:buFont typeface="Wingdings" panose="05000000000000000000" pitchFamily="2" charset="2"/>
              <a:buChar char="ü"/>
              <a:defRPr/>
            </a:pPr>
            <a:r>
              <a:rPr lang="fr-FR" sz="2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Permettre à l’enfant la meilleure trajectoire possible</a:t>
            </a:r>
          </a:p>
          <a:p>
            <a:pPr marL="1201738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58838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4538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618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Elargissement du financement à certains soins ne faisant pas partie du droit commun</a:t>
            </a:r>
          </a:p>
          <a:p>
            <a:pPr marL="858838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4538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D618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Relations facilitées entre les professionnels intervenant dans le suivi de l’enfant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Comptes rendus accessibles via le SI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Messagerie sécurisée via le SI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Organisation de RCP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A8B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8989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Intérêt du parcours COCON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pic>
        <p:nvPicPr>
          <p:cNvPr id="3" name="Image 2" descr="Une image contenant motif, Lilas, violet, carré&#10;&#10;Description générée automatiquement">
            <a:extLst>
              <a:ext uri="{FF2B5EF4-FFF2-40B4-BE49-F238E27FC236}">
                <a16:creationId xmlns="" xmlns:a16="http://schemas.microsoft.com/office/drawing/2014/main" id="{35E2DAC3-9683-1115-1FAA-195967A6F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03" y="2547658"/>
            <a:ext cx="1157591" cy="1157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62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186DCBEB-3EFA-D2CE-3263-D87AD612B6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471" y="2167625"/>
            <a:ext cx="4844670" cy="45955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935B5747-FF2B-FF15-5F9D-B939777275A6}"/>
              </a:ext>
            </a:extLst>
          </p:cNvPr>
          <p:cNvSpPr txBox="1"/>
          <p:nvPr/>
        </p:nvSpPr>
        <p:spPr>
          <a:xfrm>
            <a:off x="1125056" y="237996"/>
            <a:ext cx="1047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Critères d’inclusion COCON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817047B-B63F-9F85-6AF0-06FDAFAEDA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1417" y="2111657"/>
            <a:ext cx="2943226" cy="1471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BBAB97CD-B719-1FEC-C401-A42FEC18F2A7}"/>
              </a:ext>
            </a:extLst>
          </p:cNvPr>
          <p:cNvSpPr txBox="1"/>
          <p:nvPr/>
        </p:nvSpPr>
        <p:spPr>
          <a:xfrm>
            <a:off x="2662630" y="1693853"/>
            <a:ext cx="239077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rématurité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15697C4-F739-9DAD-82FC-E4E18311976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756" y="3094595"/>
            <a:ext cx="1525092" cy="977349"/>
          </a:xfrm>
          <a:prstGeom prst="rect">
            <a:avLst/>
          </a:prstGeom>
        </p:spPr>
      </p:pic>
      <p:pic>
        <p:nvPicPr>
          <p:cNvPr id="7" name="Espace réservé du contenu 14">
            <a:extLst>
              <a:ext uri="{FF2B5EF4-FFF2-40B4-BE49-F238E27FC236}">
                <a16:creationId xmlns="" xmlns:a16="http://schemas.microsoft.com/office/drawing/2014/main" id="{0005F3F3-4BDE-D176-C906-F9F3986C681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588" y="4683583"/>
            <a:ext cx="2884123" cy="1721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FE822EDD-0257-8EC1-0FD3-02F618DACF5A}"/>
              </a:ext>
            </a:extLst>
          </p:cNvPr>
          <p:cNvSpPr/>
          <p:nvPr/>
        </p:nvSpPr>
        <p:spPr>
          <a:xfrm>
            <a:off x="2733115" y="3557115"/>
            <a:ext cx="2257424" cy="6377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Petit poids de naissance pour âge gestationnel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BA8DB2F-A365-245B-0C54-BBE6902116F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94564" y="4354107"/>
            <a:ext cx="2257424" cy="150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DCB2FDF-8A26-4698-EF5D-F72F0183FAA9}"/>
              </a:ext>
            </a:extLst>
          </p:cNvPr>
          <p:cNvSpPr txBox="1"/>
          <p:nvPr/>
        </p:nvSpPr>
        <p:spPr>
          <a:xfrm>
            <a:off x="3806606" y="5646859"/>
            <a:ext cx="263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Anoxo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-ischémie, AVC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Malformation cérébrale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ABEDCC6F-EA5D-7EA6-1762-51C3EB26D70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4943" y="3429000"/>
            <a:ext cx="1493459" cy="1326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4EC6EF5A-860A-F441-B512-C7EE801B1C9F}"/>
              </a:ext>
            </a:extLst>
          </p:cNvPr>
          <p:cNvSpPr txBox="1"/>
          <p:nvPr/>
        </p:nvSpPr>
        <p:spPr>
          <a:xfrm>
            <a:off x="6714437" y="4683583"/>
            <a:ext cx="1632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Pathologies infectieuses- ante, périnatales</a:t>
            </a:r>
          </a:p>
        </p:txBody>
      </p:sp>
      <p:sp>
        <p:nvSpPr>
          <p:cNvPr id="14" name="Phylactère : pensées 13">
            <a:extLst>
              <a:ext uri="{FF2B5EF4-FFF2-40B4-BE49-F238E27FC236}">
                <a16:creationId xmlns="" xmlns:a16="http://schemas.microsoft.com/office/drawing/2014/main" id="{257942CC-DD91-8963-B324-C0241F6F010E}"/>
              </a:ext>
            </a:extLst>
          </p:cNvPr>
          <p:cNvSpPr/>
          <p:nvPr/>
        </p:nvSpPr>
        <p:spPr>
          <a:xfrm>
            <a:off x="6151988" y="339776"/>
            <a:ext cx="4124975" cy="1755252"/>
          </a:xfrm>
          <a:prstGeom prst="cloudCallout">
            <a:avLst>
              <a:gd name="adj1" fmla="val -82027"/>
              <a:gd name="adj2" fmla="val -285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TND 2 à 3 fois plus  fréquent /   population générale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763A1A4B-0FAE-0444-7BD5-F5DC3EEAE98D}"/>
              </a:ext>
            </a:extLst>
          </p:cNvPr>
          <p:cNvSpPr txBox="1"/>
          <p:nvPr/>
        </p:nvSpPr>
        <p:spPr>
          <a:xfrm>
            <a:off x="8377942" y="3105130"/>
            <a:ext cx="173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Cardiopathies congénitales complexes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70EFF4BB-F6B3-E675-F131-423FB9F53D9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88091" y="4071944"/>
            <a:ext cx="711237" cy="1390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Bulle narrative : ronde 17">
            <a:extLst>
              <a:ext uri="{FF2B5EF4-FFF2-40B4-BE49-F238E27FC236}">
                <a16:creationId xmlns="" xmlns:a16="http://schemas.microsoft.com/office/drawing/2014/main" id="{ECCE7AE4-AD20-E177-855C-D44A4785FC17}"/>
              </a:ext>
            </a:extLst>
          </p:cNvPr>
          <p:cNvSpPr/>
          <p:nvPr/>
        </p:nvSpPr>
        <p:spPr>
          <a:xfrm>
            <a:off x="6545316" y="5607860"/>
            <a:ext cx="3665252" cy="1118346"/>
          </a:xfrm>
          <a:prstGeom prst="wedgeEllipseCallout">
            <a:avLst>
              <a:gd name="adj1" fmla="val 63683"/>
              <a:gd name="adj2" fmla="val -4677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Toxiques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Substances psychoactives, Médicaments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dépakine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®, anti néoplasique…) Alcool...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1AA86A69-E992-CEF8-9CA6-26CE40E48A15}"/>
              </a:ext>
            </a:extLst>
          </p:cNvPr>
          <p:cNvSpPr txBox="1"/>
          <p:nvPr/>
        </p:nvSpPr>
        <p:spPr>
          <a:xfrm>
            <a:off x="188024" y="6233500"/>
            <a:ext cx="336632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Hospitalisation </a:t>
            </a: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éonatale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longue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D31A4673-98D6-2B20-CF53-5AF86671F483}"/>
              </a:ext>
            </a:extLst>
          </p:cNvPr>
          <p:cNvSpPr/>
          <p:nvPr/>
        </p:nvSpPr>
        <p:spPr>
          <a:xfrm>
            <a:off x="2694275" y="1652520"/>
            <a:ext cx="2390775" cy="53023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79C1E595-BD9C-5DC6-C90D-D5005731CA05}"/>
              </a:ext>
            </a:extLst>
          </p:cNvPr>
          <p:cNvGrpSpPr/>
          <p:nvPr/>
        </p:nvGrpSpPr>
        <p:grpSpPr>
          <a:xfrm>
            <a:off x="307841" y="885024"/>
            <a:ext cx="2014489" cy="1755253"/>
            <a:chOff x="8924156" y="1741560"/>
            <a:chExt cx="2410690" cy="2566870"/>
          </a:xfrm>
        </p:grpSpPr>
        <p:pic>
          <p:nvPicPr>
            <p:cNvPr id="22" name="Image 21">
              <a:extLst>
                <a:ext uri="{FF2B5EF4-FFF2-40B4-BE49-F238E27FC236}">
                  <a16:creationId xmlns="" xmlns:a16="http://schemas.microsoft.com/office/drawing/2014/main" id="{74D303C8-ABCA-2AB4-512B-08A8036A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208" y="1930835"/>
              <a:ext cx="2016586" cy="201658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C4E38FC-926B-36D5-54D0-5B45ECD94C16}"/>
                </a:ext>
              </a:extLst>
            </p:cNvPr>
            <p:cNvSpPr/>
            <p:nvPr/>
          </p:nvSpPr>
          <p:spPr>
            <a:xfrm>
              <a:off x="8924156" y="1741560"/>
              <a:ext cx="2410690" cy="2395135"/>
            </a:xfrm>
            <a:prstGeom prst="rect">
              <a:avLst/>
            </a:prstGeom>
            <a:noFill/>
            <a:ln w="22225">
              <a:solidFill>
                <a:srgbClr val="00A8B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BEAC2C13-265A-FDE7-2EF5-EC80590FD8F9}"/>
                </a:ext>
              </a:extLst>
            </p:cNvPr>
            <p:cNvSpPr/>
            <p:nvPr/>
          </p:nvSpPr>
          <p:spPr>
            <a:xfrm>
              <a:off x="9318530" y="3964959"/>
              <a:ext cx="1621942" cy="343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>
                  <a:ln>
                    <a:noFill/>
                  </a:ln>
                  <a:solidFill>
                    <a:srgbClr val="ED618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Recommandations HAS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04F1C1D9-2F8C-0D38-C378-114D5CE0048A}"/>
              </a:ext>
            </a:extLst>
          </p:cNvPr>
          <p:cNvSpPr txBox="1"/>
          <p:nvPr/>
        </p:nvSpPr>
        <p:spPr>
          <a:xfrm>
            <a:off x="3864917" y="6427335"/>
            <a:ext cx="329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Malformations ORL, …</a:t>
            </a:r>
          </a:p>
        </p:txBody>
      </p:sp>
    </p:spTree>
    <p:extLst>
      <p:ext uri="{BB962C8B-B14F-4D97-AF65-F5344CB8AC3E}">
        <p14:creationId xmlns="" xmlns:p14="http://schemas.microsoft.com/office/powerpoint/2010/main" val="18690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B87784A-70A7-BCF1-1774-0C26BADCDBE2}"/>
              </a:ext>
            </a:extLst>
          </p:cNvPr>
          <p:cNvSpPr txBox="1"/>
          <p:nvPr/>
        </p:nvSpPr>
        <p:spPr>
          <a:xfrm>
            <a:off x="1013701" y="1093894"/>
            <a:ext cx="10920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A8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Critères d’inclusion en région PACA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6492B3F7-43BE-15F0-A2CB-15167C7D56AE}"/>
              </a:ext>
            </a:extLst>
          </p:cNvPr>
          <p:cNvSpPr txBox="1"/>
          <p:nvPr/>
        </p:nvSpPr>
        <p:spPr>
          <a:xfrm>
            <a:off x="1184030" y="45540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Parcours COCON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049D1D1-0861-A7DB-0470-DA66771A2A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151" y="1947831"/>
            <a:ext cx="11715346" cy="43444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5891A5-7081-2FF2-0D26-7B2CF97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66" y="192284"/>
            <a:ext cx="1516380" cy="982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21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D30A1DF-3B63-E3BE-C971-03A0C47C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8" y="407504"/>
            <a:ext cx="10515601" cy="1171236"/>
          </a:xfrm>
        </p:spPr>
        <p:txBody>
          <a:bodyPr>
            <a:noAutofit/>
          </a:bodyPr>
          <a:lstStyle/>
          <a:p>
            <a:pPr marL="457200" lvl="1">
              <a:buClr>
                <a:srgbClr val="00AAD1"/>
              </a:buClr>
            </a:pPr>
            <a:r>
              <a:rPr lang="fr-FR" sz="2800" dirty="0">
                <a:solidFill>
                  <a:srgbClr val="00AAD1"/>
                </a:solidFill>
              </a:rPr>
              <a:t/>
            </a:r>
            <a:br>
              <a:rPr lang="fr-FR" sz="2800" dirty="0">
                <a:solidFill>
                  <a:srgbClr val="00AAD1"/>
                </a:solidFill>
              </a:rPr>
            </a:br>
            <a:r>
              <a:rPr lang="fr-FR" sz="2800" b="1" dirty="0">
                <a:solidFill>
                  <a:schemeClr val="bg1"/>
                </a:solidFill>
              </a:rPr>
              <a:t>Critères d’inclusion RPO hors COCON</a:t>
            </a:r>
            <a:r>
              <a:rPr kumimoji="0" lang="fr-FR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fr-FR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Prématurité tardive ≥ 35 SA + Vulnérabilité psychosociale  </a:t>
            </a:r>
            <a:b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Enfance en danger    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7" name="Phylactère : pensées 6">
            <a:extLst>
              <a:ext uri="{FF2B5EF4-FFF2-40B4-BE49-F238E27FC236}">
                <a16:creationId xmlns="" xmlns:a16="http://schemas.microsoft.com/office/drawing/2014/main" id="{6CB061B4-0FE7-FD5D-03A8-D1C4068618B2}"/>
              </a:ext>
            </a:extLst>
          </p:cNvPr>
          <p:cNvSpPr/>
          <p:nvPr/>
        </p:nvSpPr>
        <p:spPr>
          <a:xfrm>
            <a:off x="379936" y="2333077"/>
            <a:ext cx="5412789" cy="2735390"/>
          </a:xfrm>
          <a:prstGeom prst="cloudCallout">
            <a:avLst>
              <a:gd name="adj1" fmla="val 21844"/>
              <a:gd name="adj2" fmla="val -57433"/>
            </a:avLst>
          </a:prstGeom>
          <a:solidFill>
            <a:srgbClr val="37B5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Traumatisme crânien, Polytraumatisé</a:t>
            </a:r>
            <a:b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Ou Négligences graves et/ou maltraitance  (ayant nécessité hospitalisation pendant la 1</a:t>
            </a:r>
            <a:r>
              <a:rPr lang="fr-FR" sz="2400" b="1" baseline="30000" dirty="0">
                <a:solidFill>
                  <a:schemeClr val="accent4">
                    <a:lumMod val="75000"/>
                  </a:schemeClr>
                </a:solidFill>
              </a:rPr>
              <a:t>ère</a:t>
            </a:r>
            <a:r>
              <a:rPr lang="fr-FR" sz="2400" b="1" dirty="0">
                <a:solidFill>
                  <a:schemeClr val="accent4">
                    <a:lumMod val="75000"/>
                  </a:schemeClr>
                </a:solidFill>
              </a:rPr>
              <a:t>  année,…)</a:t>
            </a:r>
            <a:r>
              <a:rPr lang="fr-FR" sz="2000" b="1" dirty="0">
                <a:solidFill>
                  <a:schemeClr val="bg1"/>
                </a:solidFill>
              </a:rPr>
              <a:t/>
            </a:r>
            <a:br>
              <a:rPr lang="fr-FR" sz="2000" b="1" dirty="0">
                <a:solidFill>
                  <a:schemeClr val="bg1"/>
                </a:solidFill>
              </a:rPr>
            </a:b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="" xmlns:a16="http://schemas.microsoft.com/office/drawing/2014/main" id="{62106A47-B49C-8351-021F-F22E2859FED2}"/>
              </a:ext>
            </a:extLst>
          </p:cNvPr>
          <p:cNvSpPr/>
          <p:nvPr/>
        </p:nvSpPr>
        <p:spPr>
          <a:xfrm>
            <a:off x="7182329" y="3583110"/>
            <a:ext cx="5009671" cy="2503934"/>
          </a:xfrm>
          <a:prstGeom prst="wedgeRoundRectCallout">
            <a:avLst>
              <a:gd name="adj1" fmla="val -35603"/>
              <a:gd name="adj2" fmla="val -12805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toxiques chez la mère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Violences actuelles conjugales /intrafamiliales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ATCD mx </a:t>
            </a:r>
            <a:r>
              <a:rPr lang="fr-FR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ttt</a:t>
            </a: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négligence graves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moins 3 critères de vulnérabilité environnementale psycho sociale</a:t>
            </a:r>
            <a:endParaRPr lang="fr-FR" sz="2000" dirty="0"/>
          </a:p>
          <a:p>
            <a:pPr marL="342900" indent="-342900" algn="ctr">
              <a:buFontTx/>
              <a:buChar char="-"/>
            </a:pPr>
            <a:endParaRPr lang="fr-F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/>
            </a:r>
            <a:br>
              <a:rPr lang="fr-FR" sz="2400" b="1" dirty="0">
                <a:solidFill>
                  <a:srgbClr val="002060"/>
                </a:solidFill>
              </a:rPr>
            </a:br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</a:t>
            </a:r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EE36260C-BB46-72F7-72C6-7A4E3AE835DB}"/>
              </a:ext>
            </a:extLst>
          </p:cNvPr>
          <p:cNvSpPr/>
          <p:nvPr/>
        </p:nvSpPr>
        <p:spPr>
          <a:xfrm>
            <a:off x="4789972" y="2907516"/>
            <a:ext cx="2612056" cy="16941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/>
                </a:solidFill>
              </a:rPr>
              <a:t>SUIVI RPO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CA5B436-A54B-CB51-9231-B0404DD8F067}"/>
              </a:ext>
            </a:extLst>
          </p:cNvPr>
          <p:cNvSpPr txBox="1"/>
          <p:nvPr/>
        </p:nvSpPr>
        <p:spPr>
          <a:xfrm>
            <a:off x="1294427" y="5411450"/>
            <a:ext cx="77065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AAD1"/>
                </a:solidFill>
              </a:rPr>
              <a:t>Critères d’exclusion</a:t>
            </a:r>
            <a:endParaRPr kumimoji="0" lang="fr-FR" sz="3200" b="1" u="none" strike="noStrike" kern="1200" cap="none" spc="0" normalizeH="0" baseline="0" noProof="0" dirty="0">
              <a:ln>
                <a:noFill/>
              </a:ln>
              <a:solidFill>
                <a:srgbClr val="00AAD1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r>
              <a:rPr kumimoji="0" lang="fr-FR" sz="28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2400" b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- </a:t>
            </a:r>
            <a:r>
              <a:rPr kumimoji="0" lang="fr-FR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Refus des parents </a:t>
            </a:r>
            <a:r>
              <a:rPr lang="fr-FR" sz="2400" dirty="0">
                <a:solidFill>
                  <a:srgbClr val="FFC000"/>
                </a:solidFill>
                <a:ea typeface="+mn-ea"/>
              </a:rPr>
              <a:t/>
            </a:r>
            <a:br>
              <a:rPr lang="fr-FR" sz="2400" dirty="0">
                <a:solidFill>
                  <a:srgbClr val="FFC000"/>
                </a:solidFill>
                <a:ea typeface="+mn-ea"/>
              </a:rPr>
            </a:br>
            <a:r>
              <a:rPr lang="fr-FR" sz="2400" dirty="0">
                <a:solidFill>
                  <a:srgbClr val="FFC000"/>
                </a:solidFill>
                <a:ea typeface="+mn-ea"/>
              </a:rPr>
              <a:t>	- </a:t>
            </a:r>
            <a:r>
              <a:rPr kumimoji="0" lang="fr-FR" sz="24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Déménagement (hors territoire d’expérimentation)</a:t>
            </a:r>
            <a:r>
              <a:rPr lang="fr-FR" sz="2400" b="1" dirty="0">
                <a:solidFill>
                  <a:srgbClr val="00A8BD"/>
                </a:solidFill>
              </a:rPr>
              <a:t> </a:t>
            </a:r>
            <a:endParaRPr lang="fr-FR" sz="2800" b="1" dirty="0">
              <a:solidFill>
                <a:srgbClr val="00A8B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75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anchor="t">
        <a:spAutoFit/>
      </a:bodyPr>
      <a:lstStyle>
        <a:defPPr marR="1533603" algn="ctr" defTabSz="540000">
          <a:lnSpc>
            <a:spcPts val="2000"/>
          </a:lnSpc>
          <a:spcBef>
            <a:spcPts val="1089"/>
          </a:spcBef>
          <a:spcAft>
            <a:spcPts val="1000"/>
          </a:spcAft>
          <a:buClr>
            <a:srgbClr val="93A299"/>
          </a:buClr>
          <a:tabLst>
            <a:tab pos="219004" algn="l"/>
          </a:tabLst>
          <a:defRPr sz="2800" b="1" dirty="0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ce6a82-6b0d-491d-b64a-3bb8355412ee">
      <Terms xmlns="http://schemas.microsoft.com/office/infopath/2007/PartnerControls"/>
    </lcf76f155ced4ddcb4097134ff3c332f>
    <TaxCatchAll xmlns="d5b4b7c0-cb74-4c5d-add3-2f4dd696e874" xsi:nil="true"/>
    <SharedWithUsers xmlns="d5b4b7c0-cb74-4c5d-add3-2f4dd696e874">
      <UserInfo>
        <DisplayName>Christophe SAVAGNER</DisplayName>
        <AccountId>27</AccountId>
        <AccountType/>
      </UserInfo>
      <UserInfo>
        <DisplayName>Caroline DELARUE</DisplayName>
        <AccountId>69</AccountId>
        <AccountType/>
      </UserInfo>
      <UserInfo>
        <DisplayName>Cécile Marty</DisplayName>
        <AccountId>12</AccountId>
        <AccountType/>
      </UserInfo>
      <UserInfo>
        <DisplayName>Débora SALOMONE</DisplayName>
        <AccountId>26</AccountId>
        <AccountType/>
      </UserInfo>
      <UserInfo>
        <DisplayName>Halima ABAKARIM</DisplayName>
        <AccountId>30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BD4FF943D6A44AB7F2239B69FE90F4" ma:contentTypeVersion="15" ma:contentTypeDescription="Crée un document." ma:contentTypeScope="" ma:versionID="e561bf9d83d9b92887110be2652a3ee7">
  <xsd:schema xmlns:xsd="http://www.w3.org/2001/XMLSchema" xmlns:xs="http://www.w3.org/2001/XMLSchema" xmlns:p="http://schemas.microsoft.com/office/2006/metadata/properties" xmlns:ns2="86ce6a82-6b0d-491d-b64a-3bb8355412ee" xmlns:ns3="d5b4b7c0-cb74-4c5d-add3-2f4dd696e874" targetNamespace="http://schemas.microsoft.com/office/2006/metadata/properties" ma:root="true" ma:fieldsID="298ab7e840302bc6f06cae8d33015f29" ns2:_="" ns3:_="">
    <xsd:import namespace="86ce6a82-6b0d-491d-b64a-3bb8355412ee"/>
    <xsd:import namespace="d5b4b7c0-cb74-4c5d-add3-2f4dd696e8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e6a82-6b0d-491d-b64a-3bb8355412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11b9c6ec-b393-4ab5-9bd7-9bcf2c4937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4b7c0-cb74-4c5d-add3-2f4dd696e8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2dc214c-3a07-4099-8716-f1122ceb851d}" ma:internalName="TaxCatchAll" ma:showField="CatchAllData" ma:web="d5b4b7c0-cb74-4c5d-add3-2f4dd696e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AE98D0-A7A1-430B-A297-371F9F4FBFB7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d5b4b7c0-cb74-4c5d-add3-2f4dd696e874"/>
    <ds:schemaRef ds:uri="86ce6a82-6b0d-491d-b64a-3bb8355412e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BCA4A5-D10F-4BB0-ABDB-750E71422C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613DF7-27BF-4E7B-B4F9-C5506BF436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ce6a82-6b0d-491d-b64a-3bb8355412ee"/>
    <ds:schemaRef ds:uri="d5b4b7c0-cb74-4c5d-add3-2f4dd696e8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ab5c5ff-e283-41ae-bf0f-87831f01d0f4}" enabled="0" method="" siteId="{cab5c5ff-e283-41ae-bf0f-87831f01d0f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7358</TotalTime>
  <Words>2356</Words>
  <Application>Microsoft Office PowerPoint</Application>
  <PresentationFormat>Personnalisé</PresentationFormat>
  <Paragraphs>470</Paragraphs>
  <Slides>37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Thème Office</vt:lpstr>
      <vt:lpstr>1_Thème Office</vt:lpstr>
      <vt:lpstr>5_Thème Office</vt:lpstr>
      <vt:lpstr>Conception personnalisée</vt:lpstr>
      <vt:lpstr>Office Theme</vt:lpstr>
      <vt:lpstr>Diapositive 1</vt:lpstr>
      <vt:lpstr>Diapositive 2</vt:lpstr>
      <vt:lpstr>Diapositive 3</vt:lpstr>
      <vt:lpstr>Les recommandations actuelles </vt:lpstr>
      <vt:lpstr>Diapositive 5</vt:lpstr>
      <vt:lpstr>Diapositive 6</vt:lpstr>
      <vt:lpstr>Diapositive 7</vt:lpstr>
      <vt:lpstr>Diapositive 8</vt:lpstr>
      <vt:lpstr> Critères d’inclusion RPO hors COCON   - Prématurité tardive ≥ 35 SA + Vulnérabilité psychosociale   - Enfance en danger    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COCON</dc:title>
  <dc:creator>Halima ABAKARIM</dc:creator>
  <cp:lastModifiedBy>Utilisateur</cp:lastModifiedBy>
  <cp:revision>131</cp:revision>
  <dcterms:created xsi:type="dcterms:W3CDTF">2022-01-13T11:40:42Z</dcterms:created>
  <dcterms:modified xsi:type="dcterms:W3CDTF">2024-06-16T21:56:16Z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0x010100B7BD4FF943D6A44AB7F2239B69FE90F4</vt:lpwstr>
  </property>
  <property fmtid="{D5CDD505-2E9C-101B-9397-08002B2CF9AE}" pid="3" name="Order">
    <vt:r8>2111300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