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51" autoAdjust="0"/>
  </p:normalViewPr>
  <p:slideViewPr>
    <p:cSldViewPr snapToGrid="0">
      <p:cViewPr varScale="1">
        <p:scale>
          <a:sx n="99" d="100"/>
          <a:sy n="99" d="100"/>
        </p:scale>
        <p:origin x="9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33B02BAC-CF7B-44CB-82FD-DCA68E4AA2CF}" type="datetimeFigureOut">
              <a:rPr lang="fr-FR" altLang="fr-FR" smtClean="0"/>
              <a:t>30/04/2024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fr-FR" alt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034CDC-6266-46E3-B5A1-50C25DF67C5E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24540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fr-FR" alt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numCol="1"/>
          <a:lstStyle/>
          <a:p>
            <a:fld id="{90034CDC-6266-46E3-B5A1-50C25DF67C5E}" type="slidenum">
              <a:rPr lang="fr-FR" altLang="fr-FR" smtClean="0"/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72370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fr-FR" alt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numCol="1"/>
          <a:lstStyle/>
          <a:p>
            <a:fld id="{90034CDC-6266-46E3-B5A1-50C25DF67C5E}" type="slidenum">
              <a:rPr lang="fr-FR" altLang="fr-FR" smtClean="0"/>
              <a:t>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4919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fr-FR" alt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numCol="1"/>
          <a:lstStyle/>
          <a:p>
            <a:fld id="{90034CDC-6266-46E3-B5A1-50C25DF67C5E}" type="slidenum">
              <a:rPr lang="fr-FR" altLang="fr-FR" smtClean="0"/>
              <a:t>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37131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fr-FR" alt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numCol="1"/>
          <a:lstStyle/>
          <a:p>
            <a:fld id="{90034CDC-6266-46E3-B5A1-50C25DF67C5E}" type="slidenum">
              <a:rPr lang="fr-FR" altLang="fr-FR" smtClean="0"/>
              <a:t>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79421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r>
              <a:rPr lang="fr-FR" altLang="fr-FR" dirty="0"/>
              <a:t>Biais : sage-femme et femme, avec une formation de base en addictologie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numCol="1"/>
          <a:lstStyle/>
          <a:p>
            <a:fld id="{90034CDC-6266-46E3-B5A1-50C25DF67C5E}" type="slidenum">
              <a:rPr lang="fr-FR" altLang="fr-FR" smtClean="0"/>
              <a:t>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64314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numCol="1" anchor="b">
            <a:normAutofit/>
          </a:bodyPr>
          <a:lstStyle>
            <a:lvl1pPr>
              <a:defRPr sz="5400"/>
            </a:lvl1pPr>
          </a:lstStyle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numCol="1"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alt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2066AB8D-EF47-4EF0-B7DF-465FF1982CE0}" type="datetime1">
              <a:rPr lang="fr-FR" altLang="fr-FR" smtClean="0"/>
              <a:t>30/04/2024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7" name="Freeform 6"/>
          <p:cNvSpPr/>
          <p:nvPr/>
        </p:nvSpPr>
        <p:spPr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 numCol="1"/>
          <a:lstStyle/>
          <a:p>
            <a:fld id="{0726F8CE-E157-4F6F-AF04-F84ADEC03065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483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numCol="1"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numCol="1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alt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4B221D0-5AD0-4AC2-9328-7AA219541500}" type="datetime1">
              <a:rPr lang="fr-FR" altLang="fr-FR" smtClean="0"/>
              <a:t>30/04/2024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9" name="Freeform 11"/>
          <p:cNvSpPr/>
          <p:nvPr/>
        </p:nvSpPr>
        <p:spPr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 numCol="1"/>
          <a:lstStyle/>
          <a:p>
            <a:fld id="{0726F8CE-E157-4F6F-AF04-F84ADEC03065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57687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numCol="1"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numCol="1"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alt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numCol="1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alt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E4AE917-E521-4D3C-83E5-DB6488ED1A32}" type="datetime1">
              <a:rPr lang="fr-FR" altLang="fr-FR" smtClean="0"/>
              <a:t>30/04/2024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11" name="Freeform 11"/>
          <p:cNvSpPr/>
          <p:nvPr/>
        </p:nvSpPr>
        <p:spPr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 numCol="1"/>
          <a:lstStyle/>
          <a:p>
            <a:fld id="{0726F8CE-E157-4F6F-AF04-F84ADEC03065}" type="slidenum">
              <a:rPr lang="fr-FR" altLang="fr-FR" smtClean="0"/>
              <a:t>‹N°›</a:t>
            </a:fld>
            <a:endParaRPr lang="fr-FR" alt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457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numCol="1" anchor="b">
            <a:normAutofit/>
          </a:bodyPr>
          <a:lstStyle>
            <a:lvl1pPr algn="l">
              <a:defRPr sz="4800" b="0"/>
            </a:lvl1pPr>
          </a:lstStyle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numCol="1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alt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ED86C3B-CB0C-4DE3-BB96-C5822554AF46}" type="datetime1">
              <a:rPr lang="fr-FR" altLang="fr-FR" smtClean="0"/>
              <a:t>30/04/2024</a:t>
            </a:fld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9" name="Freeform 11"/>
          <p:cNvSpPr/>
          <p:nvPr/>
        </p:nvSpPr>
        <p:spPr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 numCol="1"/>
          <a:lstStyle/>
          <a:p>
            <a:fld id="{0726F8CE-E157-4F6F-AF04-F84ADEC03065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30338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numCol="1"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numCol="1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alt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numCol="1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alt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63441DE6-7983-4560-A592-6FEA7249133F}" type="datetime1">
              <a:rPr lang="fr-FR" altLang="fr-FR" smtClean="0"/>
              <a:t>30/04/2024</a:t>
            </a:fld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11" name="Freeform 11"/>
          <p:cNvSpPr/>
          <p:nvPr/>
        </p:nvSpPr>
        <p:spPr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 numCol="1"/>
          <a:lstStyle/>
          <a:p>
            <a:fld id="{0726F8CE-E157-4F6F-AF04-F84ADEC03065}" type="slidenum">
              <a:rPr lang="fr-FR" altLang="fr-FR" smtClean="0"/>
              <a:t>‹N°›</a:t>
            </a:fld>
            <a:endParaRPr lang="fr-FR" alt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3105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numCol="1"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numCol="1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alt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numCol="1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alt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3D47EDA-7BD3-43E8-95F4-62FA7C7DE665}" type="datetime1">
              <a:rPr lang="fr-FR" altLang="fr-FR" smtClean="0"/>
              <a:t>30/04/2024</a:t>
            </a:fld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9" name="Freeform 11"/>
          <p:cNvSpPr/>
          <p:nvPr/>
        </p:nvSpPr>
        <p:spPr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 numCol="1"/>
          <a:lstStyle/>
          <a:p>
            <a:fld id="{0726F8CE-E157-4F6F-AF04-F84ADEC03065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48324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 anchor="t"/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2B2530FA-122A-4890-9157-5AA97A5552CE}" type="datetime1">
              <a:rPr lang="fr-FR" altLang="fr-FR" smtClean="0"/>
              <a:t>30/04/2024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8" name="Freeform 11"/>
          <p:cNvSpPr/>
          <p:nvPr/>
        </p:nvSpPr>
        <p:spPr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0726F8CE-E157-4F6F-AF04-F84ADEC03065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74984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numCol="1" anchor="ctr"/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 numCol="1"/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8AC6D010-C3C9-4FD9-95F8-332DA1DE659C}" type="datetime1">
              <a:rPr lang="fr-FR" altLang="fr-FR" smtClean="0"/>
              <a:t>30/04/2024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8" name="Freeform 11"/>
          <p:cNvSpPr/>
          <p:nvPr/>
        </p:nvSpPr>
        <p:spPr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0726F8CE-E157-4F6F-AF04-F84ADEC03065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5811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 numCol="1"/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 numCol="1"/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3ED12163-52DB-45ED-B047-C77C935F7832}" type="datetime1">
              <a:rPr lang="fr-FR" altLang="fr-FR" smtClean="0"/>
              <a:t>30/04/2024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8" name="Freeform 11"/>
          <p:cNvSpPr/>
          <p:nvPr/>
        </p:nvSpPr>
        <p:spPr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0726F8CE-E157-4F6F-AF04-F84ADEC03065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7919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numCol="1" anchor="b"/>
          <a:lstStyle>
            <a:lvl1pPr algn="l">
              <a:defRPr sz="4000" b="0" cap="none"/>
            </a:lvl1pPr>
          </a:lstStyle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numCol="1"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alt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BA394052-2E65-4BA5-8F25-4C549F2639E8}" type="datetime1">
              <a:rPr lang="fr-FR" altLang="fr-FR" smtClean="0"/>
              <a:t>30/04/2024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9" name="Freeform 11"/>
          <p:cNvSpPr/>
          <p:nvPr/>
        </p:nvSpPr>
        <p:spPr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 numCol="1"/>
          <a:lstStyle/>
          <a:p>
            <a:fld id="{0726F8CE-E157-4F6F-AF04-F84ADEC03065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3711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 numCol="1">
            <a:normAutofit/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 numCol="1">
            <a:normAutofit/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9C7AB557-CFA9-454E-81BF-37C1730D9DAB}" type="datetime1">
              <a:rPr lang="fr-FR" altLang="fr-FR" smtClean="0"/>
              <a:t>30/04/2024</a:t>
            </a:fld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12" name="Freeform 11"/>
          <p:cNvSpPr/>
          <p:nvPr/>
        </p:nvSpPr>
        <p:spPr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 numCol="1"/>
          <a:lstStyle/>
          <a:p>
            <a:fld id="{0726F8CE-E157-4F6F-AF04-F84ADEC03065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1303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numCol="1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alt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 numCol="1">
            <a:normAutofit/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numCol="1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alt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 numCol="1">
            <a:normAutofit/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8444E34-FF86-4A49-9E82-EAC9656EFA15}" type="datetime1">
              <a:rPr lang="fr-FR" altLang="fr-FR" smtClean="0"/>
              <a:t>30/04/2024</a:t>
            </a:fld>
            <a:endParaRPr lang="fr-FR" alt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12" name="Freeform 11"/>
          <p:cNvSpPr/>
          <p:nvPr/>
        </p:nvSpPr>
        <p:spPr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 numCol="1"/>
          <a:lstStyle/>
          <a:p>
            <a:fld id="{0726F8CE-E157-4F6F-AF04-F84ADEC03065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5215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0D427572-EB2B-4442-9FD6-0EFFC81D3FBB}" type="datetime1">
              <a:rPr lang="fr-FR" altLang="fr-FR" smtClean="0"/>
              <a:t>30/04/2024</a:t>
            </a:fld>
            <a:endParaRPr lang="fr-FR" alt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7" name="Freeform 11"/>
          <p:cNvSpPr/>
          <p:nvPr/>
        </p:nvSpPr>
        <p:spPr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0726F8CE-E157-4F6F-AF04-F84ADEC03065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14800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2AF65B3-E723-4EBE-8F5E-3D06A39ED7FD}" type="datetime1">
              <a:rPr lang="fr-FR" altLang="fr-FR" smtClean="0"/>
              <a:t>30/04/2024</a:t>
            </a:fld>
            <a:endParaRPr lang="fr-FR" alt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6" name="Freeform 11"/>
          <p:cNvSpPr/>
          <p:nvPr/>
        </p:nvSpPr>
        <p:spPr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0726F8CE-E157-4F6F-AF04-F84ADEC03065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9013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numCol="1" anchor="b"/>
          <a:lstStyle>
            <a:lvl1pPr algn="l">
              <a:defRPr sz="2000" b="0"/>
            </a:lvl1pPr>
          </a:lstStyle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numCol="1" anchor="ctr">
            <a:normAutofit/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alt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F49F97D-797F-4D71-996E-180138DA1E92}" type="datetime1">
              <a:rPr lang="fr-FR" altLang="fr-FR" smtClean="0"/>
              <a:t>30/04/2024</a:t>
            </a:fld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9" name="Freeform 11"/>
          <p:cNvSpPr/>
          <p:nvPr/>
        </p:nvSpPr>
        <p:spPr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0726F8CE-E157-4F6F-AF04-F84ADEC03065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3278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numCol="1" anchor="b">
            <a:normAutofit/>
          </a:bodyPr>
          <a:lstStyle>
            <a:lvl1pPr algn="l">
              <a:defRPr sz="2400" b="0"/>
            </a:lvl1pPr>
          </a:lstStyle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numCol="1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alt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 numCol="1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alt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AAF72576-A77D-46C5-8C1D-736314B18F3D}" type="datetime1">
              <a:rPr lang="fr-FR" altLang="fr-FR" smtClean="0"/>
              <a:t>30/04/2024</a:t>
            </a:fld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9" name="Freeform 11"/>
          <p:cNvSpPr/>
          <p:nvPr/>
        </p:nvSpPr>
        <p:spPr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 numCol="1"/>
          <a:lstStyle/>
          <a:p>
            <a:fld id="{0726F8CE-E157-4F6F-AF04-F84ADEC03065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31923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numCol="1" rtlCol="0" anchor="t">
            <a:normAutofit/>
          </a:bodyPr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DA6AD-8FA1-4536-A6D2-51A7BB111719}" type="datetime1">
              <a:rPr lang="fr-FR" altLang="fr-FR" smtClean="0"/>
              <a:t>30/04/2024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726F8CE-E157-4F6F-AF04-F84ADEC03065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489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5E9734-80AF-DA96-55F7-CA49E0C91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57427" y="924842"/>
            <a:ext cx="8915399" cy="3450514"/>
          </a:xfrm>
        </p:spPr>
        <p:txBody>
          <a:bodyPr numCol="1">
            <a:normAutofit fontScale="90000"/>
          </a:bodyPr>
          <a:lstStyle/>
          <a:p>
            <a:pPr algn="ctr"/>
            <a:br>
              <a:rPr lang="fr-FR" altLang="fr-FR" sz="1800" b="0" i="0" u="none" strike="noStrike" baseline="0" dirty="0">
                <a:latin typeface="Times New Roman" panose="02020603050405020304" pitchFamily="18" charset="0"/>
              </a:rPr>
            </a:br>
            <a:r>
              <a:rPr lang="fr-FR" altLang="fr-FR" sz="1800" b="0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fr-FR" altLang="fr-FR" sz="2400" b="1" i="0" u="none" strike="noStrike" baseline="0" dirty="0">
                <a:latin typeface="Times New Roman"/>
                <a:cs typeface="Times New Roman"/>
              </a:rPr>
              <a:t>RETOUR D'EXPÉRIENCE DE CONSULTATIONS DE GYNÉCOLOGIE </a:t>
            </a:r>
            <a:br>
              <a:rPr lang="fr-FR" altLang="fr-FR" sz="2400" b="1" i="0" u="none" strike="noStrike" baseline="0" dirty="0">
                <a:latin typeface="Times New Roman" panose="02020603050405020304" pitchFamily="18" charset="0"/>
              </a:rPr>
            </a:br>
            <a:r>
              <a:rPr lang="fr-FR" altLang="fr-FR" sz="2400" b="1" dirty="0">
                <a:latin typeface="Times New Roman"/>
                <a:cs typeface="Times New Roman"/>
              </a:rPr>
              <a:t>              </a:t>
            </a:r>
            <a:r>
              <a:rPr lang="fr-FR" altLang="fr-FR" sz="2400" b="1" i="0" u="none" strike="noStrike" baseline="0" dirty="0">
                <a:latin typeface="Times New Roman"/>
                <a:cs typeface="Times New Roman"/>
              </a:rPr>
              <a:t>PAR UNE SAGE-FEMME DANS UN CENTRE</a:t>
            </a:r>
            <a:r>
              <a:rPr lang="fr-FR" altLang="fr-FR" sz="2400" b="1" dirty="0">
                <a:latin typeface="Times New Roman"/>
                <a:cs typeface="Times New Roman"/>
              </a:rPr>
              <a:t> </a:t>
            </a:r>
            <a:r>
              <a:rPr lang="fr-FR" altLang="fr-FR" sz="2400" b="1" i="0" u="none" strike="noStrike" baseline="0" dirty="0">
                <a:latin typeface="Times New Roman"/>
                <a:cs typeface="Times New Roman"/>
              </a:rPr>
              <a:t> D'ADDICTOLOGIE</a:t>
            </a:r>
            <a:r>
              <a:rPr lang="fr-FR" altLang="fr-FR" sz="2400" b="1" dirty="0">
                <a:latin typeface="Times New Roman"/>
                <a:cs typeface="Times New Roman"/>
              </a:rPr>
              <a:t>: </a:t>
            </a:r>
            <a:r>
              <a:rPr lang="fr-FR" altLang="fr-FR" sz="2400" b="1" i="0" u="none" strike="noStrike" baseline="0" dirty="0">
                <a:latin typeface="Times New Roman"/>
                <a:cs typeface="Times New Roman"/>
              </a:rPr>
              <a:t> CAP 14 </a:t>
            </a:r>
            <a:br>
              <a:rPr lang="fr-FR" altLang="fr-FR" sz="1800" b="1" i="0" u="none" strike="noStrike" baseline="0" dirty="0">
                <a:latin typeface="Times New Roman" panose="02020603050405020304" pitchFamily="18" charset="0"/>
              </a:rPr>
            </a:br>
            <a:br>
              <a:rPr lang="fr-FR" altLang="fr-FR" sz="1800" b="1" i="0" u="none" strike="noStrike" baseline="0" dirty="0">
                <a:latin typeface="Times New Roman" panose="02020603050405020304" pitchFamily="18" charset="0"/>
              </a:rPr>
            </a:br>
            <a:br>
              <a:rPr lang="fr-FR" altLang="fr-FR" sz="1800" b="1" i="0" u="none" strike="noStrike" baseline="0" dirty="0">
                <a:latin typeface="Times New Roman" panose="02020603050405020304" pitchFamily="18" charset="0"/>
              </a:rPr>
            </a:br>
            <a:br>
              <a:rPr lang="fr-FR" altLang="fr-FR" sz="1800" b="0" i="0" u="none" strike="noStrike" baseline="0" dirty="0">
                <a:latin typeface="Times New Roman" panose="02020603050405020304" pitchFamily="18" charset="0"/>
              </a:rPr>
            </a:br>
            <a:r>
              <a:rPr lang="fr-FR" altLang="fr-FR" sz="18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CSAPA RESSOURCE</a:t>
            </a:r>
            <a:r>
              <a:rPr lang="fr-FR" altLang="fr-FR"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 </a:t>
            </a:r>
            <a:r>
              <a:rPr lang="fr-FR" altLang="fr-FR" sz="18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fr-FR" altLang="fr-FR" sz="1800" b="1" dirty="0">
                <a:solidFill>
                  <a:srgbClr val="000000"/>
                </a:solidFill>
                <a:latin typeface="Times New Roman"/>
                <a:cs typeface="Times New Roman"/>
              </a:rPr>
              <a:t>à </a:t>
            </a:r>
            <a:r>
              <a:rPr lang="fr-FR" altLang="fr-FR" sz="18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 AVIGNON PERIODE D’OBSERVATION :</a:t>
            </a:r>
            <a:br>
              <a:rPr lang="fr-FR" altLang="fr-FR" sz="1800" b="1" i="0" u="none" strike="noStrike" baseline="0" dirty="0">
                <a:latin typeface="Times New Roman" panose="02020603050405020304" pitchFamily="18" charset="0"/>
              </a:rPr>
            </a:br>
            <a:r>
              <a:rPr lang="fr-FR" altLang="fr-FR" sz="18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 SEPTEMBRE 2021- AVRIL 2023 </a:t>
            </a:r>
            <a:br>
              <a:rPr lang="fr-FR" altLang="fr-FR" sz="1800" b="1" i="0" u="none" strike="noStrike" baseline="0" dirty="0">
                <a:latin typeface="Times New Roman" panose="02020603050405020304" pitchFamily="18" charset="0"/>
              </a:rPr>
            </a:br>
            <a:endParaRPr lang="fr-FR" alt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1E305D-DE90-E401-5268-10EF0ADFC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57587" y="4544490"/>
            <a:ext cx="4676826" cy="1126283"/>
          </a:xfrm>
        </p:spPr>
        <p:txBody>
          <a:bodyPr numCol="1"/>
          <a:lstStyle/>
          <a:p>
            <a:pPr algn="ctr"/>
            <a:r>
              <a:rPr lang="fr-FR" altLang="fr-FR" b="1" dirty="0"/>
              <a:t>Karine Quintard</a:t>
            </a:r>
          </a:p>
          <a:p>
            <a:pPr algn="ctr"/>
            <a:endParaRPr lang="fr-FR" altLang="fr-FR" dirty="0"/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771CF5C-7680-3375-9D3C-655B1B124A63}"/>
              </a:ext>
            </a:extLst>
          </p:cNvPr>
          <p:cNvSpPr txBox="1">
            <a:spLocks/>
          </p:cNvSpPr>
          <p:nvPr/>
        </p:nvSpPr>
        <p:spPr>
          <a:xfrm>
            <a:off x="2785859" y="5637702"/>
            <a:ext cx="8915399" cy="1126283"/>
          </a:xfrm>
          <a:prstGeom prst="rect">
            <a:avLst/>
          </a:prstGeom>
        </p:spPr>
        <p:txBody>
          <a:bodyPr vert="horz" lIns="91440" tIns="45720" rIns="91440" bIns="45720" numCol="1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altLang="fr-FR" sz="1600" dirty="0"/>
              <a:t>Sous la Direction du Dr MP. Petit, Dr C. Anquetil, S. Inidry</a:t>
            </a:r>
          </a:p>
        </p:txBody>
      </p:sp>
    </p:spTree>
    <p:extLst>
      <p:ext uri="{BB962C8B-B14F-4D97-AF65-F5344CB8AC3E}">
        <p14:creationId xmlns:p14="http://schemas.microsoft.com/office/powerpoint/2010/main" val="956060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FFF62A-E9EF-28F3-FD43-BBA27CAA3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4008" y="2693542"/>
            <a:ext cx="8911687" cy="1280890"/>
          </a:xfrm>
        </p:spPr>
        <p:txBody>
          <a:bodyPr numCol="1">
            <a:normAutofit/>
          </a:bodyPr>
          <a:lstStyle/>
          <a:p>
            <a:pPr algn="ctr"/>
            <a:r>
              <a:rPr lang="fr-FR" altLang="fr-FR" sz="4000" dirty="0"/>
              <a:t>Merci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CB1317A-9B0F-24AF-BA67-F479B69E4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0726F8CE-E157-4F6F-AF04-F84ADEC03065}" type="slidenum">
              <a:rPr lang="fr-FR" altLang="fr-FR" smtClean="0"/>
              <a:t>10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10476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22B7A0EA-D2C0-48F8-72C3-2F4862397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fr-FR" altLang="fr-FR" sz="4000" dirty="0"/>
              <a:t>Introduction et constats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580B6E15-2085-9128-21B8-05FE512E5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fr-FR" altLang="fr-FR" sz="2400" dirty="0"/>
              <a:t>Choix du sujet:</a:t>
            </a:r>
          </a:p>
          <a:p>
            <a:pPr lvl="1" algn="just">
              <a:lnSpc>
                <a:spcPct val="200000"/>
              </a:lnSpc>
            </a:pPr>
            <a:r>
              <a:rPr lang="fr-FR" altLang="fr-FR" sz="2400" dirty="0"/>
              <a:t>Consultations « spécifiques »,</a:t>
            </a:r>
          </a:p>
          <a:p>
            <a:pPr lvl="1" algn="just">
              <a:lnSpc>
                <a:spcPct val="200000"/>
              </a:lnSpc>
            </a:pPr>
            <a:r>
              <a:rPr lang="fr-FR" altLang="fr-FR" sz="2400" dirty="0"/>
              <a:t>Peu de retour d’expérience,</a:t>
            </a:r>
          </a:p>
          <a:p>
            <a:pPr lvl="1" algn="just">
              <a:lnSpc>
                <a:spcPct val="200000"/>
              </a:lnSpc>
            </a:pPr>
            <a:r>
              <a:rPr lang="fr-FR" altLang="fr-FR" sz="2400" dirty="0"/>
              <a:t>Problématiques gynécologiques spécifiques.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10B4BAE5-438A-363C-A541-7D308788E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0726F8CE-E157-4F6F-AF04-F84ADEC03065}" type="slidenum">
              <a:rPr lang="fr-FR" altLang="fr-FR" smtClean="0"/>
              <a:t>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8518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967317-D3B0-CF2B-46AF-BE5D3FFB5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pPr algn="ctr"/>
            <a:r>
              <a:rPr lang="fr-FR" altLang="fr-FR" sz="4400" dirty="0"/>
              <a:t>Objectifs principal et secondaires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90033B-6088-3269-A4F0-1351A34DA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1904999"/>
            <a:ext cx="8915400" cy="4567989"/>
          </a:xfrm>
        </p:spPr>
        <p:txBody>
          <a:bodyPr vert="horz" lIns="91440" tIns="45720" rIns="91440" bIns="45720" numCol="1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fr-FR" altLang="fr-FR" sz="2000" b="1" u="sng" dirty="0"/>
              <a:t>Objectif principal </a:t>
            </a:r>
            <a:r>
              <a:rPr lang="fr-FR" altLang="fr-FR" sz="2000" dirty="0"/>
              <a:t>: Modélisation et capitalisation d’un type d’intervention ou de consultation </a:t>
            </a:r>
          </a:p>
          <a:p>
            <a:pPr>
              <a:lnSpc>
                <a:spcPct val="150000"/>
              </a:lnSpc>
            </a:pPr>
            <a:r>
              <a:rPr lang="fr-FR" altLang="fr-FR" sz="2000" b="1" u="sng" dirty="0"/>
              <a:t>Objectifs secondaires</a:t>
            </a:r>
            <a:r>
              <a:rPr lang="fr-FR" altLang="fr-FR" sz="2000" dirty="0"/>
              <a:t>:</a:t>
            </a:r>
          </a:p>
          <a:p>
            <a:pPr lvl="1">
              <a:lnSpc>
                <a:spcPct val="150000"/>
              </a:lnSpc>
            </a:pPr>
            <a:r>
              <a:rPr lang="fr-FR" altLang="fr-FR" sz="2000" dirty="0"/>
              <a:t>Rendre compte de la nécessité de consultations, gynécologiques réalisées en centre d’addictologie,</a:t>
            </a:r>
          </a:p>
          <a:p>
            <a:pPr lvl="1">
              <a:lnSpc>
                <a:spcPct val="150000"/>
              </a:lnSpc>
            </a:pPr>
            <a:r>
              <a:rPr lang="fr-FR" altLang="fr-FR" sz="2000" dirty="0"/>
              <a:t>Sensibiliser sur des consultations gynécologiques spécifiques,</a:t>
            </a:r>
          </a:p>
          <a:p>
            <a:pPr lvl="1">
              <a:lnSpc>
                <a:spcPct val="150000"/>
              </a:lnSpc>
            </a:pPr>
            <a:r>
              <a:rPr lang="fr-FR" altLang="fr-FR" sz="2000" dirty="0"/>
              <a:t>Promouvoir l’intérêt d’un travail en réseau,</a:t>
            </a:r>
          </a:p>
          <a:p>
            <a:pPr lvl="1">
              <a:lnSpc>
                <a:spcPct val="150000"/>
              </a:lnSpc>
            </a:pPr>
            <a:r>
              <a:rPr lang="fr-FR" altLang="fr-FR" sz="2000" dirty="0"/>
              <a:t>Encourager la mutualisation des données épidémiologiques.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8710AC-D0CC-8726-4D17-62DDFBC89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0726F8CE-E157-4F6F-AF04-F84ADEC03065}" type="slidenum">
              <a:rPr lang="fr-FR" altLang="fr-FR" smtClean="0"/>
              <a:t>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96600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8ECF0B-1473-5EA6-2D56-4BC43B678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fr-FR" altLang="fr-FR" sz="4000" dirty="0"/>
              <a:t>Méthodologie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561D68-AAFE-03FD-A833-D794943B7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 vert="horz" lIns="91440" tIns="45720" rIns="91440" bIns="45720" numCol="1"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fr-FR" altLang="fr-FR" sz="2000" dirty="0"/>
              <a:t>Données sur dossiers </a:t>
            </a:r>
          </a:p>
          <a:p>
            <a:pPr algn="just">
              <a:lnSpc>
                <a:spcPct val="150000"/>
              </a:lnSpc>
            </a:pPr>
            <a:r>
              <a:rPr lang="fr-FR" altLang="fr-FR" sz="2000" b="1" dirty="0"/>
              <a:t>Etude rétrospective de 37 dossiers </a:t>
            </a:r>
            <a:r>
              <a:rPr lang="fr-FR" altLang="fr-FR" sz="2000" dirty="0"/>
              <a:t>(étude de cas), et </a:t>
            </a:r>
            <a:r>
              <a:rPr lang="fr-FR" altLang="fr-FR" sz="2000" b="1" dirty="0"/>
              <a:t>étude comparative :</a:t>
            </a:r>
          </a:p>
          <a:p>
            <a:pPr lvl="1" algn="just">
              <a:lnSpc>
                <a:spcPct val="150000"/>
              </a:lnSpc>
            </a:pPr>
            <a:r>
              <a:rPr lang="fr-FR" altLang="fr-FR" sz="2000" dirty="0"/>
              <a:t>Avec de 3 études ( thèses et mémoire),</a:t>
            </a:r>
          </a:p>
          <a:p>
            <a:pPr lvl="1" algn="just">
              <a:lnSpc>
                <a:spcPct val="150000"/>
              </a:lnSpc>
            </a:pPr>
            <a:r>
              <a:rPr lang="fr-FR" altLang="fr-FR" sz="2000" dirty="0"/>
              <a:t>Avec les données nationales,</a:t>
            </a:r>
          </a:p>
          <a:p>
            <a:pPr lvl="1" algn="just">
              <a:lnSpc>
                <a:spcPct val="150000"/>
              </a:lnSpc>
            </a:pPr>
            <a:r>
              <a:rPr lang="fr-FR" altLang="fr-FR" sz="2000" dirty="0"/>
              <a:t>Avec les données du planning familial local,</a:t>
            </a:r>
          </a:p>
          <a:p>
            <a:pPr lvl="1" algn="just">
              <a:lnSpc>
                <a:spcPct val="150000"/>
              </a:lnSpc>
            </a:pPr>
            <a:r>
              <a:rPr lang="fr-FR" altLang="fr-FR" sz="2000" dirty="0"/>
              <a:t>Avec mon activité de cabinet libéral.</a:t>
            </a:r>
          </a:p>
          <a:p>
            <a:pPr lvl="1" algn="just">
              <a:lnSpc>
                <a:spcPct val="150000"/>
              </a:lnSpc>
            </a:pPr>
            <a:endParaRPr lang="fr-FR" altLang="fr-FR" sz="20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2D3DF87-8D67-989F-EF2C-EAE1C293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0726F8CE-E157-4F6F-AF04-F84ADEC03065}" type="slidenum">
              <a:rPr lang="fr-FR" altLang="fr-FR" smtClean="0"/>
              <a:t>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73982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CE92B9-B48C-C9EE-C45C-B472676E8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7" y="624110"/>
            <a:ext cx="8911687" cy="1280890"/>
          </a:xfrm>
        </p:spPr>
        <p:txBody>
          <a:bodyPr numCol="1">
            <a:normAutofit/>
          </a:bodyPr>
          <a:lstStyle/>
          <a:p>
            <a:pPr algn="ctr"/>
            <a:r>
              <a:rPr lang="fr-FR" altLang="fr-FR" sz="4000" dirty="0"/>
              <a:t>Résultats 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ACD4A01D-6919-6F82-ACDB-B9BC9A2FC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7927" y="2093019"/>
            <a:ext cx="3515532" cy="5762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1"/>
          <a:lstStyle/>
          <a:p>
            <a:r>
              <a:rPr lang="fr-FR" altLang="fr-FR" sz="1800" b="1" dirty="0"/>
              <a:t>Patientes vues en consultation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72AD51F2-B498-34CA-ECB4-CB2328401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7926" y="2716158"/>
            <a:ext cx="3515532" cy="33540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>
            <a:normAutofit lnSpcReduction="10000"/>
          </a:bodyPr>
          <a:lstStyle/>
          <a:p>
            <a:pPr>
              <a:lnSpc>
                <a:spcPct val="210000"/>
              </a:lnSpc>
            </a:pPr>
            <a:r>
              <a:rPr lang="fr-FR" altLang="fr-FR" dirty="0"/>
              <a:t>37/ 119 soit 31% des femmes du CAP14</a:t>
            </a:r>
          </a:p>
          <a:p>
            <a:pPr>
              <a:lnSpc>
                <a:spcPct val="210000"/>
              </a:lnSpc>
            </a:pPr>
            <a:r>
              <a:rPr lang="fr-FR" altLang="fr-FR" dirty="0"/>
              <a:t>35,5% des rdv honorés</a:t>
            </a:r>
          </a:p>
          <a:p>
            <a:pPr>
              <a:lnSpc>
                <a:spcPct val="210000"/>
              </a:lnSpc>
            </a:pPr>
            <a:r>
              <a:rPr lang="fr-FR" altLang="fr-FR" dirty="0"/>
              <a:t>1à 6 rdv par femme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A5E47A4-013C-FF5D-7410-880CEEA77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94394" y="2088062"/>
            <a:ext cx="3687081" cy="5762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1"/>
          <a:lstStyle/>
          <a:p>
            <a:r>
              <a:rPr lang="fr-FR" altLang="fr-FR" sz="1800" b="1" dirty="0"/>
              <a:t>Motifs de consultation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1091361-EE55-61DA-703F-0378CBD872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4393" y="2716158"/>
            <a:ext cx="3687081" cy="33540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>
            <a:normAutofit lnSpcReduction="10000"/>
          </a:bodyPr>
          <a:lstStyle/>
          <a:p>
            <a:r>
              <a:rPr lang="fr-FR" altLang="fr-FR" dirty="0"/>
              <a:t>Consultation gynéco classique (19) dont 2 premières consultations</a:t>
            </a:r>
          </a:p>
          <a:p>
            <a:r>
              <a:rPr lang="fr-FR" altLang="fr-FR" dirty="0"/>
              <a:t>Pathologies gynécologiques (7)</a:t>
            </a:r>
          </a:p>
          <a:p>
            <a:r>
              <a:rPr lang="fr-FR" altLang="fr-FR" dirty="0"/>
              <a:t>Désir de grossesse ou grossesse (5)</a:t>
            </a:r>
          </a:p>
          <a:p>
            <a:r>
              <a:rPr lang="fr-FR" altLang="fr-FR" dirty="0"/>
              <a:t>Instauration ou réactualisation de contraception (5)</a:t>
            </a:r>
          </a:p>
          <a:p>
            <a:r>
              <a:rPr lang="fr-FR" altLang="fr-FR" dirty="0"/>
              <a:t>Demande de bilan d’IST (1)</a:t>
            </a:r>
          </a:p>
          <a:p>
            <a:endParaRPr lang="fr-FR" alt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6B8DB54-6FF5-1DD9-7FF0-C72F2A4DC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0726F8CE-E157-4F6F-AF04-F84ADEC03065}" type="slidenum">
              <a:rPr lang="fr-FR" altLang="fr-FR" smtClean="0"/>
              <a:t>5</a:t>
            </a:fld>
            <a:endParaRPr lang="fr-FR" altLang="fr-FR"/>
          </a:p>
        </p:txBody>
      </p:sp>
      <p:sp>
        <p:nvSpPr>
          <p:cNvPr id="9" name="Espace réservé du texte 7">
            <a:extLst>
              <a:ext uri="{FF2B5EF4-FFF2-40B4-BE49-F238E27FC236}">
                <a16:creationId xmlns:a16="http://schemas.microsoft.com/office/drawing/2014/main" id="{AA8E43D7-501B-69BB-98A5-491BC19D7210}"/>
              </a:ext>
            </a:extLst>
          </p:cNvPr>
          <p:cNvSpPr txBox="1">
            <a:spLocks/>
          </p:cNvSpPr>
          <p:nvPr/>
        </p:nvSpPr>
        <p:spPr>
          <a:xfrm>
            <a:off x="8292074" y="2088062"/>
            <a:ext cx="3717758" cy="5762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800" b="1" dirty="0"/>
              <a:t>Consultations femmes au CAP14</a:t>
            </a:r>
          </a:p>
        </p:txBody>
      </p:sp>
      <p:sp>
        <p:nvSpPr>
          <p:cNvPr id="10" name="Espace réservé du contenu 5">
            <a:extLst>
              <a:ext uri="{FF2B5EF4-FFF2-40B4-BE49-F238E27FC236}">
                <a16:creationId xmlns:a16="http://schemas.microsoft.com/office/drawing/2014/main" id="{9BD7BC65-84E5-53AC-7D96-6B70EF8FB5EA}"/>
              </a:ext>
            </a:extLst>
          </p:cNvPr>
          <p:cNvSpPr txBox="1">
            <a:spLocks/>
          </p:cNvSpPr>
          <p:nvPr/>
        </p:nvSpPr>
        <p:spPr>
          <a:xfrm>
            <a:off x="8292074" y="2716158"/>
            <a:ext cx="3717758" cy="33540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numCol="1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dirty="0"/>
              <a:t>20% de femmes</a:t>
            </a:r>
          </a:p>
          <a:p>
            <a:r>
              <a:rPr lang="fr-FR" altLang="fr-FR" dirty="0"/>
              <a:t>48% de femmes sous TSO</a:t>
            </a:r>
          </a:p>
          <a:p>
            <a:r>
              <a:rPr lang="fr-FR" altLang="fr-FR" dirty="0"/>
              <a:t>70% sous TSO en consultation gynéco</a:t>
            </a:r>
          </a:p>
          <a:p>
            <a:r>
              <a:rPr lang="fr-FR" altLang="fr-FR" dirty="0"/>
              <a:t>&lt; 1/3 en études supérieures </a:t>
            </a:r>
          </a:p>
          <a:p>
            <a:r>
              <a:rPr lang="fr-FR" altLang="fr-FR" dirty="0"/>
              <a:t>&gt; 50% seule, précaire, avec enfants</a:t>
            </a:r>
          </a:p>
        </p:txBody>
      </p:sp>
    </p:spTree>
    <p:extLst>
      <p:ext uri="{BB962C8B-B14F-4D97-AF65-F5344CB8AC3E}">
        <p14:creationId xmlns:p14="http://schemas.microsoft.com/office/powerpoint/2010/main" val="4069632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CE92B9-B48C-C9EE-C45C-B472676E8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7" y="624110"/>
            <a:ext cx="8911687" cy="1280890"/>
          </a:xfrm>
        </p:spPr>
        <p:txBody>
          <a:bodyPr numCol="1">
            <a:normAutofit/>
          </a:bodyPr>
          <a:lstStyle/>
          <a:p>
            <a:pPr algn="ctr"/>
            <a:r>
              <a:rPr lang="fr-FR" altLang="fr-FR" sz="4000" dirty="0"/>
              <a:t>Résultats 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ACD4A01D-6919-6F82-ACDB-B9BC9A2FC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150" y="1453927"/>
            <a:ext cx="3601306" cy="5762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1"/>
          <a:lstStyle/>
          <a:p>
            <a:r>
              <a:rPr lang="fr-FR" altLang="fr-FR" sz="1800" b="1" dirty="0"/>
              <a:t>Dernière consultation gynéco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72AD51F2-B498-34CA-ECB4-CB2328401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150" y="2139896"/>
            <a:ext cx="3601307" cy="140941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numCol="1"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fr-FR" altLang="fr-FR" dirty="0"/>
              <a:t>2/3 pas de Cs gynéco &gt; 3 ans ou jamais</a:t>
            </a:r>
          </a:p>
          <a:p>
            <a:pPr>
              <a:lnSpc>
                <a:spcPct val="150000"/>
              </a:lnSpc>
            </a:pPr>
            <a:r>
              <a:rPr lang="fr-FR" altLang="fr-FR" dirty="0"/>
              <a:t>Moyenne : 7,16 ans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A5E47A4-013C-FF5D-7410-880CEEA77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79055" y="1437986"/>
            <a:ext cx="3687081" cy="5762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1"/>
          <a:lstStyle/>
          <a:p>
            <a:r>
              <a:rPr lang="fr-FR" altLang="fr-FR" sz="1800" b="1" dirty="0"/>
              <a:t>Dernier frottis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1091361-EE55-61DA-703F-0378CBD872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63717" y="2139896"/>
            <a:ext cx="3717758" cy="14094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numCol="1" rtlCol="0" anchor="t">
            <a:normAutofit fontScale="92500" lnSpcReduction="20000"/>
          </a:bodyPr>
          <a:lstStyle/>
          <a:p>
            <a:r>
              <a:rPr lang="fr-FR" altLang="fr-FR" dirty="0"/>
              <a:t>86,5% &gt; à 3 ans ou jamais réalisé</a:t>
            </a:r>
          </a:p>
          <a:p>
            <a:r>
              <a:rPr lang="fr-FR" altLang="fr-FR" dirty="0"/>
              <a:t>Moyenne : 7,67 ans</a:t>
            </a:r>
          </a:p>
          <a:p>
            <a:r>
              <a:rPr lang="fr-FR" altLang="fr-FR" dirty="0"/>
              <a:t>25% des frottis effectués  </a:t>
            </a:r>
            <a:r>
              <a:rPr lang="fr-FR" altLang="fr-FR" dirty="0" err="1"/>
              <a:t>patho</a:t>
            </a:r>
          </a:p>
          <a:p>
            <a:endParaRPr lang="fr-FR" altLang="fr-FR" dirty="0"/>
          </a:p>
          <a:p>
            <a:endParaRPr lang="fr-FR" alt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6B8DB54-6FF5-1DD9-7FF0-C72F2A4DC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0726F8CE-E157-4F6F-AF04-F84ADEC03065}" type="slidenum">
              <a:rPr lang="fr-FR" altLang="fr-FR" smtClean="0"/>
              <a:t>6</a:t>
            </a:fld>
            <a:endParaRPr lang="fr-FR" altLang="fr-FR"/>
          </a:p>
        </p:txBody>
      </p:sp>
      <p:sp>
        <p:nvSpPr>
          <p:cNvPr id="9" name="Espace réservé du texte 7">
            <a:extLst>
              <a:ext uri="{FF2B5EF4-FFF2-40B4-BE49-F238E27FC236}">
                <a16:creationId xmlns:a16="http://schemas.microsoft.com/office/drawing/2014/main" id="{AA8E43D7-501B-69BB-98A5-491BC19D7210}"/>
              </a:ext>
            </a:extLst>
          </p:cNvPr>
          <p:cNvSpPr txBox="1">
            <a:spLocks/>
          </p:cNvSpPr>
          <p:nvPr/>
        </p:nvSpPr>
        <p:spPr>
          <a:xfrm>
            <a:off x="8334961" y="1444435"/>
            <a:ext cx="3663274" cy="5762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800" b="1" dirty="0"/>
              <a:t>Dernière mammo (50 ans et +)</a:t>
            </a:r>
          </a:p>
        </p:txBody>
      </p:sp>
      <p:sp>
        <p:nvSpPr>
          <p:cNvPr id="10" name="Espace réservé du contenu 5">
            <a:extLst>
              <a:ext uri="{FF2B5EF4-FFF2-40B4-BE49-F238E27FC236}">
                <a16:creationId xmlns:a16="http://schemas.microsoft.com/office/drawing/2014/main" id="{9BD7BC65-84E5-53AC-7D96-6B70EF8FB5EA}"/>
              </a:ext>
            </a:extLst>
          </p:cNvPr>
          <p:cNvSpPr txBox="1">
            <a:spLocks/>
          </p:cNvSpPr>
          <p:nvPr/>
        </p:nvSpPr>
        <p:spPr>
          <a:xfrm>
            <a:off x="8346558" y="2139895"/>
            <a:ext cx="3663274" cy="14094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numCol="1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 dirty="0"/>
              <a:t>36% jamais réalisée</a:t>
            </a:r>
          </a:p>
          <a:p>
            <a:pPr>
              <a:lnSpc>
                <a:spcPct val="150000"/>
              </a:lnSpc>
            </a:pPr>
            <a:r>
              <a:t> 81,8% &gt; 2 ans </a:t>
            </a:r>
          </a:p>
        </p:txBody>
      </p:sp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A7C5C53E-4CCA-547E-051C-3E4E2E37C320}"/>
              </a:ext>
            </a:extLst>
          </p:cNvPr>
          <p:cNvSpPr txBox="1">
            <a:spLocks/>
          </p:cNvSpPr>
          <p:nvPr/>
        </p:nvSpPr>
        <p:spPr>
          <a:xfrm>
            <a:off x="8447510" y="4100572"/>
            <a:ext cx="3562322" cy="5762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800" b="1" dirty="0"/>
              <a:t>IVG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AFDB8283-D06C-B671-3DAE-65D7034EF7CB}"/>
              </a:ext>
            </a:extLst>
          </p:cNvPr>
          <p:cNvSpPr txBox="1">
            <a:spLocks/>
          </p:cNvSpPr>
          <p:nvPr/>
        </p:nvSpPr>
        <p:spPr>
          <a:xfrm>
            <a:off x="4479055" y="4100572"/>
            <a:ext cx="3772855" cy="5762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800" b="1" dirty="0"/>
              <a:t>Ménopause </a:t>
            </a:r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461D1849-B1F0-93B8-FD19-03240BA23D72}"/>
              </a:ext>
            </a:extLst>
          </p:cNvPr>
          <p:cNvSpPr txBox="1">
            <a:spLocks/>
          </p:cNvSpPr>
          <p:nvPr/>
        </p:nvSpPr>
        <p:spPr>
          <a:xfrm>
            <a:off x="725036" y="4100572"/>
            <a:ext cx="3558419" cy="5762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numCol="1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altLang="fr-FR" sz="1800" b="1" dirty="0"/>
              <a:t>Contraception </a:t>
            </a:r>
          </a:p>
        </p:txBody>
      </p:sp>
      <p:sp>
        <p:nvSpPr>
          <p:cNvPr id="13" name="Espace réservé du contenu 4">
            <a:extLst>
              <a:ext uri="{FF2B5EF4-FFF2-40B4-BE49-F238E27FC236}">
                <a16:creationId xmlns:a16="http://schemas.microsoft.com/office/drawing/2014/main" id="{361E105E-291F-F978-609A-9B3B1F1E5B95}"/>
              </a:ext>
            </a:extLst>
          </p:cNvPr>
          <p:cNvSpPr txBox="1">
            <a:spLocks/>
          </p:cNvSpPr>
          <p:nvPr/>
        </p:nvSpPr>
        <p:spPr>
          <a:xfrm>
            <a:off x="725038" y="4833293"/>
            <a:ext cx="3558418" cy="180755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numCol="1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fr-FR" altLang="fr-FR" dirty="0"/>
              <a:t>60 %  aucune</a:t>
            </a:r>
          </a:p>
          <a:p>
            <a:pPr>
              <a:lnSpc>
                <a:spcPct val="110000"/>
              </a:lnSpc>
            </a:pPr>
            <a:r>
              <a:rPr lang="fr-FR" altLang="fr-FR" dirty="0"/>
              <a:t>¾ des implants hors délais</a:t>
            </a:r>
          </a:p>
          <a:p>
            <a:pPr>
              <a:lnSpc>
                <a:spcPct val="110000"/>
              </a:lnSpc>
            </a:pPr>
            <a:r>
              <a:rPr lang="fr-FR" altLang="fr-FR" dirty="0"/>
              <a:t>SIU 100% &gt; à 5 ans</a:t>
            </a:r>
          </a:p>
          <a:p>
            <a:pPr>
              <a:lnSpc>
                <a:spcPct val="110000"/>
              </a:lnSpc>
            </a:pPr>
            <a:r>
              <a:rPr lang="fr-FR" altLang="fr-FR" dirty="0"/>
              <a:t>32% de refus de contraception</a:t>
            </a:r>
          </a:p>
        </p:txBody>
      </p:sp>
      <p:sp>
        <p:nvSpPr>
          <p:cNvPr id="14" name="Espace réservé du contenu 4">
            <a:extLst>
              <a:ext uri="{FF2B5EF4-FFF2-40B4-BE49-F238E27FC236}">
                <a16:creationId xmlns:a16="http://schemas.microsoft.com/office/drawing/2014/main" id="{52DB2EA2-E7EA-98CC-13DE-9D143A797C0E}"/>
              </a:ext>
            </a:extLst>
          </p:cNvPr>
          <p:cNvSpPr txBox="1">
            <a:spLocks/>
          </p:cNvSpPr>
          <p:nvPr/>
        </p:nvSpPr>
        <p:spPr>
          <a:xfrm>
            <a:off x="4463717" y="4833294"/>
            <a:ext cx="3828358" cy="18075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numCol="1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fr-FR" altLang="fr-FR" dirty="0"/>
              <a:t>32,4% des patientes</a:t>
            </a:r>
          </a:p>
          <a:p>
            <a:pPr>
              <a:lnSpc>
                <a:spcPct val="200000"/>
              </a:lnSpc>
            </a:pPr>
            <a:r>
              <a:rPr lang="fr-FR" altLang="fr-FR" dirty="0"/>
              <a:t>Moyenne d’âge : 44,9 ans</a:t>
            </a:r>
          </a:p>
        </p:txBody>
      </p:sp>
      <p:sp>
        <p:nvSpPr>
          <p:cNvPr id="15" name="Espace réservé du contenu 4">
            <a:extLst>
              <a:ext uri="{FF2B5EF4-FFF2-40B4-BE49-F238E27FC236}">
                <a16:creationId xmlns:a16="http://schemas.microsoft.com/office/drawing/2014/main" id="{F1139A51-D144-7CF7-6F64-96FEF7A1B655}"/>
              </a:ext>
            </a:extLst>
          </p:cNvPr>
          <p:cNvSpPr txBox="1">
            <a:spLocks/>
          </p:cNvSpPr>
          <p:nvPr/>
        </p:nvSpPr>
        <p:spPr>
          <a:xfrm>
            <a:off x="8447511" y="4837304"/>
            <a:ext cx="3562322" cy="18035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numCol="1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fr-FR" altLang="fr-FR" dirty="0"/>
              <a:t>3 fois plus que la moyenne nationale</a:t>
            </a:r>
          </a:p>
          <a:p>
            <a:pPr>
              <a:lnSpc>
                <a:spcPct val="110000"/>
              </a:lnSpc>
            </a:pPr>
            <a:r>
              <a:rPr lang="fr-FR" altLang="fr-FR" dirty="0"/>
              <a:t>23/37 femmes</a:t>
            </a:r>
          </a:p>
          <a:p>
            <a:pPr>
              <a:lnSpc>
                <a:spcPct val="110000"/>
              </a:lnSpc>
            </a:pPr>
            <a:r>
              <a:rPr lang="fr-FR" altLang="fr-FR" dirty="0"/>
              <a:t>12 ≥  3 IVG</a:t>
            </a:r>
          </a:p>
        </p:txBody>
      </p:sp>
    </p:spTree>
    <p:extLst>
      <p:ext uri="{BB962C8B-B14F-4D97-AF65-F5344CB8AC3E}">
        <p14:creationId xmlns:p14="http://schemas.microsoft.com/office/powerpoint/2010/main" val="3245251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F640D8-5899-9BFC-FE1B-C74179F0A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>
            <a:noAutofit/>
          </a:bodyPr>
          <a:lstStyle/>
          <a:p>
            <a:pPr algn="ctr"/>
            <a:r>
              <a:rPr lang="fr-FR" altLang="fr-FR" sz="4000" dirty="0"/>
              <a:t>Discussion : limites de l’étude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B037BF-D2AD-ED11-A162-2FF976AEF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algn="just">
              <a:lnSpc>
                <a:spcPct val="200000"/>
              </a:lnSpc>
            </a:pPr>
            <a:r>
              <a:rPr lang="fr-FR" altLang="fr-FR" b="1" u="sng" dirty="0"/>
              <a:t>Limites : </a:t>
            </a:r>
          </a:p>
          <a:p>
            <a:pPr lvl="1" algn="just">
              <a:lnSpc>
                <a:spcPct val="200000"/>
              </a:lnSpc>
            </a:pPr>
            <a:r>
              <a:rPr lang="fr-FR" altLang="fr-FR" sz="1800" dirty="0"/>
              <a:t>Peu de dossiers 37,</a:t>
            </a:r>
          </a:p>
          <a:p>
            <a:pPr lvl="1" algn="just">
              <a:lnSpc>
                <a:spcPct val="200000"/>
              </a:lnSpc>
            </a:pPr>
            <a:r>
              <a:rPr lang="fr-FR" altLang="fr-FR" sz="1800" dirty="0"/>
              <a:t>Peu de données dans la littérature,</a:t>
            </a:r>
          </a:p>
          <a:p>
            <a:pPr lvl="1" algn="just">
              <a:lnSpc>
                <a:spcPct val="200000"/>
              </a:lnSpc>
            </a:pPr>
            <a:r>
              <a:rPr lang="fr-FR" altLang="fr-FR" sz="1800" dirty="0"/>
              <a:t>Autres études reposent sur des auto-questionnaires sur les besoins gynécologiques.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F124D5-5F46-1132-EDD7-8D9E1DD98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0726F8CE-E157-4F6F-AF04-F84ADEC03065}" type="slidenum">
              <a:rPr lang="fr-FR" altLang="fr-FR" smtClean="0"/>
              <a:t>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96194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875F2B-CCE4-0944-694C-ACD06A748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pPr algn="ctr"/>
            <a:r>
              <a:rPr lang="fr-FR" altLang="fr-FR" dirty="0"/>
              <a:t>Perspectives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D7C6F9-8F54-B5ED-4CE6-77533FEFD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2121568"/>
            <a:ext cx="8915400" cy="4255168"/>
          </a:xfrm>
        </p:spPr>
        <p:txBody>
          <a:bodyPr numCol="1">
            <a:normAutofit lnSpcReduction="10000"/>
          </a:bodyPr>
          <a:lstStyle/>
          <a:p>
            <a:r>
              <a:rPr lang="fr-FR" altLang="fr-FR" b="1" dirty="0"/>
              <a:t>Augmentation de la file active des Cs gynéco</a:t>
            </a:r>
          </a:p>
          <a:p>
            <a:r>
              <a:rPr lang="fr-FR" altLang="fr-FR" b="1" dirty="0"/>
              <a:t>Voiture mammo</a:t>
            </a:r>
          </a:p>
          <a:p>
            <a:r>
              <a:rPr lang="fr-FR" altLang="fr-FR" dirty="0"/>
              <a:t>Prise en charge des couples</a:t>
            </a:r>
          </a:p>
          <a:p>
            <a:r>
              <a:rPr lang="fr-FR" altLang="fr-FR" dirty="0"/>
              <a:t>Gestion des ménopauses partenariat MGO/SF</a:t>
            </a:r>
          </a:p>
          <a:p>
            <a:r>
              <a:rPr lang="fr-FR" altLang="fr-FR" dirty="0"/>
              <a:t>Vaccination à promouvoir ( HPV, et </a:t>
            </a:r>
            <a:r>
              <a:rPr lang="fr-FR" altLang="fr-FR" dirty="0" err="1"/>
              <a:t>Hbs</a:t>
            </a:r>
            <a:r>
              <a:rPr lang="fr-FR" altLang="fr-FR" dirty="0"/>
              <a:t>)</a:t>
            </a:r>
          </a:p>
          <a:p>
            <a:r>
              <a:rPr lang="fr-FR" altLang="fr-FR" dirty="0"/>
              <a:t>CAARUD et Etape 84</a:t>
            </a:r>
          </a:p>
          <a:p>
            <a:r>
              <a:rPr lang="fr-FR" altLang="fr-FR" dirty="0"/>
              <a:t>Renommer les Cs gynéco</a:t>
            </a:r>
          </a:p>
          <a:p>
            <a:r>
              <a:rPr lang="fr-FR" altLang="fr-FR" dirty="0"/>
              <a:t>Promouvoir les doubles rdv</a:t>
            </a:r>
          </a:p>
          <a:p>
            <a:r>
              <a:rPr lang="fr-FR" altLang="fr-FR" b="1" dirty="0"/>
              <a:t>Encourager les études sur les Cs gynéco chez les patientes sous opiacés</a:t>
            </a:r>
          </a:p>
          <a:p>
            <a:r>
              <a:rPr lang="fr-FR" altLang="fr-FR" dirty="0"/>
              <a:t>Cahier de suivi, examens et contraception</a:t>
            </a:r>
          </a:p>
          <a:p>
            <a:r>
              <a:rPr lang="fr-FR" altLang="fr-FR" b="1" dirty="0"/>
              <a:t>Promouvoir un partenariat local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1F8C8DA-BDC6-3261-20D9-6B7E083CD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0726F8CE-E157-4F6F-AF04-F84ADEC03065}" type="slidenum">
              <a:rPr lang="fr-FR" altLang="fr-FR" smtClean="0"/>
              <a:t>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34852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111D58-1202-E81C-F50B-13AEE4406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7" y="624110"/>
            <a:ext cx="8911687" cy="1280890"/>
          </a:xfrm>
        </p:spPr>
        <p:txBody>
          <a:bodyPr numCol="1"/>
          <a:lstStyle/>
          <a:p>
            <a:pPr algn="ctr"/>
            <a:r>
              <a:rPr lang="fr-FR" altLang="fr-FR" dirty="0"/>
              <a:t>Conclusion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02F2A3-97EA-0955-CAC0-CBDF10269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pPr algn="just">
              <a:lnSpc>
                <a:spcPct val="200000"/>
              </a:lnSpc>
            </a:pPr>
            <a:r>
              <a:rPr lang="fr-FR" altLang="fr-FR" sz="2400" dirty="0"/>
              <a:t>Nécessité des consultations gynéco en centre d’</a:t>
            </a:r>
            <a:r>
              <a:rPr lang="fr-FR" altLang="fr-FR" sz="2400" dirty="0" err="1"/>
              <a:t>addicto</a:t>
            </a:r>
            <a:r>
              <a:rPr lang="fr-FR" altLang="fr-FR" sz="2400" dirty="0"/>
              <a:t>,</a:t>
            </a:r>
          </a:p>
          <a:p>
            <a:pPr algn="just">
              <a:lnSpc>
                <a:spcPct val="200000"/>
              </a:lnSpc>
            </a:pPr>
            <a:r>
              <a:rPr lang="fr-FR" altLang="fr-FR" sz="2400" dirty="0"/>
              <a:t>Informer et diffuser les spécificités du déroulement et des résultats,</a:t>
            </a:r>
          </a:p>
          <a:p>
            <a:pPr algn="just">
              <a:lnSpc>
                <a:spcPct val="200000"/>
              </a:lnSpc>
            </a:pPr>
            <a:r>
              <a:rPr lang="fr-FR" altLang="fr-FR" sz="2400" dirty="0"/>
              <a:t>Promouvoir les retours d’expériences similaires.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B2AB280-ED67-5170-3077-37C4FC94D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0726F8CE-E157-4F6F-AF04-F84ADEC03065}" type="slidenum">
              <a:rPr lang="fr-FR" altLang="fr-FR" smtClean="0"/>
              <a:t>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82114640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283</TotalTime>
  <Words>532</Words>
  <Application>Microsoft Office PowerPoint</Application>
  <PresentationFormat>Grand écran</PresentationFormat>
  <Paragraphs>99</Paragraphs>
  <Slides>10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Brin</vt:lpstr>
      <vt:lpstr>  RETOUR D'EXPÉRIENCE DE CONSULTATIONS DE GYNÉCOLOGIE                PAR UNE SAGE-FEMME DANS UN CENTRE  D'ADDICTOLOGIE:  CAP 14     CSAPA RESSOURCE  à  AVIGNON PERIODE D’OBSERVATION :  SEPTEMBRE 2021- AVRIL 2023  </vt:lpstr>
      <vt:lpstr>Introduction et constats</vt:lpstr>
      <vt:lpstr>Objectifs principal et secondaires</vt:lpstr>
      <vt:lpstr>Méthodologie </vt:lpstr>
      <vt:lpstr>Résultats </vt:lpstr>
      <vt:lpstr>Résultats </vt:lpstr>
      <vt:lpstr>Discussion : limites de l’étude</vt:lpstr>
      <vt:lpstr>Perspectives</vt:lpstr>
      <vt:lpstr>Conclusion </vt:lpstr>
      <vt:lpstr>Merci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RETOUR D'EXPÉRIENCE DE CONSULTATIONS DE GYNÉCOLOGIE  PAR UNE SAGE-FEMME DANS UN CENTRE D 'ADDICTOLOGIE : CAP 14     CSAPA RESSOURCE A AVIGNON PERIODE D’OBSERVATION :  SEPTEMBRE 2021- AVRIL 2023</dc:title>
  <dc:creator>Solange Inidry</dc:creator>
  <cp:lastModifiedBy>dapsa dapsa</cp:lastModifiedBy>
  <cp:revision>46</cp:revision>
  <dcterms:created xsi:type="dcterms:W3CDTF">2023-08-21T18:28:17Z</dcterms:created>
  <dcterms:modified xsi:type="dcterms:W3CDTF">2024-04-30T14:04:10Z</dcterms:modified>
</cp:coreProperties>
</file>