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3.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9"/>
  </p:notesMasterIdLst>
  <p:sldIdLst>
    <p:sldId id="772" r:id="rId2"/>
    <p:sldId id="773" r:id="rId3"/>
    <p:sldId id="256" r:id="rId4"/>
    <p:sldId id="799" r:id="rId5"/>
    <p:sldId id="800" r:id="rId6"/>
    <p:sldId id="801" r:id="rId7"/>
    <p:sldId id="802" r:id="rId8"/>
    <p:sldId id="803" r:id="rId9"/>
    <p:sldId id="804" r:id="rId10"/>
    <p:sldId id="806" r:id="rId11"/>
    <p:sldId id="807" r:id="rId12"/>
    <p:sldId id="808" r:id="rId13"/>
    <p:sldId id="809" r:id="rId14"/>
    <p:sldId id="810" r:id="rId15"/>
    <p:sldId id="811" r:id="rId16"/>
    <p:sldId id="812" r:id="rId17"/>
    <p:sldId id="813" r:id="rId18"/>
    <p:sldId id="815" r:id="rId19"/>
    <p:sldId id="823" r:id="rId20"/>
    <p:sldId id="824" r:id="rId21"/>
    <p:sldId id="789" r:id="rId22"/>
    <p:sldId id="790" r:id="rId23"/>
    <p:sldId id="791" r:id="rId24"/>
    <p:sldId id="792" r:id="rId25"/>
    <p:sldId id="793" r:id="rId26"/>
    <p:sldId id="794" r:id="rId27"/>
    <p:sldId id="795" r:id="rId28"/>
    <p:sldId id="796" r:id="rId29"/>
    <p:sldId id="797" r:id="rId30"/>
    <p:sldId id="1003" r:id="rId31"/>
    <p:sldId id="798" r:id="rId32"/>
    <p:sldId id="271" r:id="rId33"/>
    <p:sldId id="788" r:id="rId34"/>
    <p:sldId id="263" r:id="rId35"/>
    <p:sldId id="277" r:id="rId36"/>
    <p:sldId id="279" r:id="rId37"/>
    <p:sldId id="288" r:id="rId38"/>
    <p:sldId id="994" r:id="rId39"/>
    <p:sldId id="275" r:id="rId40"/>
    <p:sldId id="822" r:id="rId41"/>
    <p:sldId id="280" r:id="rId42"/>
    <p:sldId id="286" r:id="rId43"/>
    <p:sldId id="786" r:id="rId44"/>
    <p:sldId id="787" r:id="rId45"/>
    <p:sldId id="996" r:id="rId46"/>
    <p:sldId id="1002" r:id="rId47"/>
    <p:sldId id="999" r:id="rId48"/>
    <p:sldId id="778" r:id="rId49"/>
    <p:sldId id="779" r:id="rId50"/>
    <p:sldId id="780" r:id="rId51"/>
    <p:sldId id="821" r:id="rId52"/>
    <p:sldId id="1001" r:id="rId53"/>
    <p:sldId id="781" r:id="rId54"/>
    <p:sldId id="818" r:id="rId55"/>
    <p:sldId id="816" r:id="rId56"/>
    <p:sldId id="817" r:id="rId57"/>
    <p:sldId id="257" r:id="rId58"/>
    <p:sldId id="774" r:id="rId59"/>
    <p:sldId id="785" r:id="rId60"/>
    <p:sldId id="1000" r:id="rId61"/>
    <p:sldId id="784" r:id="rId62"/>
    <p:sldId id="820" r:id="rId63"/>
    <p:sldId id="825" r:id="rId64"/>
    <p:sldId id="405" r:id="rId65"/>
    <p:sldId id="814" r:id="rId66"/>
    <p:sldId id="998" r:id="rId67"/>
    <p:sldId id="819" r:id="rId6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p:restoredTop sz="94479"/>
  </p:normalViewPr>
  <p:slideViewPr>
    <p:cSldViewPr snapToGrid="0" snapToObjects="1">
      <p:cViewPr varScale="1">
        <p:scale>
          <a:sx n="103" d="100"/>
          <a:sy n="103" d="100"/>
        </p:scale>
        <p:origin x="888" y="176"/>
      </p:cViewPr>
      <p:guideLst/>
    </p:cSldViewPr>
  </p:slideViewPr>
  <p:notesTextViewPr>
    <p:cViewPr>
      <p:scale>
        <a:sx n="1" d="1"/>
        <a:sy n="1" d="1"/>
      </p:scale>
      <p:origin x="0" y="0"/>
    </p:cViewPr>
  </p:notesTextViewPr>
  <p:sorterViewPr>
    <p:cViewPr>
      <p:scale>
        <a:sx n="94" d="100"/>
        <a:sy n="94" d="100"/>
      </p:scale>
      <p:origin x="0" y="-66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24.786"/>
    </inkml:context>
    <inkml:brush xml:id="br0">
      <inkml:brushProperty name="width" value="0.05" units="cm"/>
      <inkml:brushProperty name="height" value="0.05" units="cm"/>
    </inkml:brush>
  </inkml:definitions>
  <inkml:trace contextRef="#ctx0" brushRef="#br0">0 0 24575,'16'6'0,"11"10"0,-9-9 0,19 17 0,9 0 0,-12 1 0,18 4 0,-30-12 0,15 7 0,-19-12 0,33 9 0,-34-10 0,25 3 0,-26-4 0,5 0 0,-1 0 0,-4 0 0,-2 1 0,-3-6 0,-10 0 0,7-5 0,-7 4 0,9 2 0,5 4 0,-4-4 0,-1 3 0,-1-4 0,-8 6 0,9-6 0,-5 0 0,7 12 0,-6-8 0,-1 14 0,4-8 0,-6-4 0,10 8 0,-7-7 0,4 2 0,-4-4 0,-2 1 0,-4-6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40.122"/>
    </inkml:context>
    <inkml:brush xml:id="br0">
      <inkml:brushProperty name="width" value="0.05" units="cm"/>
      <inkml:brushProperty name="height" value="0.05" units="cm"/>
    </inkml:brush>
  </inkml:definitions>
  <inkml:trace contextRef="#ctx0" brushRef="#br0">717 0 24575,'0'11'0,"0"-1"0,0 0 0,0 0 0,0 0 0,-4 1 0,3-1 0,-8 0 0,7 0 0,-2 0 0,-13 7 0,8 0 0,-14 6 0,17-7 0,-3 3 0,8-8 0,-8 8 0,-1-3 0,-9 13 0,3-11 0,-1 9 0,7-11 0,-1 5 0,1-1 0,0 0 0,0 1 0,0-5 0,-5 3 0,4-3 0,-9 4 0,9-4 0,-4-1 0,5-5 0,0 0 0,-5 5 0,4-4 0,-8 4 0,7-10 0,-2 9 0,3-7 0,1 3 0,5-1 0,-4-3 0,3 4 0,-4-5 0,4 4 0,-3-3 0,3 4 0,-4-4 0,4 3 0,-3-8 0,8 8 0,-3-3 0,-1 0 0,0 3 0,-1-4 0,-3 1 0,8 3 0,-8-8 0,8 8 0,-8-3 0,3 4 0,0 0 0,2 0 0,-1 5 0,4-4 0,-8 0 0,8-2 0,-8-4 0,8 5 0,-8 1 0,3 3 0,-4-2 0,4 2 0,-3-3 0,3-1 0,-4 0 0,-5 5 0,4-4 0,-4 4 0,10-5 0,-4 0 0,-1 5 0,-2-4 0,2-1 0,5-5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54.166"/>
    </inkml:context>
    <inkml:brush xml:id="br0">
      <inkml:brushProperty name="width" value="0.05" units="cm"/>
      <inkml:brushProperty name="height" value="0.05" units="cm"/>
    </inkml:brush>
  </inkml:definitions>
  <inkml:trace contextRef="#ctx0" brushRef="#br0">0 1 24575,'23'6'0,"3"7"0,5 0 0,6 11 0,-15-12 0,15 6 0,-19-7 0,18 2 0,-23-3 0,15-3 0,-17 2 0,4-3 0,-5-1 0,0 4 0,0-7 0,-4 7 0,3-8 0,-3 8 0,9-4 0,-4 1 0,-1 3 0,-1-3 0,1 4 0,2 0 0,2-4 0,-3 3 0,-6-3 0,9 4 0,-7 0 0,7-4 0,-4 3 0,1-4 0,-1 6 0,0-1 0,0 0 0,0 0 0,-4 0 0,8 5 0,-3 1 0,5 0 0,-2-2 0,-3-3 0,-6-1 0,4 0 0,-3 0 0,4 0 0,-4 1 0,3-1 0,-3 0 0,4 0 0,0-4 0,-13-2 0,0-4 0,-16-4 0,12 3 0,-2-4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55.455"/>
    </inkml:context>
    <inkml:brush xml:id="br0">
      <inkml:brushProperty name="width" value="0.05" units="cm"/>
      <inkml:brushProperty name="height" value="0.05" units="cm"/>
    </inkml:brush>
  </inkml:definitions>
  <inkml:trace contextRef="#ctx0" brushRef="#br0">681 1 24575,'-10'10'0,"5"0"0,-5 0 0,5 1 0,-10 3 0,4 2 0,-8 5 0,7-1 0,-10 9 0,-9 8 0,2 4 0,-10 5 0,1-1 0,3-10 0,-3 1 0,-6 2 0,20-14 0,-11 12 0,-1-1 0,17-15 0,-16 14 0,24-18 0,-8 5 0,3-6 0,0 0 0,1 0 0,10-4 0,0 4 0,5-5 0,-4 0 0,3 0 0,-4 1 0,1-1 0,2 0 0,-7 0 0,4 0 0,-1 1 0,1-1 0,1 0 0,3 0 0,-8 0 0,3 1 0,0 3 0,2-2 0,4 2 0,-5-4 0,4 1 0,-3-6 0,4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56.343"/>
    </inkml:context>
    <inkml:brush xml:id="br0">
      <inkml:brushProperty name="width" value="0.05" units="cm"/>
      <inkml:brushProperty name="height" value="0.05" units="cm"/>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7:59.858"/>
    </inkml:context>
    <inkml:brush xml:id="br0">
      <inkml:brushProperty name="width" value="0.05" units="cm"/>
      <inkml:brushProperty name="height" value="0.05" units="cm"/>
    </inkml:brush>
  </inkml:definitions>
  <inkml:trace contextRef="#ctx0" brushRef="#br0">1 0 24575,'13'18'0,"-7"-8"0,6 8 0,-7-10 0,-1-1 0,3-2 0,-6 2 0,2-3 0,1 0 0,-3 3 0,6-6 0,-7 6 0,7-2 0,-2 2 0,-1 5 0,0-3 0,-1 2 0,1-3 0,1 0 0,2 3 0,-3-2 0,0 2 0,0-3 0,-1 0 0,-2-1 0,3 1 0,-1-3 0,2 2 0,-1-3 0,0 4 0,-4 0 0,0 0 0,0-1 0,0 1 0,0 0 0,3 0 0,-2 0 0,2 0 0,1-1 0,-3 1 0,6 0 0,-6 0 0,2 0 0,6 10 0,-3-5 0,7 6 0,-9-4 0,3-7 0,-6 4 0,6-4 0,-6-1 0,2 1 0,1 0 0,-3 0 0,2 0 0,1-4 0,-3 3 0,2-6 0,-3 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01.118"/>
    </inkml:context>
    <inkml:brush xml:id="br0">
      <inkml:brushProperty name="width" value="0.05" units="cm"/>
      <inkml:brushProperty name="height" value="0.05" units="cm"/>
    </inkml:brush>
  </inkml:definitions>
  <inkml:trace contextRef="#ctx0" brushRef="#br0">955 1 24575,'-20'14'0,"2"-1"0,0 1 0,-2 0 0,-25 19 0,11-10 0,-28 23 0,28-23 0,-11 10 0,21-15 0,-27 15 0,6 1 0,-28 22 0,18-8 0,-8 7 0,24-22 0,-12 10 0,30-23 0,-28 22 0,32-22 0,-21 10 0,16-12 0,8-5 0,-4 0 0,7-5 0,2 0 0,-6 3 0,7-6 0,0 6 0,1-11 0,2 4 0,-2-1 0,2-2 0,2 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02.686"/>
    </inkml:context>
    <inkml:brush xml:id="br0">
      <inkml:brushProperty name="width" value="0.05" units="cm"/>
      <inkml:brushProperty name="height" value="0.05" units="cm"/>
    </inkml:brush>
  </inkml:definitions>
  <inkml:trace contextRef="#ctx0" brushRef="#br0">0 0 24575,'21'15'0,"-4"-5"0,-5 0 0,0-5 0,10 12 0,-5-8 0,12 10 0,-16-13 0,15 7 0,-18-8 0,11 4 0,-8 2 0,2-2 0,1 2 0,6 2 0,-5 0 0,5 4 0,0 1 0,-4-5 0,4 0 0,-7-2 0,-2-2 0,1 2 0,-5-3 0,2 0 0,-3-4 0,0 7 0,0-6 0,0 6 0,0 1 0,0-4 0,-1 4 0,5-1 0,0 1 0,0 1 0,-1-6 0,-3 0 0,0-6 0,-3 10 0,1-10 0,-1 6 0,3-3 0,3 0 0,-2 4 0,2 0 0,0 3 0,2-2 0,2 6 0,7-1 0,2 0 0,0 3 0,-2-8 0,-7 3 0,-2-5 0,1 5 0,-5-7 0,2 2 0,-3-4 0,-3 2 0,2-1 0,0 3 0,-1-3 0,4 1 0,-5 2 0,2-6 0,-2 2 0,-2-3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03.771"/>
    </inkml:context>
    <inkml:brush xml:id="br0">
      <inkml:brushProperty name="width" value="0.05" units="cm"/>
      <inkml:brushProperty name="height" value="0.05" units="cm"/>
    </inkml:brush>
  </inkml:definitions>
  <inkml:trace contextRef="#ctx0" brushRef="#br0">737 0 24575,'-18'14'0,"-7"10"0,-22 11 0,12 3 0,-25 9 0,22 0 0,-26 11 0,22-12 0,-9 3 0,26-28 0,-2 6 0,15-14 0,-10 3 0,12-7 0,-11 8 0,12-8 0,-2-1 0,0 2 0,2-5 0,-3 7 0,5-4 0,-5-1 0,4 1 0,-4-3 0,4 2 0,1-6 0,-1 5 0,0-1 0,-3 3 0,2 0 0,-3-4 0,5 3 0,-1-6 0,0 6 0,-3 1 0,2 0 0,-2 0 0,3-1 0,0-6 0,0 2 0,4-3 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09.787"/>
    </inkml:context>
    <inkml:brush xml:id="br0">
      <inkml:brushProperty name="width" value="0.05" units="cm"/>
      <inkml:brushProperty name="height" value="0.05" units="cm"/>
    </inkml:brush>
  </inkml:definitions>
  <inkml:trace contextRef="#ctx0" brushRef="#br0">1 1 24575,'8'4'0,"0"3"0,-1-2 0,1 6 0,15 13 0,14 9 0,21 31 0,1-3-379,-26-24 0,0 2 379,28 37 0,5-8 0,-14 4 0,-11-23 0,-14 3 0,-12-25 0,2 3 0,-9-15 0,0-3 758,-1-3-758,-2 1 0,2-9 0,-3 6 0,1-3 0,2 4 0,-3 4 0,0-4 0,3 4 0,-6-4 0,6-4 0,-3 3 0,1 1 0,-2 0 0,1 4 0,0-4 0,4-1 0,0 1 0,-4 0 0,3 0 0,-3 0 0,4 0 0,-3 0 0,2-1 0,-6 1 0,5 0 0,-5 0 0,3-4 0,-4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11.763"/>
    </inkml:context>
    <inkml:brush xml:id="br0">
      <inkml:brushProperty name="width" value="0.05" units="cm"/>
      <inkml:brushProperty name="height" value="0.05" units="cm"/>
    </inkml:brush>
  </inkml:definitions>
  <inkml:trace contextRef="#ctx0" brushRef="#br0">950 0 24575,'-18'5'0,"8"-4"0,-8 3 0,10-4 0,-3 4 0,2-3 0,-2 2 0,0 1 0,-2-3 0,-2 6 0,-1-3 0,4 0 0,-3 3 0,3-2 0,-4-1 0,0 3 0,-6 3 0,-1-5 0,-7 9 0,0-9 0,6 4 0,2 0 0,6-5 0,1 0 0,2-1 0,-1 2 0,1-1 0,1 3 0,-3-6 0,-3 11 0,1-6 0,-2 4 0,-2-2 0,1-3 0,-10 5 0,0 5 0,6-9 0,2 7 0,0-12 0,5 6 0,-2-3 0,4 4 0,7-4 0,-4 0 0,4-1 0,-3 2 0,2-1 0,-2-1 0,3 1 0,0-3 0,-3 6 0,-1 1 0,0-3 0,0 5 0,1-9 0,2 6 0,-2-6 0,-1 6 0,4-3 0,-4 1 0,5 2 0,-1-6 0,0 6 0,4-7 0,0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25.955"/>
    </inkml:context>
    <inkml:brush xml:id="br0">
      <inkml:brushProperty name="width" value="0.05" units="cm"/>
      <inkml:brushProperty name="height" value="0.05" units="cm"/>
    </inkml:brush>
  </inkml:definitions>
  <inkml:trace contextRef="#ctx0" brushRef="#br0">521 1 24575,'0'10'0,"0"0"0,0 0 0,0 1 0,0-1 0,0 0 0,0 0 0,0 5 0,0-4 0,-5 4 0,0-5 0,-6 5 0,6-4 0,-4 4 0,3 0 0,-9 0 0,4 6 0,-11 7 0,10-5 0,-9 5 0,2 1 0,3-11 0,-6 5 0,6-8 0,0 1 0,2-1 0,8 0 0,-3-5 0,3-4 0,-4 8 0,0-8 0,0 9 0,0-5 0,4 0 0,-8 5 0,8-4 0,-5 9 0,2-9 0,4 4 0,-6-5 0,-3 5 0,2-4 0,-2 8 0,4-8 0,-1 9 0,1-9 0,0 4 0,4-5 0,-3 0 0,4 5 0,-6-4 0,6 4 0,-4 0 0,3 0 0,0 1 0,-3-1 0,8-5 0,-8 0 0,8 1 0,-8 3 0,8-2 0,-4-2 0,5-6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15.346"/>
    </inkml:context>
    <inkml:brush xml:id="br0">
      <inkml:brushProperty name="width" value="0.05" units="cm"/>
      <inkml:brushProperty name="height" value="0.05" units="cm"/>
    </inkml:brush>
  </inkml:definitions>
  <inkml:trace contextRef="#ctx0" brushRef="#br0">1 5 24575,'8'-5'0,"9"6"0,4 9 0,20 3 0,-8 2 0,-1-4 0,-5-1 0,-17-6 0,8 4 0,-7-7 0,2 2 0,-1-3 0,-1 4 0,-3 0 0,3 1 0,2 5 0,2-5 0,1 3 0,0-4 0,6 0 0,-5-3 0,5 7 0,-6-7 0,-1 6 0,-2-6 0,-2 6 0,0-6 0,1 6 0,1-6 0,8 7 0,-7-4 0,8 5 0,-7 2 0,-2-2 0,1 2 0,5-2 0,-2-4 0,2 3 0,-4-7 0,-3 5 0,0-5 0,3 3 0,-6-4 0,2 0 0,0 3 0,-2-2 0,2 6 0,-3-6 0,0 3 0,0-4 0,0 0 0,0 0 0,3 0 0,-2 0 0,5 0 0,-5 0 0,2 0 0,-3 0 0,0 0 0,0 0 0,0 0 0,0 3 0,-1-2 0,1 2 0,0-3 0,0 0 0,0 0 0,0 4 0,0-3 0,-1 2 0,1-3 0,0 0 0,0 0 0,0 4 0,0-3 0,-1 6 0,-2-3 0,2 4 0,-3-4 0,4 3 0,0-6 0,0 2 0,25 19 0,-15-9 0,20 17 0,-23-14 0,-3-4 0,0-1 0,-4-6 0,-4 2 0,3-6 0,-6 6 0,-7-20 0,1 10 0,-5-11 0,7 10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16.531"/>
    </inkml:context>
    <inkml:brush xml:id="br0">
      <inkml:brushProperty name="width" value="0.05" units="cm"/>
      <inkml:brushProperty name="height" value="0.05" units="cm"/>
    </inkml:brush>
  </inkml:definitions>
  <inkml:trace contextRef="#ctx0" brushRef="#br0">878 0 24575,'-4'8'0,"3"0"0,-6-4 0,3 7 0,0-6 0,-3 10 0,2-6 0,-8 12 0,0-7 0,-19 30 0,-2-1 0,-2 7 0,-17 11 0,23-32 0,-24 32 0,22-36 0,-2 19 0,11-25 0,6 4 0,4-11 0,-28 47 0,10-25 0,-26 41 0,27-45 0,2-3 0,13-15 0,2 3 0,2-6 0,3 6 0,-3-7 0,2 7 0,-2-6 0,0 6 0,-2-3 0,-2 4 0,-1-4 0,0-1 0,1 1 0,-1-4 0,0 7 0,4-10 0,-3 6 0,10-7 0,-6 4 0,7-4 0,-4 3 0,0-6 0,4 6 0,-3-6 0,6 2 0,-2-3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28.149"/>
    </inkml:context>
    <inkml:brush xml:id="br0">
      <inkml:brushProperty name="width" value="0.05" units="cm"/>
      <inkml:brushProperty name="height" value="0.05" units="cm"/>
    </inkml:brush>
  </inkml:definitions>
  <inkml:trace contextRef="#ctx0" brushRef="#br0">1 1 24575,'18'14'0,"-9"-10"0,14 23 0,-12-15 0,7 22 0,-4-8 0,21 31 0,-20-23 0,20 23 0,-23-24 0,10 9 0,-15-19 0,21 11 0,-24-9 0,22 4 0,-21-10 0,6-5 0,-3-1 0,0-1 0,-4-1 0,7 0 0,-6-2 0,12 12 0,-8-10 0,8 13 0,-9-11 0,7 7 0,-6-5 0,2-3 0,1 3 0,-4-3 0,0 1 0,-1 1 0,-2-5 0,2 6 0,5-3 0,-4 4 0,5 6 0,0 2 0,-3-1 0,4-4 0,2 13 0,-13-25 0,2 10 0,-10-23 0,-2-1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29.591"/>
    </inkml:context>
    <inkml:brush xml:id="br0">
      <inkml:brushProperty name="width" value="0.05" units="cm"/>
      <inkml:brushProperty name="height" value="0.05" units="cm"/>
    </inkml:brush>
  </inkml:definitions>
  <inkml:trace contextRef="#ctx0" brushRef="#br0">1210 1 24575,'-12'0'0,"-32"14"0,18-6 0,-38 14 0,37-9 0,-13-1 0,17 5 0,-1-7 0,-16 6 0,23-7 0,-15 2 0,20-4 0,-10 7 0,-14 4 0,-8 0 0,0 5 0,-21 7 0,18-10 0,-24 26 0,25-26 0,-11 17 0,30-22 0,-6 2 0,11-8 0,-2 0 0,-6 5 0,7-4 0,1 3 0,6-5 0,0 0 0,4-3 0,1 1 0,3-5 0,0 6 0,0-2 0,-3 3 0,2-1 0,-6 1 0,6 0 0,-2-4 0,0 3 0,-1 1 0,-4 1 0,4 2 0,-3-3 0,6 0 0,-2-4 0,6 3 0,-2-6 0,7 3 0,-4-4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31.127"/>
    </inkml:context>
    <inkml:brush xml:id="br0">
      <inkml:brushProperty name="width" value="0.05" units="cm"/>
      <inkml:brushProperty name="height" value="0.05" units="cm"/>
    </inkml:brush>
  </inkml:definitions>
  <inkml:trace contextRef="#ctx0" brushRef="#br0">602 0 24575,'0'8'0,"0"0"0,0 0 0,0 0 0,-3 0 0,2-1 0,-6 1 0,6 0 0,-2 0 0,-1 0 0,0 0 0,0 0 0,0 3 0,-3 1 0,2 0 0,-3 0 0,1-5 0,6 1 0,-6 0 0,3 4 0,-1 0 0,-5 0 0,5-1 0,-7 7 0,7-8 0,-8 18 0,10-18 0,-9 11 0,8-12 0,-4 6 0,3-3 0,-2 4 0,3-4 0,-9 9 0,7-11 0,-6 8 0,6 0 0,-5-4 0,1 8 0,-5-7 0,7 1 0,-4 0 0,-1 6 0,4-8 0,-14 9 0,9-11 0,-8 6 0,4 4 0,6-5 0,-5 5 0,3 0 0,1-4 0,-4 4 0,3 0 0,2-5 0,-2 2 0,3-5 0,-1-1 0,0-1 0,0 3 0,4-7 0,1 4 0,-1-1 0,0-2 0,0 2 0,0-3 0,-3 7 0,-1-2 0,3-1 0,2-5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32.171"/>
    </inkml:context>
    <inkml:brush xml:id="br0">
      <inkml:brushProperty name="width" value="0.05" units="cm"/>
      <inkml:brushProperty name="height" value="0.05" units="cm"/>
    </inkml:brush>
  </inkml:definitions>
  <inkml:trace contextRef="#ctx0" brushRef="#br0">0 0 24575,'8'4'0,"0"0"0,59 45 0,-24-28 0,39 34 0,-29-35 0,-4 14 0,19-2 0,18 10-722,-22-19 1,3 0 721,-15-4 0,1-1 0,24 7 0,-3-2-541,-10 5 541,-3-10 0,0 0 0,15 11 0,-23-11 0,2 0 0,38 9 0,-11-4 0,-30-9 0,1-2 0,-5-2 0,3 0 0,15 4 0,-2-1 0,12-3 0,-6 2 0,-48-11 0,0 7 0,-8-7 1401,7 4-1401,-9-5 583,-3 3-583,1 1 0,-5 1 0,-1-2 0,0-3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53.031"/>
    </inkml:context>
    <inkml:brush xml:id="br0">
      <inkml:brushProperty name="width" value="0.05" units="cm"/>
      <inkml:brushProperty name="height" value="0.05" units="cm"/>
    </inkml:brush>
  </inkml:definitions>
  <inkml:trace contextRef="#ctx0" brushRef="#br0">1 0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7:59.858"/>
    </inkml:context>
    <inkml:brush xml:id="br0">
      <inkml:brushProperty name="width" value="0.05" units="cm"/>
      <inkml:brushProperty name="height" value="0.05" units="cm"/>
    </inkml:brush>
  </inkml:definitions>
  <inkml:trace contextRef="#ctx0" brushRef="#br0">1 0 24575,'13'18'0,"-7"-8"0,6 8 0,-7-10 0,-1-1 0,3-2 0,-6 2 0,2-3 0,1 0 0,-3 3 0,6-6 0,-7 6 0,7-2 0,-2 2 0,-1 5 0,0-3 0,-1 2 0,1-3 0,1 0 0,2 3 0,-3-2 0,0 2 0,0-3 0,-1 0 0,-2-1 0,3 1 0,-1-3 0,2 2 0,-1-3 0,0 4 0,-4 0 0,0 0 0,0-1 0,0 1 0,0 0 0,3 0 0,-2 0 0,2 0 0,1-1 0,-3 1 0,6 0 0,-6 0 0,2 0 0,6 10 0,-3-5 0,7 6 0,-9-4 0,3-7 0,-6 4 0,6-4 0,-6-1 0,2 1 0,1 0 0,-3 0 0,2 0 0,1-4 0,-3 3 0,2-6 0,-3 3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01.118"/>
    </inkml:context>
    <inkml:brush xml:id="br0">
      <inkml:brushProperty name="width" value="0.05" units="cm"/>
      <inkml:brushProperty name="height" value="0.05" units="cm"/>
    </inkml:brush>
  </inkml:definitions>
  <inkml:trace contextRef="#ctx0" brushRef="#br0">955 1 24575,'-20'14'0,"2"-1"0,0 1 0,-2 0 0,-25 19 0,11-10 0,-28 23 0,28-23 0,-11 10 0,21-15 0,-27 15 0,6 1 0,-28 22 0,18-8 0,-8 7 0,24-22 0,-12 10 0,30-23 0,-28 22 0,32-22 0,-21 10 0,16-12 0,8-5 0,-4 0 0,7-5 0,2 0 0,-6 3 0,7-6 0,0 6 0,1-11 0,2 4 0,-2-1 0,2-2 0,2 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02.686"/>
    </inkml:context>
    <inkml:brush xml:id="br0">
      <inkml:brushProperty name="width" value="0.05" units="cm"/>
      <inkml:brushProperty name="height" value="0.05" units="cm"/>
    </inkml:brush>
  </inkml:definitions>
  <inkml:trace contextRef="#ctx0" brushRef="#br0">0 0 24575,'21'15'0,"-4"-5"0,-5 0 0,0-5 0,10 12 0,-5-8 0,12 10 0,-16-13 0,15 7 0,-18-8 0,11 4 0,-8 2 0,2-2 0,1 2 0,6 2 0,-5 0 0,5 4 0,0 1 0,-4-5 0,4 0 0,-7-2 0,-2-2 0,1 2 0,-5-3 0,2 0 0,-3-4 0,0 7 0,0-6 0,0 6 0,0 1 0,0-4 0,-1 4 0,5-1 0,0 1 0,0 1 0,-1-6 0,-3 0 0,0-6 0,-3 10 0,1-10 0,-1 6 0,3-3 0,3 0 0,-2 4 0,2 0 0,0 3 0,2-2 0,2 6 0,7-1 0,2 0 0,0 3 0,-2-8 0,-7 3 0,-2-5 0,1 5 0,-5-7 0,2 2 0,-3-4 0,-3 2 0,2-1 0,0 3 0,-1-3 0,4 1 0,-5 2 0,2-6 0,-2 2 0,-2-3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27.682"/>
    </inkml:context>
    <inkml:brush xml:id="br0">
      <inkml:brushProperty name="width" value="0.05" units="cm"/>
      <inkml:brushProperty name="height" value="0.05" units="cm"/>
    </inkml:brush>
  </inkml:definitions>
  <inkml:trace contextRef="#ctx0" brushRef="#br0">1 1 24575,'35'34'0,"-1"1"0,-18-19 0,4 4 0,16 15 0,-12-15 0,11 14 0,-14-18 0,18 33 0,-18-26 0,17 25 0,-22-37 0,4 9 0,-4-9 0,4 4 0,-9-1 0,-1-2 0,-1 3 0,-8-5 0,8-5 0,-8 0 0,4-5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03.771"/>
    </inkml:context>
    <inkml:brush xml:id="br0">
      <inkml:brushProperty name="width" value="0.05" units="cm"/>
      <inkml:brushProperty name="height" value="0.05" units="cm"/>
    </inkml:brush>
  </inkml:definitions>
  <inkml:trace contextRef="#ctx0" brushRef="#br0">737 0 24575,'-18'14'0,"-7"10"0,-22 11 0,12 3 0,-25 9 0,22 0 0,-26 11 0,22-12 0,-9 3 0,26-28 0,-2 6 0,15-14 0,-10 3 0,12-7 0,-11 8 0,12-8 0,-2-1 0,0 2 0,2-5 0,-3 7 0,5-4 0,-5-1 0,4 1 0,-4-3 0,4 2 0,1-6 0,-1 5 0,0-1 0,-3 3 0,2 0 0,-3-4 0,5 3 0,-1-6 0,0 6 0,-3 1 0,2 0 0,-2 0 0,3-1 0,0-6 0,0 2 0,4-3 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09.787"/>
    </inkml:context>
    <inkml:brush xml:id="br0">
      <inkml:brushProperty name="width" value="0.05" units="cm"/>
      <inkml:brushProperty name="height" value="0.05" units="cm"/>
    </inkml:brush>
  </inkml:definitions>
  <inkml:trace contextRef="#ctx0" brushRef="#br0">1 1 24575,'8'4'0,"0"3"0,-1-2 0,1 6 0,15 13 0,14 9 0,21 31 0,1-3-379,-26-24 0,0 2 379,28 37 0,5-8 0,-14 4 0,-11-23 0,-14 3 0,-12-25 0,2 3 0,-9-15 0,0-3 758,-1-3-758,-2 1 0,2-9 0,-3 6 0,1-3 0,2 4 0,-3 4 0,0-4 0,3 4 0,-6-4 0,6-4 0,-3 3 0,1 1 0,-2 0 0,1 4 0,0-4 0,4-1 0,0 1 0,-4 0 0,3 0 0,-3 0 0,4 0 0,-3 0 0,2-1 0,-6 1 0,5 0 0,-5 0 0,3-4 0,-4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11.763"/>
    </inkml:context>
    <inkml:brush xml:id="br0">
      <inkml:brushProperty name="width" value="0.05" units="cm"/>
      <inkml:brushProperty name="height" value="0.05" units="cm"/>
    </inkml:brush>
  </inkml:definitions>
  <inkml:trace contextRef="#ctx0" brushRef="#br0">950 0 24575,'-18'5'0,"8"-4"0,-8 3 0,10-4 0,-3 4 0,2-3 0,-2 2 0,0 1 0,-2-3 0,-2 6 0,-1-3 0,4 0 0,-3 3 0,3-2 0,-4-1 0,0 3 0,-6 3 0,-1-5 0,-7 9 0,0-9 0,6 4 0,2 0 0,6-5 0,1 0 0,2-1 0,-1 2 0,1-1 0,1 3 0,-3-6 0,-3 11 0,1-6 0,-2 4 0,-2-2 0,1-3 0,-10 5 0,0 5 0,6-9 0,2 7 0,0-12 0,5 6 0,-2-3 0,4 4 0,7-4 0,-4 0 0,4-1 0,-3 2 0,2-1 0,-2-1 0,3 1 0,0-3 0,-3 6 0,-1 1 0,0-3 0,0 5 0,1-9 0,2 6 0,-2-6 0,-1 6 0,4-3 0,-4 1 0,5 2 0,-1-6 0,0 6 0,4-7 0,0 4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15.346"/>
    </inkml:context>
    <inkml:brush xml:id="br0">
      <inkml:brushProperty name="width" value="0.05" units="cm"/>
      <inkml:brushProperty name="height" value="0.05" units="cm"/>
    </inkml:brush>
  </inkml:definitions>
  <inkml:trace contextRef="#ctx0" brushRef="#br0">1 5 24575,'8'-5'0,"9"6"0,4 9 0,20 3 0,-8 2 0,-1-4 0,-5-1 0,-17-6 0,8 4 0,-7-7 0,2 2 0,-1-3 0,-1 4 0,-3 0 0,3 1 0,2 5 0,2-5 0,1 3 0,0-4 0,6 0 0,-5-3 0,5 7 0,-6-7 0,-1 6 0,-2-6 0,-2 6 0,0-6 0,1 6 0,1-6 0,8 7 0,-7-4 0,8 5 0,-7 2 0,-2-2 0,1 2 0,5-2 0,-2-4 0,2 3 0,-4-7 0,-3 5 0,0-5 0,3 3 0,-6-4 0,2 0 0,0 3 0,-2-2 0,2 6 0,-3-6 0,0 3 0,0-4 0,0 0 0,0 0 0,3 0 0,-2 0 0,5 0 0,-5 0 0,2 0 0,-3 0 0,0 0 0,0 0 0,0 0 0,0 3 0,-1-2 0,1 2 0,0-3 0,0 0 0,0 0 0,0 4 0,0-3 0,-1 2 0,1-3 0,0 0 0,0 0 0,0 4 0,0-3 0,-1 6 0,-2-3 0,2 4 0,-3-4 0,4 3 0,0-6 0,0 2 0,25 19 0,-15-9 0,20 17 0,-23-14 0,-3-4 0,0-1 0,-4-6 0,-4 2 0,3-6 0,-6 6 0,-7-20 0,1 10 0,-5-11 0,7 10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16.531"/>
    </inkml:context>
    <inkml:brush xml:id="br0">
      <inkml:brushProperty name="width" value="0.05" units="cm"/>
      <inkml:brushProperty name="height" value="0.05" units="cm"/>
    </inkml:brush>
  </inkml:definitions>
  <inkml:trace contextRef="#ctx0" brushRef="#br0">878 0 24575,'-4'8'0,"3"0"0,-6-4 0,3 7 0,0-6 0,-3 10 0,2-6 0,-8 12 0,0-7 0,-19 30 0,-2-1 0,-2 7 0,-17 11 0,23-32 0,-24 32 0,22-36 0,-2 19 0,11-25 0,6 4 0,4-11 0,-28 47 0,10-25 0,-26 41 0,27-45 0,2-3 0,13-15 0,2 3 0,2-6 0,3 6 0,-3-7 0,2 7 0,-2-6 0,0 6 0,-2-3 0,-2 4 0,-1-4 0,0-1 0,1 1 0,-1-4 0,0 7 0,4-10 0,-3 6 0,10-7 0,-6 4 0,7-4 0,-4 3 0,0-6 0,4 6 0,-3-6 0,6 2 0,-2-3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4:38:53.031"/>
    </inkml:context>
    <inkml:brush xml:id="br0">
      <inkml:brushProperty name="width" value="0.05" units="cm"/>
      <inkml:brushProperty name="height" value="0.05" units="cm"/>
    </inkml:brush>
  </inkml:definitions>
  <inkml:trace contextRef="#ctx0" brushRef="#br0">1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5:46.155"/>
    </inkml:context>
    <inkml:brush xml:id="br0">
      <inkml:brushProperty name="width" value="0.05" units="cm"/>
      <inkml:brushProperty name="height" value="0.05" units="cm"/>
    </inkml:brush>
  </inkml:definitions>
  <inkml:trace contextRef="#ctx0" brushRef="#br0">1 1 24575,'43'43'0,"22"12"0,-20-6 0,2 2-1772,10-4 1,0 2 1771,-2 9 0,0 1 0,3-10 0,1-2 0,-6 2 0,-1-4 447,-3-11 1,-4-3-448,10 10 628,-12-18-628,-27-13 0,-1-1 0,8-2 1839,-15 3-1839,14 2 181,-12-7-181,-3 5 0,11-5 0,-11 5 0,8-4 0,-9 3 0,3-8 0,-4 8 0,5-8 0,-4 8 0,3-3 0,-3 4 0,4-4 0,-4-2 0,-2-4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5:47.659"/>
    </inkml:context>
    <inkml:brush xml:id="br0">
      <inkml:brushProperty name="width" value="0.05" units="cm"/>
      <inkml:brushProperty name="height" value="0.05" units="cm"/>
    </inkml:brush>
  </inkml:definitions>
  <inkml:trace contextRef="#ctx0" brushRef="#br0">962 0 24575,'-52'25'0,"7"22"0,-18-14 0,28 10 0,16-33 0,7-4 0,2 3 0,-4-4 0,8 6 0,-9-6 0,5 9 0,0-7 0,-5 7 0,4-8 0,-24 23 0,16-14 0,-8 16 0,9-12 0,11-3 0,-7 0 0,2 11 0,6-9 0,0 11 0,-3-9 0,3 1 0,-14-1 0,8 9 0,-3-12 0,-1 6 0,4-8 0,-7 1 0,8 4 0,-8 1 0,7-1 0,-15 3 0,9-2 0,-13 10 0,7 0 0,5-5 0,2 1 0,7-20 0,4 7 0,-3-13 0,-1 8 0,-1-3 0,-4 4 0,5 0 0,0 0 0,4 0 0,-3 1 0,3-6 0,-4 4 0,0-3 0,0 0 0,0 3 0,-1-4 0,1 5 0,-5 1 0,4-6 0,-4 4 0,10-8 0,0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28.790"/>
    </inkml:context>
    <inkml:brush xml:id="br0">
      <inkml:brushProperty name="width" value="0.05" units="cm"/>
      <inkml:brushProperty name="height" value="0.05" units="cm"/>
    </inkml:brush>
  </inkml:definitions>
  <inkml:trace contextRef="#ctx0" brushRef="#br0">741 1 24575,'-15'16'0,"-5"3"0,2 5 0,-5 7 0,4-5 0,1 1 0,4-11 0,-2 0 0,0 3 0,1-7 0,5 2 0,0-4 0,-5 1 0,8-1 0,-6 0 0,7-4 0,-4 7 0,0-6 0,0 8 0,-5-5 0,4 0 0,-9 5 0,9-4 0,-8 4 0,7-9 0,-7 3 0,3 1 0,-4 6 0,0-1 0,-9 1 0,-2 2 0,10-5 0,3 4 0,14-6 0,-2-1 0,-4 0 0,0 0 0,0 0 0,-5 5 0,-1 1 0,0 0 0,1 3 0,1-8 0,2 4 0,-2-5 0,4 0 0,-1 0 0,1 1 0,5-1 0,-5 0 0,9 0 0,-8 0 0,8 1 0,-8-1 0,8 0 0,-4 0 0,5-4 0,0-2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30.150"/>
    </inkml:context>
    <inkml:brush xml:id="br0">
      <inkml:brushProperty name="width" value="0.05" units="cm"/>
      <inkml:brushProperty name="height" value="0.05" units="cm"/>
    </inkml:brush>
  </inkml:definitions>
  <inkml:trace contextRef="#ctx0" brushRef="#br0">1 0 24575,'48'37'0,"0"-1"0,0-3 0,-2 0 0,-2 4 0,-3-1 0,24 11 0,14 12 0,-20-24 0,-4 6 0,-16-18 0,-20-12 0,-12-2 0,7-8 0,-13-1 0,8-6 0,-8-4 0,3 0 0,1 4 0,-4 2 0,4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31.514"/>
    </inkml:context>
    <inkml:brush xml:id="br0">
      <inkml:brushProperty name="width" value="0.05" units="cm"/>
      <inkml:brushProperty name="height" value="0.05" units="cm"/>
    </inkml:brush>
  </inkml:definitions>
  <inkml:trace contextRef="#ctx0" brushRef="#br0">324 1 24575,'-16'15'0,"-18"20"0,23-7 0,-22 9 0,31-8 0,-19-1 0,14-5 0,-14 29 0,10-26 0,-10 26 0,14-30 0,-10 15 0,11-19 0,-7 18 0,2-23 0,0 15 0,5-17 0,-3 4 0,8-5 0,-3 0 0,4 0 0,-5 0 0,-1 0 0,1 1 0,-4-1 0,8 0 0,-4 0 0,0-4 0,4 3 0,-3-3 0,4 4 0,0 0 0,-5-4 0,4 3 0,-3-4 0,-1 6 0,4-6 0,-4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35.878"/>
    </inkml:context>
    <inkml:brush xml:id="br0">
      <inkml:brushProperty name="width" value="0.05" units="cm"/>
      <inkml:brushProperty name="height" value="0.05" units="cm"/>
    </inkml:brush>
  </inkml:definitions>
  <inkml:trace contextRef="#ctx0" brushRef="#br0">1 0 24575,'16'16'0,"3"3"0,-3-3 0,0 0 0,3 3 0,-8-12 0,11 19 0,-6-17 0,3 14 0,-5-8 0,9 3 0,-9-1 0,9 0 0,-13-2 0,-5-4 0,9 8 0,-7-8 0,8 4 0,-5-5 0,0 1 0,-4-1 0,3-5 0,-8 4 0,8-7 0,-8 7 0,3-4 0,-4 5 0,5 1 0,1-1 0,-1 0 0,4 0 0,-3 0 0,4 1 0,-4-1 0,3 0 0,-3 0 0,4 0 0,0 1 0,0-1 0,0 4 0,1-2 0,18 22 0,-18-28 0,9 8 0,-39-32 0,4-11 0,-12 4 0,19 5 0,-1 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36.902"/>
    </inkml:context>
    <inkml:brush xml:id="br0">
      <inkml:brushProperty name="width" value="0.05" units="cm"/>
      <inkml:brushProperty name="height" value="0.05" units="cm"/>
    </inkml:brush>
  </inkml:definitions>
  <inkml:trace contextRef="#ctx0" brushRef="#br0">1108 1 24575,'-16'16'0,"-3"-2"0,12-4 0,-6 1 0,3-1 0,3 0 0,-7-4 0,8 7 0,-4-6 0,-4 8 0,-5 8 0,3-10 0,-6 15 0,11-17 0,-24 23 0,16-19 0,-12 20 0,-17 0 0,25-10 0,-41 30 0,31-29 0,-27 17 0,25-23 0,-23 22 0,34-22 0,-12 10 0,20-19 0,-11 5 0,1-8 0,-13 17 0,0-5 0,0 6 0,0 0 0,0 0 0,-15 5 0,20-7 0,-10-1 0,28-8 0,1-10 0,5 4 0,0-3 0,4-5 0,2 3 0,4-9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9:33:38.650"/>
    </inkml:context>
    <inkml:brush xml:id="br0">
      <inkml:brushProperty name="width" value="0.05" units="cm"/>
      <inkml:brushProperty name="height" value="0.05" units="cm"/>
    </inkml:brush>
  </inkml:definitions>
  <inkml:trace contextRef="#ctx0" brushRef="#br0">1 0 24575,'16'11'0,"-2"-1"0,-3 0 0,0 13 0,4-10 0,-2 15 0,-3-12 0,3 0 0,-5 11 0,7-14 0,4 23 0,-3-18 0,14 34 0,12 3 0,-15-9 0,7 2 0,-17-24 0,-5-6 0,13 18 0,-18-23 0,9 5 0,-15-9 0,13 2 0,-12 0 0,12 4 0,-9-5 0,5 0 0,1 5 0,-1-4 0,-5 4 0,5-10 0,-5 4 0,1-3 0,3 0 0,-3 3 0,4-4 0,-5 6 0,4-1 0,-3 5 0,9 0 0,-4 1 0,8 3 0,-7-7 0,-2 2 0,-1-3 0,-3-1 0,4 0 0,-5 0 0,4-4 0,-7-2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E128E-F4C3-F944-8749-906ED48136CF}" type="datetimeFigureOut">
              <a:rPr lang="fr-FR" smtClean="0"/>
              <a:t>27/10/2025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D145F-E058-6949-99DA-F628580F35A7}" type="slidenum">
              <a:rPr lang="fr-FR" smtClean="0"/>
              <a:t>‹N°›</a:t>
            </a:fld>
            <a:endParaRPr lang="fr-FR"/>
          </a:p>
        </p:txBody>
      </p:sp>
    </p:spTree>
    <p:extLst>
      <p:ext uri="{BB962C8B-B14F-4D97-AF65-F5344CB8AC3E}">
        <p14:creationId xmlns:p14="http://schemas.microsoft.com/office/powerpoint/2010/main" val="94726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6EDF74-4977-8147-BBA5-3C36288C2238}" type="slidenum">
              <a:rPr lang="fr-FR" smtClean="0"/>
              <a:t>21</a:t>
            </a:fld>
            <a:endParaRPr lang="fr-FR"/>
          </a:p>
        </p:txBody>
      </p:sp>
    </p:spTree>
    <p:extLst>
      <p:ext uri="{BB962C8B-B14F-4D97-AF65-F5344CB8AC3E}">
        <p14:creationId xmlns:p14="http://schemas.microsoft.com/office/powerpoint/2010/main" val="147879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85353D5-49A6-6F08-AE2A-02F402554C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E783E539-BBAD-E140-FB5E-E848C112C4FB}"/>
              </a:ext>
            </a:extLst>
          </p:cNvPr>
          <p:cNvSpPr>
            <a:spLocks noGrp="1" noChangeArrowheads="1"/>
          </p:cNvSpPr>
          <p:nvPr>
            <p:ph type="body" idx="1"/>
          </p:nvPr>
        </p:nvSpPr>
        <p:spPr bwMode="auto">
          <a:xfrm>
            <a:off x="687388"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latin typeface="Arial" panose="020B0604020202020204" pitchFamily="34" charset="0"/>
            </a:endParaRPr>
          </a:p>
        </p:txBody>
      </p:sp>
    </p:spTree>
    <p:extLst>
      <p:ext uri="{BB962C8B-B14F-4D97-AF65-F5344CB8AC3E}">
        <p14:creationId xmlns:p14="http://schemas.microsoft.com/office/powerpoint/2010/main" val="153289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AA17F4-9F69-4991-A4AF-5D45237101FE}" type="slidenum">
              <a:rPr lang="fr-FR" altLang="fr-FR" smtClean="0"/>
              <a:pPr/>
              <a:t>51</a:t>
            </a:fld>
            <a:endParaRPr lang="fr-FR" altLang="fr-FR"/>
          </a:p>
        </p:txBody>
      </p:sp>
      <p:sp>
        <p:nvSpPr>
          <p:cNvPr id="38915" name="Espace réservé de l'image des diapositives 1"/>
          <p:cNvSpPr>
            <a:spLocks noGrp="1" noRot="1" noChangeAspect="1" noTextEdit="1"/>
          </p:cNvSpPr>
          <p:nvPr>
            <p:ph type="sldImg"/>
          </p:nvPr>
        </p:nvSpPr>
        <p:spPr>
          <a:ln/>
        </p:spPr>
      </p:sp>
      <p:sp>
        <p:nvSpPr>
          <p:cNvPr id="38916"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38917"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9F33EF0-4334-46CA-8BF8-8CDC30EE3751}" type="slidenum">
              <a:rPr lang="fr-FR" altLang="fr-FR" sz="1200"/>
              <a:pPr algn="r" eaLnBrk="1" hangingPunct="1"/>
              <a:t>51</a:t>
            </a:fld>
            <a:endParaRPr lang="fr-FR" altLang="fr-FR" sz="1200"/>
          </a:p>
        </p:txBody>
      </p:sp>
    </p:spTree>
    <p:extLst>
      <p:ext uri="{BB962C8B-B14F-4D97-AF65-F5344CB8AC3E}">
        <p14:creationId xmlns:p14="http://schemas.microsoft.com/office/powerpoint/2010/main" val="406091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7A57E-9163-EA48-A50E-EE88FB6CA11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68D5804-8005-9347-BE24-65867FB7E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EB1C6E0-F220-094A-A364-CD4DF94E5D7B}"/>
              </a:ext>
            </a:extLst>
          </p:cNvPr>
          <p:cNvSpPr>
            <a:spLocks noGrp="1"/>
          </p:cNvSpPr>
          <p:nvPr>
            <p:ph type="dt" sz="half" idx="10"/>
          </p:nvPr>
        </p:nvSpPr>
        <p:spPr/>
        <p:txBody>
          <a:bodyPr/>
          <a:lstStyle/>
          <a:p>
            <a:fld id="{54A50A90-2C04-5A45-9362-2096B80BC23C}" type="datetime1">
              <a:rPr lang="fr-FR" smtClean="0"/>
              <a:t>27/10/2025</a:t>
            </a:fld>
            <a:endParaRPr lang="fr-FR"/>
          </a:p>
        </p:txBody>
      </p:sp>
      <p:sp>
        <p:nvSpPr>
          <p:cNvPr id="5" name="Espace réservé du pied de page 4">
            <a:extLst>
              <a:ext uri="{FF2B5EF4-FFF2-40B4-BE49-F238E27FC236}">
                <a16:creationId xmlns:a16="http://schemas.microsoft.com/office/drawing/2014/main" id="{85B2A0F5-7521-C047-974B-68E80AAFA28C}"/>
              </a:ext>
            </a:extLst>
          </p:cNvPr>
          <p:cNvSpPr>
            <a:spLocks noGrp="1"/>
          </p:cNvSpPr>
          <p:nvPr>
            <p:ph type="ftr" sz="quarter" idx="11"/>
          </p:nvPr>
        </p:nvSpPr>
        <p:spPr/>
        <p:txBody>
          <a:bodyPr/>
          <a:lstStyle/>
          <a:p>
            <a:r>
              <a:rPr lang="fr-FR"/>
              <a:t>http://www.asso-gega.org</a:t>
            </a:r>
          </a:p>
          <a:p>
            <a:r>
              <a:rPr lang="fr-FR"/>
              <a:t>
</a:t>
            </a:r>
          </a:p>
        </p:txBody>
      </p:sp>
      <p:sp>
        <p:nvSpPr>
          <p:cNvPr id="6" name="Espace réservé du numéro de diapositive 5">
            <a:extLst>
              <a:ext uri="{FF2B5EF4-FFF2-40B4-BE49-F238E27FC236}">
                <a16:creationId xmlns:a16="http://schemas.microsoft.com/office/drawing/2014/main" id="{B49B8896-BA31-9E4C-AE9A-53B2F0CE787A}"/>
              </a:ext>
            </a:extLst>
          </p:cNvPr>
          <p:cNvSpPr>
            <a:spLocks noGrp="1"/>
          </p:cNvSpPr>
          <p:nvPr>
            <p:ph type="sldNum" sz="quarter" idx="12"/>
          </p:nvPr>
        </p:nvSpPr>
        <p:spPr/>
        <p:txBody>
          <a:bodyPr/>
          <a:lstStyle/>
          <a:p>
            <a:fld id="{4B9D2961-E2E1-254B-8BE2-3756239E383D}" type="slidenum">
              <a:rPr lang="fr-FR" smtClean="0"/>
              <a:t>‹N°›</a:t>
            </a:fld>
            <a:endParaRPr lang="fr-FR"/>
          </a:p>
        </p:txBody>
      </p:sp>
    </p:spTree>
    <p:extLst>
      <p:ext uri="{BB962C8B-B14F-4D97-AF65-F5344CB8AC3E}">
        <p14:creationId xmlns:p14="http://schemas.microsoft.com/office/powerpoint/2010/main" val="280463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A4E33-7752-8D46-B3C2-F51D476403F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3B854D2-452A-BD4F-BEED-B748933214E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DF7014-9924-E041-8F9A-5C5325103566}"/>
              </a:ext>
            </a:extLst>
          </p:cNvPr>
          <p:cNvSpPr>
            <a:spLocks noGrp="1"/>
          </p:cNvSpPr>
          <p:nvPr>
            <p:ph type="dt" sz="half" idx="10"/>
          </p:nvPr>
        </p:nvSpPr>
        <p:spPr/>
        <p:txBody>
          <a:bodyPr/>
          <a:lstStyle/>
          <a:p>
            <a:fld id="{8CFF5705-C56D-DE4A-A14C-FAFFDA93953A}" type="datetime1">
              <a:rPr lang="fr-FR" smtClean="0"/>
              <a:t>27/10/2025</a:t>
            </a:fld>
            <a:endParaRPr lang="fr-FR"/>
          </a:p>
        </p:txBody>
      </p:sp>
      <p:sp>
        <p:nvSpPr>
          <p:cNvPr id="5" name="Espace réservé du pied de page 4">
            <a:extLst>
              <a:ext uri="{FF2B5EF4-FFF2-40B4-BE49-F238E27FC236}">
                <a16:creationId xmlns:a16="http://schemas.microsoft.com/office/drawing/2014/main" id="{ED64A449-C35B-C74C-9BE8-A09BFFEB8FB7}"/>
              </a:ext>
            </a:extLst>
          </p:cNvPr>
          <p:cNvSpPr>
            <a:spLocks noGrp="1"/>
          </p:cNvSpPr>
          <p:nvPr>
            <p:ph type="ftr" sz="quarter" idx="11"/>
          </p:nvPr>
        </p:nvSpPr>
        <p:spPr/>
        <p:txBody>
          <a:bodyPr/>
          <a:lstStyle/>
          <a:p>
            <a:r>
              <a:rPr lang="fr-FR"/>
              <a:t>http://www.asso-gega.org</a:t>
            </a:r>
          </a:p>
          <a:p>
            <a:r>
              <a:rPr lang="fr-FR"/>
              <a:t>
</a:t>
            </a:r>
          </a:p>
        </p:txBody>
      </p:sp>
      <p:sp>
        <p:nvSpPr>
          <p:cNvPr id="6" name="Espace réservé du numéro de diapositive 5">
            <a:extLst>
              <a:ext uri="{FF2B5EF4-FFF2-40B4-BE49-F238E27FC236}">
                <a16:creationId xmlns:a16="http://schemas.microsoft.com/office/drawing/2014/main" id="{2C6A1797-420F-1345-B17E-9C7EB8090D5E}"/>
              </a:ext>
            </a:extLst>
          </p:cNvPr>
          <p:cNvSpPr>
            <a:spLocks noGrp="1"/>
          </p:cNvSpPr>
          <p:nvPr>
            <p:ph type="sldNum" sz="quarter" idx="12"/>
          </p:nvPr>
        </p:nvSpPr>
        <p:spPr/>
        <p:txBody>
          <a:bodyPr/>
          <a:lstStyle/>
          <a:p>
            <a:fld id="{4B9D2961-E2E1-254B-8BE2-3756239E383D}" type="slidenum">
              <a:rPr lang="fr-FR" smtClean="0"/>
              <a:t>‹N°›</a:t>
            </a:fld>
            <a:endParaRPr lang="fr-FR"/>
          </a:p>
        </p:txBody>
      </p:sp>
    </p:spTree>
    <p:extLst>
      <p:ext uri="{BB962C8B-B14F-4D97-AF65-F5344CB8AC3E}">
        <p14:creationId xmlns:p14="http://schemas.microsoft.com/office/powerpoint/2010/main" val="253308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E1517C1-9F6C-0049-B168-01224815361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1D08DD7-31D9-B34A-B5E7-BB6B47137DA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753D9E-0962-AA48-A32D-BC7C8EBC9F75}"/>
              </a:ext>
            </a:extLst>
          </p:cNvPr>
          <p:cNvSpPr>
            <a:spLocks noGrp="1"/>
          </p:cNvSpPr>
          <p:nvPr>
            <p:ph type="dt" sz="half" idx="10"/>
          </p:nvPr>
        </p:nvSpPr>
        <p:spPr/>
        <p:txBody>
          <a:bodyPr/>
          <a:lstStyle/>
          <a:p>
            <a:fld id="{B7CA229E-DF2B-1A4B-9FF7-D90885A8DAED}" type="datetime1">
              <a:rPr lang="fr-FR" smtClean="0"/>
              <a:t>27/10/2025</a:t>
            </a:fld>
            <a:endParaRPr lang="fr-FR"/>
          </a:p>
        </p:txBody>
      </p:sp>
      <p:sp>
        <p:nvSpPr>
          <p:cNvPr id="5" name="Espace réservé du pied de page 4">
            <a:extLst>
              <a:ext uri="{FF2B5EF4-FFF2-40B4-BE49-F238E27FC236}">
                <a16:creationId xmlns:a16="http://schemas.microsoft.com/office/drawing/2014/main" id="{703314B9-E3CB-6A45-829D-919620DC10F2}"/>
              </a:ext>
            </a:extLst>
          </p:cNvPr>
          <p:cNvSpPr>
            <a:spLocks noGrp="1"/>
          </p:cNvSpPr>
          <p:nvPr>
            <p:ph type="ftr" sz="quarter" idx="11"/>
          </p:nvPr>
        </p:nvSpPr>
        <p:spPr/>
        <p:txBody>
          <a:bodyPr/>
          <a:lstStyle/>
          <a:p>
            <a:r>
              <a:rPr lang="fr-FR"/>
              <a:t>http://www.asso-gega.org</a:t>
            </a:r>
          </a:p>
          <a:p>
            <a:r>
              <a:rPr lang="fr-FR"/>
              <a:t>
</a:t>
            </a:r>
          </a:p>
        </p:txBody>
      </p:sp>
      <p:sp>
        <p:nvSpPr>
          <p:cNvPr id="6" name="Espace réservé du numéro de diapositive 5">
            <a:extLst>
              <a:ext uri="{FF2B5EF4-FFF2-40B4-BE49-F238E27FC236}">
                <a16:creationId xmlns:a16="http://schemas.microsoft.com/office/drawing/2014/main" id="{06403C59-503C-D14B-8924-02F890B7D87A}"/>
              </a:ext>
            </a:extLst>
          </p:cNvPr>
          <p:cNvSpPr>
            <a:spLocks noGrp="1"/>
          </p:cNvSpPr>
          <p:nvPr>
            <p:ph type="sldNum" sz="quarter" idx="12"/>
          </p:nvPr>
        </p:nvSpPr>
        <p:spPr/>
        <p:txBody>
          <a:bodyPr/>
          <a:lstStyle/>
          <a:p>
            <a:fld id="{4B9D2961-E2E1-254B-8BE2-3756239E383D}" type="slidenum">
              <a:rPr lang="fr-FR" smtClean="0"/>
              <a:t>‹N°›</a:t>
            </a:fld>
            <a:endParaRPr lang="fr-FR"/>
          </a:p>
        </p:txBody>
      </p:sp>
    </p:spTree>
    <p:extLst>
      <p:ext uri="{BB962C8B-B14F-4D97-AF65-F5344CB8AC3E}">
        <p14:creationId xmlns:p14="http://schemas.microsoft.com/office/powerpoint/2010/main" val="56223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39"/>
            <a:ext cx="10972800" cy="5851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3">
            <a:extLst>
              <a:ext uri="{FF2B5EF4-FFF2-40B4-BE49-F238E27FC236}">
                <a16:creationId xmlns:a16="http://schemas.microsoft.com/office/drawing/2014/main" id="{7AB3B6CA-8A7C-BFDC-3021-A7500B65E0EE}"/>
              </a:ext>
            </a:extLst>
          </p:cNvPr>
          <p:cNvSpPr>
            <a:spLocks noGrp="1"/>
          </p:cNvSpPr>
          <p:nvPr>
            <p:ph type="dt" sz="half" idx="10"/>
          </p:nvPr>
        </p:nvSpPr>
        <p:spPr/>
        <p:txBody>
          <a:bodyPr/>
          <a:lstStyle>
            <a:lvl1pPr>
              <a:defRPr/>
            </a:lvl1pPr>
          </a:lstStyle>
          <a:p>
            <a:pPr>
              <a:defRPr/>
            </a:pPr>
            <a:fld id="{71DA7432-1535-8540-BCEF-5C01AAB5FC0B}" type="datetime1">
              <a:rPr lang="fr-FR" smtClean="0"/>
              <a:t>27/10/2025</a:t>
            </a:fld>
            <a:endParaRPr lang="fr-FR"/>
          </a:p>
        </p:txBody>
      </p:sp>
      <p:sp>
        <p:nvSpPr>
          <p:cNvPr id="4" name="Espace réservé du pied de page 4">
            <a:extLst>
              <a:ext uri="{FF2B5EF4-FFF2-40B4-BE49-F238E27FC236}">
                <a16:creationId xmlns:a16="http://schemas.microsoft.com/office/drawing/2014/main" id="{9EED4D11-4B99-5394-1F84-0F3DFA907150}"/>
              </a:ext>
            </a:extLst>
          </p:cNvPr>
          <p:cNvSpPr>
            <a:spLocks noGrp="1"/>
          </p:cNvSpPr>
          <p:nvPr>
            <p:ph type="ftr" sz="quarter" idx="11"/>
          </p:nvPr>
        </p:nvSpPr>
        <p:spPr/>
        <p:txBody>
          <a:bodyPr/>
          <a:lstStyle>
            <a:lvl1pPr>
              <a:defRPr/>
            </a:lvl1pPr>
          </a:lstStyle>
          <a:p>
            <a:pPr>
              <a:defRPr/>
            </a:pPr>
            <a:r>
              <a:rPr lang="fr-FR"/>
              <a:t>http://www.asso-gega.org 
</a:t>
            </a:r>
          </a:p>
        </p:txBody>
      </p:sp>
      <p:sp>
        <p:nvSpPr>
          <p:cNvPr id="5" name="Espace réservé du numéro de diapositive 5">
            <a:extLst>
              <a:ext uri="{FF2B5EF4-FFF2-40B4-BE49-F238E27FC236}">
                <a16:creationId xmlns:a16="http://schemas.microsoft.com/office/drawing/2014/main" id="{D6D13751-140E-B462-5A48-A67EBC847D8D}"/>
              </a:ext>
            </a:extLst>
          </p:cNvPr>
          <p:cNvSpPr>
            <a:spLocks noGrp="1"/>
          </p:cNvSpPr>
          <p:nvPr>
            <p:ph type="sldNum" sz="quarter" idx="12"/>
          </p:nvPr>
        </p:nvSpPr>
        <p:spPr/>
        <p:txBody>
          <a:bodyPr/>
          <a:lstStyle>
            <a:lvl1pPr>
              <a:defRPr/>
            </a:lvl1pPr>
          </a:lstStyle>
          <a:p>
            <a:fld id="{2D54E486-B211-4B87-A475-972B11B0B37D}" type="slidenum">
              <a:rPr lang="fr-FR" altLang="fr-FR"/>
              <a:pPr/>
              <a:t>‹N°›</a:t>
            </a:fld>
            <a:endParaRPr lang="fr-FR" altLang="fr-FR"/>
          </a:p>
        </p:txBody>
      </p:sp>
    </p:spTree>
    <p:extLst>
      <p:ext uri="{BB962C8B-B14F-4D97-AF65-F5344CB8AC3E}">
        <p14:creationId xmlns:p14="http://schemas.microsoft.com/office/powerpoint/2010/main" val="233704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5A4DC-1447-D64F-A30C-4C046A08DE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E40D772-4DB1-AD40-952C-CFF0DCE0D0E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887A0F-BA38-D54C-8B2F-E14D88692352}"/>
              </a:ext>
            </a:extLst>
          </p:cNvPr>
          <p:cNvSpPr>
            <a:spLocks noGrp="1"/>
          </p:cNvSpPr>
          <p:nvPr>
            <p:ph type="dt" sz="half" idx="10"/>
          </p:nvPr>
        </p:nvSpPr>
        <p:spPr/>
        <p:txBody>
          <a:bodyPr/>
          <a:lstStyle/>
          <a:p>
            <a:fld id="{B694CD3E-55B8-A545-A1E0-DE6057BBD23E}" type="datetime1">
              <a:rPr lang="fr-FR" smtClean="0"/>
              <a:t>27/10/2025</a:t>
            </a:fld>
            <a:endParaRPr lang="fr-FR"/>
          </a:p>
        </p:txBody>
      </p:sp>
      <p:sp>
        <p:nvSpPr>
          <p:cNvPr id="5" name="Espace réservé du pied de page 4">
            <a:extLst>
              <a:ext uri="{FF2B5EF4-FFF2-40B4-BE49-F238E27FC236}">
                <a16:creationId xmlns:a16="http://schemas.microsoft.com/office/drawing/2014/main" id="{B45BFDD9-90A6-A844-B46E-A939C05E2BF4}"/>
              </a:ext>
            </a:extLst>
          </p:cNvPr>
          <p:cNvSpPr>
            <a:spLocks noGrp="1"/>
          </p:cNvSpPr>
          <p:nvPr>
            <p:ph type="ftr" sz="quarter" idx="11"/>
          </p:nvPr>
        </p:nvSpPr>
        <p:spPr/>
        <p:txBody>
          <a:bodyPr/>
          <a:lstStyle/>
          <a:p>
            <a:r>
              <a:rPr lang="fr-FR"/>
              <a:t>http://www.asso-gega.org</a:t>
            </a:r>
          </a:p>
          <a:p>
            <a:r>
              <a:rPr lang="fr-FR"/>
              <a:t>
</a:t>
            </a:r>
          </a:p>
        </p:txBody>
      </p:sp>
      <p:sp>
        <p:nvSpPr>
          <p:cNvPr id="6" name="Espace réservé du numéro de diapositive 5">
            <a:extLst>
              <a:ext uri="{FF2B5EF4-FFF2-40B4-BE49-F238E27FC236}">
                <a16:creationId xmlns:a16="http://schemas.microsoft.com/office/drawing/2014/main" id="{7ADBE1BE-AB05-E841-BD15-9DC53B7D09D2}"/>
              </a:ext>
            </a:extLst>
          </p:cNvPr>
          <p:cNvSpPr>
            <a:spLocks noGrp="1"/>
          </p:cNvSpPr>
          <p:nvPr>
            <p:ph type="sldNum" sz="quarter" idx="12"/>
          </p:nvPr>
        </p:nvSpPr>
        <p:spPr/>
        <p:txBody>
          <a:bodyPr/>
          <a:lstStyle/>
          <a:p>
            <a:fld id="{4B9D2961-E2E1-254B-8BE2-3756239E383D}" type="slidenum">
              <a:rPr lang="fr-FR" smtClean="0"/>
              <a:t>‹N°›</a:t>
            </a:fld>
            <a:endParaRPr lang="fr-FR"/>
          </a:p>
        </p:txBody>
      </p:sp>
    </p:spTree>
    <p:extLst>
      <p:ext uri="{BB962C8B-B14F-4D97-AF65-F5344CB8AC3E}">
        <p14:creationId xmlns:p14="http://schemas.microsoft.com/office/powerpoint/2010/main" val="44250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6BA07-F0B2-334B-ACEF-2C8B1CF0197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27336A3-10AA-A443-96DB-8238AE8CB2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DE4E491-8528-DD4C-99E3-749FCBE31825}"/>
              </a:ext>
            </a:extLst>
          </p:cNvPr>
          <p:cNvSpPr>
            <a:spLocks noGrp="1"/>
          </p:cNvSpPr>
          <p:nvPr>
            <p:ph type="dt" sz="half" idx="10"/>
          </p:nvPr>
        </p:nvSpPr>
        <p:spPr/>
        <p:txBody>
          <a:bodyPr/>
          <a:lstStyle/>
          <a:p>
            <a:fld id="{29B467C6-5A2B-1649-8C18-1F9B34545DEE}" type="datetime1">
              <a:rPr lang="fr-FR" smtClean="0"/>
              <a:t>27/10/2025</a:t>
            </a:fld>
            <a:endParaRPr lang="fr-FR"/>
          </a:p>
        </p:txBody>
      </p:sp>
      <p:sp>
        <p:nvSpPr>
          <p:cNvPr id="5" name="Espace réservé du pied de page 4">
            <a:extLst>
              <a:ext uri="{FF2B5EF4-FFF2-40B4-BE49-F238E27FC236}">
                <a16:creationId xmlns:a16="http://schemas.microsoft.com/office/drawing/2014/main" id="{5430F89F-62D6-C540-9E57-B0E185F3EB94}"/>
              </a:ext>
            </a:extLst>
          </p:cNvPr>
          <p:cNvSpPr>
            <a:spLocks noGrp="1"/>
          </p:cNvSpPr>
          <p:nvPr>
            <p:ph type="ftr" sz="quarter" idx="11"/>
          </p:nvPr>
        </p:nvSpPr>
        <p:spPr/>
        <p:txBody>
          <a:bodyPr/>
          <a:lstStyle/>
          <a:p>
            <a:r>
              <a:rPr lang="fr-FR"/>
              <a:t>http://www.asso-gega.org</a:t>
            </a:r>
          </a:p>
          <a:p>
            <a:r>
              <a:rPr lang="fr-FR"/>
              <a:t>
</a:t>
            </a:r>
          </a:p>
        </p:txBody>
      </p:sp>
      <p:sp>
        <p:nvSpPr>
          <p:cNvPr id="6" name="Espace réservé du numéro de diapositive 5">
            <a:extLst>
              <a:ext uri="{FF2B5EF4-FFF2-40B4-BE49-F238E27FC236}">
                <a16:creationId xmlns:a16="http://schemas.microsoft.com/office/drawing/2014/main" id="{A2A35804-EFF0-674C-88D6-6592D34A0FA6}"/>
              </a:ext>
            </a:extLst>
          </p:cNvPr>
          <p:cNvSpPr>
            <a:spLocks noGrp="1"/>
          </p:cNvSpPr>
          <p:nvPr>
            <p:ph type="sldNum" sz="quarter" idx="12"/>
          </p:nvPr>
        </p:nvSpPr>
        <p:spPr/>
        <p:txBody>
          <a:bodyPr/>
          <a:lstStyle/>
          <a:p>
            <a:fld id="{4B9D2961-E2E1-254B-8BE2-3756239E383D}" type="slidenum">
              <a:rPr lang="fr-FR" smtClean="0"/>
              <a:t>‹N°›</a:t>
            </a:fld>
            <a:endParaRPr lang="fr-FR"/>
          </a:p>
        </p:txBody>
      </p:sp>
    </p:spTree>
    <p:extLst>
      <p:ext uri="{BB962C8B-B14F-4D97-AF65-F5344CB8AC3E}">
        <p14:creationId xmlns:p14="http://schemas.microsoft.com/office/powerpoint/2010/main" val="391158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AD70DE-2516-1F45-962C-125A45A0F8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A1E1F1D-6DE5-B141-B6D2-EB31FBC025C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91D587B-E99E-D143-B821-7F22EDA0B3D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6CCD388-DED3-934D-851C-4A92E0EC1588}"/>
              </a:ext>
            </a:extLst>
          </p:cNvPr>
          <p:cNvSpPr>
            <a:spLocks noGrp="1"/>
          </p:cNvSpPr>
          <p:nvPr>
            <p:ph type="dt" sz="half" idx="10"/>
          </p:nvPr>
        </p:nvSpPr>
        <p:spPr/>
        <p:txBody>
          <a:bodyPr/>
          <a:lstStyle/>
          <a:p>
            <a:fld id="{6C3B6E84-0A69-F04C-8091-453BB26E2D89}" type="datetime1">
              <a:rPr lang="fr-FR" smtClean="0"/>
              <a:t>27/10/2025</a:t>
            </a:fld>
            <a:endParaRPr lang="fr-FR"/>
          </a:p>
        </p:txBody>
      </p:sp>
      <p:sp>
        <p:nvSpPr>
          <p:cNvPr id="6" name="Espace réservé du pied de page 5">
            <a:extLst>
              <a:ext uri="{FF2B5EF4-FFF2-40B4-BE49-F238E27FC236}">
                <a16:creationId xmlns:a16="http://schemas.microsoft.com/office/drawing/2014/main" id="{7D595A59-AE7D-944A-B728-D858F3E6B455}"/>
              </a:ext>
            </a:extLst>
          </p:cNvPr>
          <p:cNvSpPr>
            <a:spLocks noGrp="1"/>
          </p:cNvSpPr>
          <p:nvPr>
            <p:ph type="ftr" sz="quarter" idx="11"/>
          </p:nvPr>
        </p:nvSpPr>
        <p:spPr/>
        <p:txBody>
          <a:bodyPr/>
          <a:lstStyle/>
          <a:p>
            <a:r>
              <a:rPr lang="fr-FR"/>
              <a:t>http://www.asso-gega.org</a:t>
            </a:r>
          </a:p>
          <a:p>
            <a:r>
              <a:rPr lang="fr-FR"/>
              <a:t>
</a:t>
            </a:r>
          </a:p>
        </p:txBody>
      </p:sp>
      <p:sp>
        <p:nvSpPr>
          <p:cNvPr id="7" name="Espace réservé du numéro de diapositive 6">
            <a:extLst>
              <a:ext uri="{FF2B5EF4-FFF2-40B4-BE49-F238E27FC236}">
                <a16:creationId xmlns:a16="http://schemas.microsoft.com/office/drawing/2014/main" id="{263EA2C4-5943-1D49-8DE2-41F43643E53D}"/>
              </a:ext>
            </a:extLst>
          </p:cNvPr>
          <p:cNvSpPr>
            <a:spLocks noGrp="1"/>
          </p:cNvSpPr>
          <p:nvPr>
            <p:ph type="sldNum" sz="quarter" idx="12"/>
          </p:nvPr>
        </p:nvSpPr>
        <p:spPr/>
        <p:txBody>
          <a:bodyPr/>
          <a:lstStyle/>
          <a:p>
            <a:fld id="{4B9D2961-E2E1-254B-8BE2-3756239E383D}" type="slidenum">
              <a:rPr lang="fr-FR" smtClean="0"/>
              <a:t>‹N°›</a:t>
            </a:fld>
            <a:endParaRPr lang="fr-FR"/>
          </a:p>
        </p:txBody>
      </p:sp>
    </p:spTree>
    <p:extLst>
      <p:ext uri="{BB962C8B-B14F-4D97-AF65-F5344CB8AC3E}">
        <p14:creationId xmlns:p14="http://schemas.microsoft.com/office/powerpoint/2010/main" val="318052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90B91-3337-2841-83F0-1DDD5C6B5DC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DE6B8F7-E4D7-BB44-B5DA-1D9E57DFA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4776CA7-518A-4D41-AF3B-3EFC832C657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7E57DFA-2ADF-4946-94F4-C63AB0118B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1B389FB-4BC8-FE47-9090-91B07F8F84F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738A55F-B25D-CB47-858C-043ABE743D5F}"/>
              </a:ext>
            </a:extLst>
          </p:cNvPr>
          <p:cNvSpPr>
            <a:spLocks noGrp="1"/>
          </p:cNvSpPr>
          <p:nvPr>
            <p:ph type="dt" sz="half" idx="10"/>
          </p:nvPr>
        </p:nvSpPr>
        <p:spPr/>
        <p:txBody>
          <a:bodyPr/>
          <a:lstStyle/>
          <a:p>
            <a:fld id="{B6193145-C064-994A-81D4-DF33F183C3BA}" type="datetime1">
              <a:rPr lang="fr-FR" smtClean="0"/>
              <a:t>27/10/2025</a:t>
            </a:fld>
            <a:endParaRPr lang="fr-FR"/>
          </a:p>
        </p:txBody>
      </p:sp>
      <p:sp>
        <p:nvSpPr>
          <p:cNvPr id="8" name="Espace réservé du pied de page 7">
            <a:extLst>
              <a:ext uri="{FF2B5EF4-FFF2-40B4-BE49-F238E27FC236}">
                <a16:creationId xmlns:a16="http://schemas.microsoft.com/office/drawing/2014/main" id="{F9392DC4-DBB8-4440-8FC7-12DC4AAEE8E8}"/>
              </a:ext>
            </a:extLst>
          </p:cNvPr>
          <p:cNvSpPr>
            <a:spLocks noGrp="1"/>
          </p:cNvSpPr>
          <p:nvPr>
            <p:ph type="ftr" sz="quarter" idx="11"/>
          </p:nvPr>
        </p:nvSpPr>
        <p:spPr/>
        <p:txBody>
          <a:bodyPr/>
          <a:lstStyle/>
          <a:p>
            <a:r>
              <a:rPr lang="fr-FR"/>
              <a:t>http://www.asso-gega.org</a:t>
            </a:r>
          </a:p>
          <a:p>
            <a:r>
              <a:rPr lang="fr-FR"/>
              <a:t>
</a:t>
            </a:r>
          </a:p>
        </p:txBody>
      </p:sp>
      <p:sp>
        <p:nvSpPr>
          <p:cNvPr id="9" name="Espace réservé du numéro de diapositive 8">
            <a:extLst>
              <a:ext uri="{FF2B5EF4-FFF2-40B4-BE49-F238E27FC236}">
                <a16:creationId xmlns:a16="http://schemas.microsoft.com/office/drawing/2014/main" id="{28A74238-6614-7442-B53F-8551B6588F74}"/>
              </a:ext>
            </a:extLst>
          </p:cNvPr>
          <p:cNvSpPr>
            <a:spLocks noGrp="1"/>
          </p:cNvSpPr>
          <p:nvPr>
            <p:ph type="sldNum" sz="quarter" idx="12"/>
          </p:nvPr>
        </p:nvSpPr>
        <p:spPr/>
        <p:txBody>
          <a:bodyPr/>
          <a:lstStyle/>
          <a:p>
            <a:fld id="{4B9D2961-E2E1-254B-8BE2-3756239E383D}" type="slidenum">
              <a:rPr lang="fr-FR" smtClean="0"/>
              <a:t>‹N°›</a:t>
            </a:fld>
            <a:endParaRPr lang="fr-FR"/>
          </a:p>
        </p:txBody>
      </p:sp>
    </p:spTree>
    <p:extLst>
      <p:ext uri="{BB962C8B-B14F-4D97-AF65-F5344CB8AC3E}">
        <p14:creationId xmlns:p14="http://schemas.microsoft.com/office/powerpoint/2010/main" val="85657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A9966-610E-564E-9F8F-EADB60B5736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3FA5F7-27D2-5D41-836E-E0D8BA9BC983}"/>
              </a:ext>
            </a:extLst>
          </p:cNvPr>
          <p:cNvSpPr>
            <a:spLocks noGrp="1"/>
          </p:cNvSpPr>
          <p:nvPr>
            <p:ph type="dt" sz="half" idx="10"/>
          </p:nvPr>
        </p:nvSpPr>
        <p:spPr/>
        <p:txBody>
          <a:bodyPr/>
          <a:lstStyle/>
          <a:p>
            <a:fld id="{B1B0EA3F-CFFC-6945-BE48-7F955B0A4EC3}" type="datetime1">
              <a:rPr lang="fr-FR" smtClean="0"/>
              <a:t>27/10/2025</a:t>
            </a:fld>
            <a:endParaRPr lang="fr-FR"/>
          </a:p>
        </p:txBody>
      </p:sp>
      <p:sp>
        <p:nvSpPr>
          <p:cNvPr id="4" name="Espace réservé du pied de page 3">
            <a:extLst>
              <a:ext uri="{FF2B5EF4-FFF2-40B4-BE49-F238E27FC236}">
                <a16:creationId xmlns:a16="http://schemas.microsoft.com/office/drawing/2014/main" id="{6C5ED6CE-AF63-5D49-8ECC-A0A1FA94417C}"/>
              </a:ext>
            </a:extLst>
          </p:cNvPr>
          <p:cNvSpPr>
            <a:spLocks noGrp="1"/>
          </p:cNvSpPr>
          <p:nvPr>
            <p:ph type="ftr" sz="quarter" idx="11"/>
          </p:nvPr>
        </p:nvSpPr>
        <p:spPr/>
        <p:txBody>
          <a:bodyPr/>
          <a:lstStyle/>
          <a:p>
            <a:r>
              <a:rPr lang="fr-FR"/>
              <a:t>http://www.asso-gega.org</a:t>
            </a:r>
          </a:p>
          <a:p>
            <a:r>
              <a:rPr lang="fr-FR"/>
              <a:t>
</a:t>
            </a:r>
          </a:p>
        </p:txBody>
      </p:sp>
      <p:sp>
        <p:nvSpPr>
          <p:cNvPr id="5" name="Espace réservé du numéro de diapositive 4">
            <a:extLst>
              <a:ext uri="{FF2B5EF4-FFF2-40B4-BE49-F238E27FC236}">
                <a16:creationId xmlns:a16="http://schemas.microsoft.com/office/drawing/2014/main" id="{04CF5682-641B-8F4E-B456-CD192D2792C8}"/>
              </a:ext>
            </a:extLst>
          </p:cNvPr>
          <p:cNvSpPr>
            <a:spLocks noGrp="1"/>
          </p:cNvSpPr>
          <p:nvPr>
            <p:ph type="sldNum" sz="quarter" idx="12"/>
          </p:nvPr>
        </p:nvSpPr>
        <p:spPr/>
        <p:txBody>
          <a:bodyPr/>
          <a:lstStyle/>
          <a:p>
            <a:fld id="{4B9D2961-E2E1-254B-8BE2-3756239E383D}" type="slidenum">
              <a:rPr lang="fr-FR" smtClean="0"/>
              <a:t>‹N°›</a:t>
            </a:fld>
            <a:endParaRPr lang="fr-FR"/>
          </a:p>
        </p:txBody>
      </p:sp>
    </p:spTree>
    <p:extLst>
      <p:ext uri="{BB962C8B-B14F-4D97-AF65-F5344CB8AC3E}">
        <p14:creationId xmlns:p14="http://schemas.microsoft.com/office/powerpoint/2010/main" val="110625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12FB519-92F8-8B42-A5D4-3817C0E8C7D6}"/>
              </a:ext>
            </a:extLst>
          </p:cNvPr>
          <p:cNvSpPr>
            <a:spLocks noGrp="1"/>
          </p:cNvSpPr>
          <p:nvPr>
            <p:ph type="dt" sz="half" idx="10"/>
          </p:nvPr>
        </p:nvSpPr>
        <p:spPr/>
        <p:txBody>
          <a:bodyPr/>
          <a:lstStyle/>
          <a:p>
            <a:fld id="{3B38A1FE-B88D-014C-AA26-EB6D33AC094F}" type="datetime1">
              <a:rPr lang="fr-FR" smtClean="0"/>
              <a:t>27/10/2025</a:t>
            </a:fld>
            <a:endParaRPr lang="fr-FR"/>
          </a:p>
        </p:txBody>
      </p:sp>
      <p:sp>
        <p:nvSpPr>
          <p:cNvPr id="3" name="Espace réservé du pied de page 2">
            <a:extLst>
              <a:ext uri="{FF2B5EF4-FFF2-40B4-BE49-F238E27FC236}">
                <a16:creationId xmlns:a16="http://schemas.microsoft.com/office/drawing/2014/main" id="{8FC686BE-FAC8-7F4C-82BD-D2357DBC4695}"/>
              </a:ext>
            </a:extLst>
          </p:cNvPr>
          <p:cNvSpPr>
            <a:spLocks noGrp="1"/>
          </p:cNvSpPr>
          <p:nvPr>
            <p:ph type="ftr" sz="quarter" idx="11"/>
          </p:nvPr>
        </p:nvSpPr>
        <p:spPr/>
        <p:txBody>
          <a:bodyPr/>
          <a:lstStyle/>
          <a:p>
            <a:r>
              <a:rPr lang="fr-FR"/>
              <a:t>http://www.asso-gega.org</a:t>
            </a:r>
          </a:p>
          <a:p>
            <a:r>
              <a:rPr lang="fr-FR"/>
              <a:t>
</a:t>
            </a:r>
          </a:p>
        </p:txBody>
      </p:sp>
      <p:sp>
        <p:nvSpPr>
          <p:cNvPr id="4" name="Espace réservé du numéro de diapositive 3">
            <a:extLst>
              <a:ext uri="{FF2B5EF4-FFF2-40B4-BE49-F238E27FC236}">
                <a16:creationId xmlns:a16="http://schemas.microsoft.com/office/drawing/2014/main" id="{A50BDA1F-DA99-3845-B11B-549C95031955}"/>
              </a:ext>
            </a:extLst>
          </p:cNvPr>
          <p:cNvSpPr>
            <a:spLocks noGrp="1"/>
          </p:cNvSpPr>
          <p:nvPr>
            <p:ph type="sldNum" sz="quarter" idx="12"/>
          </p:nvPr>
        </p:nvSpPr>
        <p:spPr/>
        <p:txBody>
          <a:bodyPr/>
          <a:lstStyle/>
          <a:p>
            <a:fld id="{4B9D2961-E2E1-254B-8BE2-3756239E383D}" type="slidenum">
              <a:rPr lang="fr-FR" smtClean="0"/>
              <a:t>‹N°›</a:t>
            </a:fld>
            <a:endParaRPr lang="fr-FR"/>
          </a:p>
        </p:txBody>
      </p:sp>
    </p:spTree>
    <p:extLst>
      <p:ext uri="{BB962C8B-B14F-4D97-AF65-F5344CB8AC3E}">
        <p14:creationId xmlns:p14="http://schemas.microsoft.com/office/powerpoint/2010/main" val="321438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0E9719-42C8-3347-8E2A-4D4A36D736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F91C45E-BBFA-9C44-BB74-2E3F4DC98A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4E6AB4-1BF1-2646-BED1-1DA5A53C6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B098C2F-64C7-894C-BD3E-2526B282537A}"/>
              </a:ext>
            </a:extLst>
          </p:cNvPr>
          <p:cNvSpPr>
            <a:spLocks noGrp="1"/>
          </p:cNvSpPr>
          <p:nvPr>
            <p:ph type="dt" sz="half" idx="10"/>
          </p:nvPr>
        </p:nvSpPr>
        <p:spPr/>
        <p:txBody>
          <a:bodyPr/>
          <a:lstStyle/>
          <a:p>
            <a:fld id="{DB1C7E86-31A2-D74F-ACA5-3FB7942542FB}" type="datetime1">
              <a:rPr lang="fr-FR" smtClean="0"/>
              <a:t>27/10/2025</a:t>
            </a:fld>
            <a:endParaRPr lang="fr-FR"/>
          </a:p>
        </p:txBody>
      </p:sp>
      <p:sp>
        <p:nvSpPr>
          <p:cNvPr id="6" name="Espace réservé du pied de page 5">
            <a:extLst>
              <a:ext uri="{FF2B5EF4-FFF2-40B4-BE49-F238E27FC236}">
                <a16:creationId xmlns:a16="http://schemas.microsoft.com/office/drawing/2014/main" id="{3DF55BE1-1C8F-5F4F-B974-61DA036AD576}"/>
              </a:ext>
            </a:extLst>
          </p:cNvPr>
          <p:cNvSpPr>
            <a:spLocks noGrp="1"/>
          </p:cNvSpPr>
          <p:nvPr>
            <p:ph type="ftr" sz="quarter" idx="11"/>
          </p:nvPr>
        </p:nvSpPr>
        <p:spPr/>
        <p:txBody>
          <a:bodyPr/>
          <a:lstStyle/>
          <a:p>
            <a:r>
              <a:rPr lang="fr-FR"/>
              <a:t>http://www.asso-gega.org</a:t>
            </a:r>
          </a:p>
          <a:p>
            <a:r>
              <a:rPr lang="fr-FR"/>
              <a:t>
</a:t>
            </a:r>
          </a:p>
        </p:txBody>
      </p:sp>
      <p:sp>
        <p:nvSpPr>
          <p:cNvPr id="7" name="Espace réservé du numéro de diapositive 6">
            <a:extLst>
              <a:ext uri="{FF2B5EF4-FFF2-40B4-BE49-F238E27FC236}">
                <a16:creationId xmlns:a16="http://schemas.microsoft.com/office/drawing/2014/main" id="{88FADAFA-B70D-6A41-ABE0-BF1DBE8DA66D}"/>
              </a:ext>
            </a:extLst>
          </p:cNvPr>
          <p:cNvSpPr>
            <a:spLocks noGrp="1"/>
          </p:cNvSpPr>
          <p:nvPr>
            <p:ph type="sldNum" sz="quarter" idx="12"/>
          </p:nvPr>
        </p:nvSpPr>
        <p:spPr/>
        <p:txBody>
          <a:bodyPr/>
          <a:lstStyle/>
          <a:p>
            <a:fld id="{4B9D2961-E2E1-254B-8BE2-3756239E383D}" type="slidenum">
              <a:rPr lang="fr-FR" smtClean="0"/>
              <a:t>‹N°›</a:t>
            </a:fld>
            <a:endParaRPr lang="fr-FR"/>
          </a:p>
        </p:txBody>
      </p:sp>
    </p:spTree>
    <p:extLst>
      <p:ext uri="{BB962C8B-B14F-4D97-AF65-F5344CB8AC3E}">
        <p14:creationId xmlns:p14="http://schemas.microsoft.com/office/powerpoint/2010/main" val="155492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469F6-D0E4-FD4D-A0FB-109BC6B5D5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B41DDCA-14CB-7C4D-8EC3-DB901F8E8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9381F0B-7DF4-3A4A-B6B9-DDF754AF0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484EAA1-D1DB-9543-8409-89E8A2FF0BB5}"/>
              </a:ext>
            </a:extLst>
          </p:cNvPr>
          <p:cNvSpPr>
            <a:spLocks noGrp="1"/>
          </p:cNvSpPr>
          <p:nvPr>
            <p:ph type="dt" sz="half" idx="10"/>
          </p:nvPr>
        </p:nvSpPr>
        <p:spPr/>
        <p:txBody>
          <a:bodyPr/>
          <a:lstStyle/>
          <a:p>
            <a:fld id="{339277C4-AC38-E34D-9358-FE5666FFACE6}" type="datetime1">
              <a:rPr lang="fr-FR" smtClean="0"/>
              <a:t>27/10/2025</a:t>
            </a:fld>
            <a:endParaRPr lang="fr-FR"/>
          </a:p>
        </p:txBody>
      </p:sp>
      <p:sp>
        <p:nvSpPr>
          <p:cNvPr id="6" name="Espace réservé du pied de page 5">
            <a:extLst>
              <a:ext uri="{FF2B5EF4-FFF2-40B4-BE49-F238E27FC236}">
                <a16:creationId xmlns:a16="http://schemas.microsoft.com/office/drawing/2014/main" id="{4AF0C956-05BC-3E47-A73B-696DF138C36E}"/>
              </a:ext>
            </a:extLst>
          </p:cNvPr>
          <p:cNvSpPr>
            <a:spLocks noGrp="1"/>
          </p:cNvSpPr>
          <p:nvPr>
            <p:ph type="ftr" sz="quarter" idx="11"/>
          </p:nvPr>
        </p:nvSpPr>
        <p:spPr/>
        <p:txBody>
          <a:bodyPr/>
          <a:lstStyle/>
          <a:p>
            <a:r>
              <a:rPr lang="fr-FR"/>
              <a:t>http://www.asso-gega.org</a:t>
            </a:r>
          </a:p>
          <a:p>
            <a:r>
              <a:rPr lang="fr-FR"/>
              <a:t>
</a:t>
            </a:r>
          </a:p>
        </p:txBody>
      </p:sp>
      <p:sp>
        <p:nvSpPr>
          <p:cNvPr id="7" name="Espace réservé du numéro de diapositive 6">
            <a:extLst>
              <a:ext uri="{FF2B5EF4-FFF2-40B4-BE49-F238E27FC236}">
                <a16:creationId xmlns:a16="http://schemas.microsoft.com/office/drawing/2014/main" id="{ED4A8520-A784-4F47-B4AA-80D0486A2C7C}"/>
              </a:ext>
            </a:extLst>
          </p:cNvPr>
          <p:cNvSpPr>
            <a:spLocks noGrp="1"/>
          </p:cNvSpPr>
          <p:nvPr>
            <p:ph type="sldNum" sz="quarter" idx="12"/>
          </p:nvPr>
        </p:nvSpPr>
        <p:spPr/>
        <p:txBody>
          <a:bodyPr/>
          <a:lstStyle/>
          <a:p>
            <a:fld id="{4B9D2961-E2E1-254B-8BE2-3756239E383D}" type="slidenum">
              <a:rPr lang="fr-FR" smtClean="0"/>
              <a:t>‹N°›</a:t>
            </a:fld>
            <a:endParaRPr lang="fr-FR"/>
          </a:p>
        </p:txBody>
      </p:sp>
    </p:spTree>
    <p:extLst>
      <p:ext uri="{BB962C8B-B14F-4D97-AF65-F5344CB8AC3E}">
        <p14:creationId xmlns:p14="http://schemas.microsoft.com/office/powerpoint/2010/main" val="227760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F023D0-4F0A-BF40-97C4-8F9FF2E04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7B79050-4CFE-3E4C-92BF-FB5DABD3B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AECA43-A0FC-9443-A667-2EAA52DC6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5B0B9-F162-524A-B5FB-2F01E58F012B}" type="datetime1">
              <a:rPr lang="fr-FR" smtClean="0"/>
              <a:t>27/10/2025</a:t>
            </a:fld>
            <a:endParaRPr lang="fr-FR"/>
          </a:p>
        </p:txBody>
      </p:sp>
      <p:sp>
        <p:nvSpPr>
          <p:cNvPr id="5" name="Espace réservé du pied de page 4">
            <a:extLst>
              <a:ext uri="{FF2B5EF4-FFF2-40B4-BE49-F238E27FC236}">
                <a16:creationId xmlns:a16="http://schemas.microsoft.com/office/drawing/2014/main" id="{422E9A8D-7503-B34C-9EC1-8576D119AB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http://www.asso-gega.org</a:t>
            </a:r>
          </a:p>
          <a:p>
            <a:r>
              <a:rPr lang="fr-FR"/>
              <a:t>
</a:t>
            </a:r>
          </a:p>
        </p:txBody>
      </p:sp>
      <p:sp>
        <p:nvSpPr>
          <p:cNvPr id="6" name="Espace réservé du numéro de diapositive 5">
            <a:extLst>
              <a:ext uri="{FF2B5EF4-FFF2-40B4-BE49-F238E27FC236}">
                <a16:creationId xmlns:a16="http://schemas.microsoft.com/office/drawing/2014/main" id="{F5A6158D-8568-B441-97CA-8AC7F109E2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D2961-E2E1-254B-8BE2-3756239E383D}" type="slidenum">
              <a:rPr lang="fr-FR" smtClean="0"/>
              <a:t>‹N°›</a:t>
            </a:fld>
            <a:endParaRPr lang="fr-FR"/>
          </a:p>
        </p:txBody>
      </p:sp>
    </p:spTree>
    <p:extLst>
      <p:ext uri="{BB962C8B-B14F-4D97-AF65-F5344CB8AC3E}">
        <p14:creationId xmlns:p14="http://schemas.microsoft.com/office/powerpoint/2010/main" val="2763081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sso-gega.or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ogega@gmail.com" TargetMode="External"/><Relationship Id="rId2" Type="http://schemas.openxmlformats.org/officeDocument/2006/relationships/hyperlink" Target="http://www.asso-gega.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sso-gega.org/"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customXml" Target="../ink/ink6.xml"/><Relationship Id="rId18" Type="http://schemas.openxmlformats.org/officeDocument/2006/relationships/image" Target="../media/image111.png"/><Relationship Id="rId26" Type="http://schemas.openxmlformats.org/officeDocument/2006/relationships/image" Target="../media/image151.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81.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28.png"/><Relationship Id="rId16" Type="http://schemas.openxmlformats.org/officeDocument/2006/relationships/image" Target="../media/image101.png"/><Relationship Id="rId20"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customXml" Target="../ink/ink5.xml"/><Relationship Id="rId24" Type="http://schemas.openxmlformats.org/officeDocument/2006/relationships/image" Target="../media/image141.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60.png"/><Relationship Id="rId10" Type="http://schemas.openxmlformats.org/officeDocument/2006/relationships/image" Target="../media/image71.png"/><Relationship Id="rId19" Type="http://schemas.openxmlformats.org/officeDocument/2006/relationships/customXml" Target="../ink/ink9.xml"/><Relationship Id="rId4" Type="http://schemas.openxmlformats.org/officeDocument/2006/relationships/image" Target="../media/image41.png"/><Relationship Id="rId9" Type="http://schemas.openxmlformats.org/officeDocument/2006/relationships/customXml" Target="../ink/ink4.xml"/><Relationship Id="rId14" Type="http://schemas.openxmlformats.org/officeDocument/2006/relationships/image" Target="../media/image91.png"/><Relationship Id="rId22" Type="http://schemas.openxmlformats.org/officeDocument/2006/relationships/image" Target="../media/image131.png"/><Relationship Id="rId27" Type="http://schemas.openxmlformats.org/officeDocument/2006/relationships/customXml" Target="../ink/ink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19.xml"/><Relationship Id="rId18" Type="http://schemas.openxmlformats.org/officeDocument/2006/relationships/image" Target="../media/image100.png"/><Relationship Id="rId26" Type="http://schemas.openxmlformats.org/officeDocument/2006/relationships/image" Target="../media/image140.png"/><Relationship Id="rId3" Type="http://schemas.openxmlformats.org/officeDocument/2006/relationships/customXml" Target="../ink/ink14.xml"/><Relationship Id="rId21" Type="http://schemas.openxmlformats.org/officeDocument/2006/relationships/customXml" Target="../ink/ink23.xml"/><Relationship Id="rId7" Type="http://schemas.openxmlformats.org/officeDocument/2006/relationships/customXml" Target="../ink/ink16.xml"/><Relationship Id="rId12" Type="http://schemas.openxmlformats.org/officeDocument/2006/relationships/image" Target="../media/image70.png"/><Relationship Id="rId17" Type="http://schemas.openxmlformats.org/officeDocument/2006/relationships/customXml" Target="../ink/ink21.xml"/><Relationship Id="rId25" Type="http://schemas.openxmlformats.org/officeDocument/2006/relationships/customXml" Target="../ink/ink25.xml"/><Relationship Id="rId2" Type="http://schemas.openxmlformats.org/officeDocument/2006/relationships/image" Target="../media/image28.png"/><Relationship Id="rId16" Type="http://schemas.openxmlformats.org/officeDocument/2006/relationships/image" Target="../media/image90.png"/><Relationship Id="rId20"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customXml" Target="../ink/ink18.xml"/><Relationship Id="rId24" Type="http://schemas.openxmlformats.org/officeDocument/2006/relationships/image" Target="../media/image130.png"/><Relationship Id="rId5" Type="http://schemas.openxmlformats.org/officeDocument/2006/relationships/customXml" Target="../ink/ink15.xml"/><Relationship Id="rId15" Type="http://schemas.openxmlformats.org/officeDocument/2006/relationships/customXml" Target="../ink/ink20.xml"/><Relationship Id="rId23" Type="http://schemas.openxmlformats.org/officeDocument/2006/relationships/customXml" Target="../ink/ink24.xml"/><Relationship Id="rId28" Type="http://schemas.openxmlformats.org/officeDocument/2006/relationships/image" Target="../media/image150.png"/><Relationship Id="rId10" Type="http://schemas.openxmlformats.org/officeDocument/2006/relationships/image" Target="../media/image60.png"/><Relationship Id="rId19" Type="http://schemas.openxmlformats.org/officeDocument/2006/relationships/customXml" Target="../ink/ink22.xml"/><Relationship Id="rId4" Type="http://schemas.openxmlformats.org/officeDocument/2006/relationships/image" Target="../media/image30.png"/><Relationship Id="rId9" Type="http://schemas.openxmlformats.org/officeDocument/2006/relationships/customXml" Target="../ink/ink17.xml"/><Relationship Id="rId14" Type="http://schemas.openxmlformats.org/officeDocument/2006/relationships/image" Target="../media/image80.png"/><Relationship Id="rId22" Type="http://schemas.openxmlformats.org/officeDocument/2006/relationships/image" Target="../media/image120.png"/><Relationship Id="rId27" Type="http://schemas.openxmlformats.org/officeDocument/2006/relationships/customXml" Target="../ink/ink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32.xml"/><Relationship Id="rId18" Type="http://schemas.openxmlformats.org/officeDocument/2006/relationships/image" Target="../media/image100.png"/><Relationship Id="rId3" Type="http://schemas.openxmlformats.org/officeDocument/2006/relationships/customXml" Target="../ink/ink27.xml"/><Relationship Id="rId7" Type="http://schemas.openxmlformats.org/officeDocument/2006/relationships/customXml" Target="../ink/ink29.xml"/><Relationship Id="rId12" Type="http://schemas.openxmlformats.org/officeDocument/2006/relationships/image" Target="../media/image70.png"/><Relationship Id="rId17" Type="http://schemas.openxmlformats.org/officeDocument/2006/relationships/customXml" Target="../ink/ink34.xml"/><Relationship Id="rId2" Type="http://schemas.openxmlformats.org/officeDocument/2006/relationships/image" Target="../media/image28.png"/><Relationship Id="rId16" Type="http://schemas.openxmlformats.org/officeDocument/2006/relationships/image" Target="../media/image90.png"/><Relationship Id="rId29" Type="http://schemas.openxmlformats.org/officeDocument/2006/relationships/customXml" Target="../ink/ink36.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customXml" Target="../ink/ink31.xml"/><Relationship Id="rId32" Type="http://schemas.openxmlformats.org/officeDocument/2006/relationships/image" Target="../media/image180.png"/><Relationship Id="rId5" Type="http://schemas.openxmlformats.org/officeDocument/2006/relationships/customXml" Target="../ink/ink28.xml"/><Relationship Id="rId15" Type="http://schemas.openxmlformats.org/officeDocument/2006/relationships/customXml" Target="../ink/ink33.xml"/><Relationship Id="rId28" Type="http://schemas.openxmlformats.org/officeDocument/2006/relationships/image" Target="../media/image150.png"/><Relationship Id="rId10" Type="http://schemas.openxmlformats.org/officeDocument/2006/relationships/image" Target="../media/image60.png"/><Relationship Id="rId19" Type="http://schemas.openxmlformats.org/officeDocument/2006/relationships/customXml" Target="../ink/ink35.xml"/><Relationship Id="rId31" Type="http://schemas.openxmlformats.org/officeDocument/2006/relationships/customXml" Target="../ink/ink37.xml"/><Relationship Id="rId4" Type="http://schemas.openxmlformats.org/officeDocument/2006/relationships/image" Target="../media/image30.png"/><Relationship Id="rId9" Type="http://schemas.openxmlformats.org/officeDocument/2006/relationships/customXml" Target="../ink/ink30.xml"/><Relationship Id="rId14" Type="http://schemas.openxmlformats.org/officeDocument/2006/relationships/image" Target="../media/image80.png"/><Relationship Id="rId30" Type="http://schemas.openxmlformats.org/officeDocument/2006/relationships/image" Target="../media/image170.png"/></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hyperlink" Target="https://www.has-sante.fr/jcms/p_3215131/fr/bon-usage-des-medicaments-opioides-antalgie-prevention-et-prise-en-charge-du-trouble-de-l-usage-et-des-surdoses"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hyperlink" Target="mailto:sogega@gmail.com" TargetMode="External"/><Relationship Id="rId5" Type="http://schemas.openxmlformats.org/officeDocument/2006/relationships/image" Target="../media/image2.png"/><Relationship Id="rId4" Type="http://schemas.openxmlformats.org/officeDocument/2006/relationships/hyperlink" Target="http://www.asso-gega.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30333D-5C03-E84D-AB09-F9D978806814}"/>
              </a:ext>
            </a:extLst>
          </p:cNvPr>
          <p:cNvSpPr>
            <a:spLocks noGrp="1"/>
          </p:cNvSpPr>
          <p:nvPr>
            <p:ph type="title"/>
          </p:nvPr>
        </p:nvSpPr>
        <p:spPr>
          <a:xfrm>
            <a:off x="3156911" y="309516"/>
            <a:ext cx="7605823" cy="1331640"/>
          </a:xfrm>
        </p:spPr>
        <p:txBody>
          <a:bodyPr>
            <a:normAutofit/>
          </a:bodyPr>
          <a:lstStyle/>
          <a:p>
            <a:r>
              <a:rPr lang="fr-FR" dirty="0">
                <a:solidFill>
                  <a:srgbClr val="996633"/>
                </a:solidFill>
              </a:rPr>
              <a:t>Qu’est-ce que le GEGA ?</a:t>
            </a:r>
          </a:p>
        </p:txBody>
      </p:sp>
      <p:sp>
        <p:nvSpPr>
          <p:cNvPr id="3" name="Espace réservé du contenu 2">
            <a:extLst>
              <a:ext uri="{FF2B5EF4-FFF2-40B4-BE49-F238E27FC236}">
                <a16:creationId xmlns:a16="http://schemas.microsoft.com/office/drawing/2014/main" id="{715CAD7E-6C0A-474C-AB23-9C700FD7C79E}"/>
              </a:ext>
            </a:extLst>
          </p:cNvPr>
          <p:cNvSpPr>
            <a:spLocks noGrp="1"/>
          </p:cNvSpPr>
          <p:nvPr>
            <p:ph idx="1"/>
          </p:nvPr>
        </p:nvSpPr>
        <p:spPr>
          <a:xfrm>
            <a:off x="765998" y="2180699"/>
            <a:ext cx="10290291" cy="4948549"/>
          </a:xfrm>
        </p:spPr>
        <p:txBody>
          <a:bodyPr>
            <a:normAutofit fontScale="77500" lnSpcReduction="20000"/>
          </a:bodyPr>
          <a:lstStyle/>
          <a:p>
            <a:r>
              <a:rPr lang="fr-FR" sz="3100" b="1" dirty="0">
                <a:solidFill>
                  <a:srgbClr val="996633"/>
                </a:solidFill>
              </a:rPr>
              <a:t>Association créée en 2000 par Claude Lejeune, pédiatre </a:t>
            </a:r>
            <a:r>
              <a:rPr lang="fr-FR" sz="3100" b="1" dirty="0" err="1">
                <a:solidFill>
                  <a:srgbClr val="996633"/>
                </a:solidFill>
              </a:rPr>
              <a:t>néonatalogiste</a:t>
            </a:r>
            <a:r>
              <a:rPr lang="fr-FR" sz="3100" b="1" dirty="0">
                <a:solidFill>
                  <a:srgbClr val="996633"/>
                </a:solidFill>
              </a:rPr>
              <a:t>, APHP Colombes</a:t>
            </a:r>
          </a:p>
          <a:p>
            <a:endParaRPr lang="fr-FR" sz="3100" b="1" dirty="0">
              <a:solidFill>
                <a:srgbClr val="996633"/>
              </a:solidFill>
            </a:endParaRPr>
          </a:p>
          <a:p>
            <a:r>
              <a:rPr lang="fr-FR" sz="3100" b="1" dirty="0">
                <a:solidFill>
                  <a:srgbClr val="996633"/>
                </a:solidFill>
              </a:rPr>
              <a:t>Réunir les professionnels du champs </a:t>
            </a:r>
            <a:r>
              <a:rPr lang="fr-FR" sz="3100" b="1" dirty="0" err="1">
                <a:solidFill>
                  <a:srgbClr val="996633"/>
                </a:solidFill>
              </a:rPr>
              <a:t>addicto</a:t>
            </a:r>
            <a:r>
              <a:rPr lang="fr-FR" sz="3100" b="1" dirty="0">
                <a:solidFill>
                  <a:srgbClr val="996633"/>
                </a:solidFill>
              </a:rPr>
              <a:t> et du champ périnatal + tous les professionnels intéressés par PERINATALITE et ADDICTION</a:t>
            </a:r>
          </a:p>
          <a:p>
            <a:pPr lvl="1"/>
            <a:r>
              <a:rPr lang="fr-FR" sz="3100" b="1" dirty="0">
                <a:solidFill>
                  <a:srgbClr val="996633"/>
                </a:solidFill>
              </a:rPr>
              <a:t>sages-femmes, </a:t>
            </a:r>
            <a:r>
              <a:rPr lang="fr-FR" sz="3100" b="1" dirty="0" err="1">
                <a:solidFill>
                  <a:srgbClr val="996633"/>
                </a:solidFill>
              </a:rPr>
              <a:t>obstétricien</a:t>
            </a:r>
            <a:r>
              <a:rPr lang="fr-FR" sz="3100" b="1" dirty="0">
                <a:solidFill>
                  <a:srgbClr val="996633"/>
                </a:solidFill>
              </a:rPr>
              <a:t>(ne)s, </a:t>
            </a:r>
            <a:r>
              <a:rPr lang="fr-FR" sz="3100" b="1" dirty="0" err="1">
                <a:solidFill>
                  <a:srgbClr val="996633"/>
                </a:solidFill>
              </a:rPr>
              <a:t>anesthésistes</a:t>
            </a:r>
            <a:r>
              <a:rPr lang="fr-FR" sz="3100" b="1" dirty="0">
                <a:solidFill>
                  <a:srgbClr val="996633"/>
                </a:solidFill>
              </a:rPr>
              <a:t>, </a:t>
            </a:r>
            <a:r>
              <a:rPr lang="fr-FR" sz="3100" b="1" dirty="0" err="1">
                <a:solidFill>
                  <a:srgbClr val="996633"/>
                </a:solidFill>
              </a:rPr>
              <a:t>pédiatres</a:t>
            </a:r>
            <a:r>
              <a:rPr lang="fr-FR" sz="3100" b="1" dirty="0">
                <a:solidFill>
                  <a:srgbClr val="996633"/>
                </a:solidFill>
              </a:rPr>
              <a:t>, addictologues, psychiatres, sociologues, travailleurs sociaux... </a:t>
            </a:r>
          </a:p>
          <a:p>
            <a:pPr lvl="1"/>
            <a:r>
              <a:rPr lang="fr-FR" sz="3100" b="1" dirty="0">
                <a:solidFill>
                  <a:srgbClr val="996633"/>
                </a:solidFill>
              </a:rPr>
              <a:t>Éparpillés dans toute la France</a:t>
            </a:r>
          </a:p>
          <a:p>
            <a:endParaRPr lang="fr-FR" sz="3100" b="1" dirty="0">
              <a:solidFill>
                <a:srgbClr val="996633"/>
              </a:solidFill>
            </a:endParaRPr>
          </a:p>
          <a:p>
            <a:r>
              <a:rPr lang="fr-FR" sz="3100" dirty="0">
                <a:solidFill>
                  <a:srgbClr val="996633"/>
                </a:solidFill>
              </a:rPr>
              <a:t>Confrontation des </a:t>
            </a:r>
            <a:r>
              <a:rPr lang="fr-FR" sz="3100" dirty="0" err="1">
                <a:solidFill>
                  <a:srgbClr val="996633"/>
                </a:solidFill>
              </a:rPr>
              <a:t>expériences</a:t>
            </a:r>
            <a:r>
              <a:rPr lang="fr-FR" sz="3100" dirty="0">
                <a:solidFill>
                  <a:srgbClr val="996633"/>
                </a:solidFill>
              </a:rPr>
              <a:t>, </a:t>
            </a:r>
            <a:r>
              <a:rPr lang="fr-FR" sz="3100" dirty="0" err="1">
                <a:solidFill>
                  <a:srgbClr val="996633"/>
                </a:solidFill>
              </a:rPr>
              <a:t>procédures</a:t>
            </a:r>
            <a:r>
              <a:rPr lang="fr-FR" sz="3100" dirty="0">
                <a:solidFill>
                  <a:srgbClr val="996633"/>
                </a:solidFill>
              </a:rPr>
              <a:t>, </a:t>
            </a:r>
            <a:r>
              <a:rPr lang="fr-FR" sz="3100" dirty="0" err="1">
                <a:solidFill>
                  <a:srgbClr val="996633"/>
                </a:solidFill>
              </a:rPr>
              <a:t>façons</a:t>
            </a:r>
            <a:r>
              <a:rPr lang="fr-FR" sz="3100" dirty="0">
                <a:solidFill>
                  <a:srgbClr val="996633"/>
                </a:solidFill>
              </a:rPr>
              <a:t> de faire, de collaborer entre professionnels de la </a:t>
            </a:r>
            <a:r>
              <a:rPr lang="fr-FR" sz="3100" dirty="0" err="1">
                <a:solidFill>
                  <a:srgbClr val="996633"/>
                </a:solidFill>
              </a:rPr>
              <a:t>périnatalite</a:t>
            </a:r>
            <a:r>
              <a:rPr lang="fr-FR" sz="3100" dirty="0">
                <a:solidFill>
                  <a:srgbClr val="996633"/>
                </a:solidFill>
              </a:rPr>
              <a:t>́ et des addictions, de </a:t>
            </a:r>
            <a:r>
              <a:rPr lang="fr-FR" sz="3100" dirty="0" err="1">
                <a:solidFill>
                  <a:srgbClr val="996633"/>
                </a:solidFill>
              </a:rPr>
              <a:t>créer</a:t>
            </a:r>
            <a:r>
              <a:rPr lang="fr-FR" sz="3100" dirty="0">
                <a:solidFill>
                  <a:srgbClr val="996633"/>
                </a:solidFill>
              </a:rPr>
              <a:t> des </a:t>
            </a:r>
            <a:r>
              <a:rPr lang="fr-FR" sz="3100" dirty="0" err="1">
                <a:solidFill>
                  <a:srgbClr val="996633"/>
                </a:solidFill>
              </a:rPr>
              <a:t>réseaux</a:t>
            </a:r>
            <a:r>
              <a:rPr lang="fr-FR" sz="3100" dirty="0">
                <a:solidFill>
                  <a:srgbClr val="996633"/>
                </a:solidFill>
              </a:rPr>
              <a:t>, ... </a:t>
            </a:r>
          </a:p>
          <a:p>
            <a:r>
              <a:rPr lang="fr-FR" sz="3100" dirty="0">
                <a:solidFill>
                  <a:srgbClr val="996633"/>
                </a:solidFill>
              </a:rPr>
              <a:t>Puis un besoin d’approfondir nos connaissances par des </a:t>
            </a:r>
            <a:r>
              <a:rPr lang="fr-FR" sz="3100" dirty="0" err="1">
                <a:solidFill>
                  <a:srgbClr val="996633"/>
                </a:solidFill>
              </a:rPr>
              <a:t>exposés</a:t>
            </a:r>
            <a:r>
              <a:rPr lang="fr-FR" sz="3100" dirty="0">
                <a:solidFill>
                  <a:srgbClr val="996633"/>
                </a:solidFill>
              </a:rPr>
              <a:t> d’experts, des </a:t>
            </a:r>
            <a:r>
              <a:rPr lang="fr-FR" sz="3100" dirty="0" err="1">
                <a:solidFill>
                  <a:srgbClr val="996633"/>
                </a:solidFill>
              </a:rPr>
              <a:t>résultats</a:t>
            </a:r>
            <a:r>
              <a:rPr lang="fr-FR" sz="3100" dirty="0">
                <a:solidFill>
                  <a:srgbClr val="996633"/>
                </a:solidFill>
              </a:rPr>
              <a:t> de recherches... </a:t>
            </a:r>
          </a:p>
          <a:p>
            <a:pPr marL="0" indent="0">
              <a:buNone/>
            </a:pPr>
            <a:br>
              <a:rPr lang="fr-FR" b="1" dirty="0"/>
            </a:br>
            <a:endParaRPr lang="fr-FR" dirty="0"/>
          </a:p>
          <a:p>
            <a:endParaRPr lang="fr-FR" dirty="0"/>
          </a:p>
        </p:txBody>
      </p:sp>
      <p:sp>
        <p:nvSpPr>
          <p:cNvPr id="5" name="Espace réservé du numéro de diapositive 4">
            <a:extLst>
              <a:ext uri="{FF2B5EF4-FFF2-40B4-BE49-F238E27FC236}">
                <a16:creationId xmlns:a16="http://schemas.microsoft.com/office/drawing/2014/main" id="{52476DAC-05C2-4846-A5C5-DCA761E1B5D9}"/>
              </a:ext>
            </a:extLst>
          </p:cNvPr>
          <p:cNvSpPr>
            <a:spLocks noGrp="1"/>
          </p:cNvSpPr>
          <p:nvPr>
            <p:ph type="sldNum" sz="quarter" idx="12"/>
          </p:nvPr>
        </p:nvSpPr>
        <p:spPr/>
        <p:txBody>
          <a:bodyPr/>
          <a:lstStyle/>
          <a:p>
            <a:fld id="{CF4668DC-857F-487D-BFFA-8C0CA5037977}" type="slidenum">
              <a:rPr lang="fr-BE" smtClean="0"/>
              <a:pPr/>
              <a:t>1</a:t>
            </a:fld>
            <a:endParaRPr lang="fr-BE"/>
          </a:p>
        </p:txBody>
      </p:sp>
      <p:pic>
        <p:nvPicPr>
          <p:cNvPr id="7" name="Picture 2" descr="Afficher l’image source">
            <a:extLst>
              <a:ext uri="{FF2B5EF4-FFF2-40B4-BE49-F238E27FC236}">
                <a16:creationId xmlns:a16="http://schemas.microsoft.com/office/drawing/2014/main" id="{735763AC-D467-0FCB-A920-7146C7A2E3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0531474" y="1"/>
            <a:ext cx="1635298" cy="163529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2" descr="Asso Gega">
            <a:hlinkClick r:id="rId3"/>
            <a:extLst>
              <a:ext uri="{FF2B5EF4-FFF2-40B4-BE49-F238E27FC236}">
                <a16:creationId xmlns:a16="http://schemas.microsoft.com/office/drawing/2014/main" id="{55D0F1B8-5B28-C63D-A9CD-9F9746338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31" y="309516"/>
            <a:ext cx="1326535" cy="76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121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F76F59CA-234B-65AE-AA21-663A12AE7C5F}"/>
              </a:ext>
            </a:extLst>
          </p:cNvPr>
          <p:cNvPicPr>
            <a:picLocks noGrp="1" noChangeAspect="1"/>
          </p:cNvPicPr>
          <p:nvPr>
            <p:ph idx="1"/>
          </p:nvPr>
        </p:nvPicPr>
        <p:blipFill>
          <a:blip r:embed="rId2"/>
          <a:stretch>
            <a:fillRect/>
          </a:stretch>
        </p:blipFill>
        <p:spPr>
          <a:xfrm>
            <a:off x="330683" y="667265"/>
            <a:ext cx="11861317" cy="4979773"/>
          </a:xfrm>
          <a:prstGeom prst="rect">
            <a:avLst/>
          </a:prstGeom>
        </p:spPr>
      </p:pic>
      <p:sp>
        <p:nvSpPr>
          <p:cNvPr id="3" name="Espace réservé du numéro de diapositive 2">
            <a:extLst>
              <a:ext uri="{FF2B5EF4-FFF2-40B4-BE49-F238E27FC236}">
                <a16:creationId xmlns:a16="http://schemas.microsoft.com/office/drawing/2014/main" id="{CFC81D0D-BB91-21AB-4D95-63709C2F81D3}"/>
              </a:ext>
            </a:extLst>
          </p:cNvPr>
          <p:cNvSpPr>
            <a:spLocks noGrp="1"/>
          </p:cNvSpPr>
          <p:nvPr>
            <p:ph type="sldNum" sz="quarter" idx="12"/>
          </p:nvPr>
        </p:nvSpPr>
        <p:spPr/>
        <p:txBody>
          <a:bodyPr/>
          <a:lstStyle/>
          <a:p>
            <a:fld id="{4B9D2961-E2E1-254B-8BE2-3756239E383D}" type="slidenum">
              <a:rPr lang="fr-FR" smtClean="0"/>
              <a:t>10</a:t>
            </a:fld>
            <a:endParaRPr lang="fr-FR"/>
          </a:p>
        </p:txBody>
      </p:sp>
    </p:spTree>
    <p:extLst>
      <p:ext uri="{BB962C8B-B14F-4D97-AF65-F5344CB8AC3E}">
        <p14:creationId xmlns:p14="http://schemas.microsoft.com/office/powerpoint/2010/main" val="365174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946F89-7713-FAA8-AADB-F4C64F559F23}"/>
              </a:ext>
            </a:extLst>
          </p:cNvPr>
          <p:cNvSpPr>
            <a:spLocks noGrp="1"/>
          </p:cNvSpPr>
          <p:nvPr>
            <p:ph type="title"/>
          </p:nvPr>
        </p:nvSpPr>
        <p:spPr>
          <a:xfrm>
            <a:off x="838200" y="934948"/>
            <a:ext cx="10515600" cy="755740"/>
          </a:xfrm>
        </p:spPr>
        <p:txBody>
          <a:bodyPr/>
          <a:lstStyle/>
          <a:p>
            <a:r>
              <a:rPr lang="fr-FR" dirty="0">
                <a:solidFill>
                  <a:srgbClr val="996633"/>
                </a:solidFill>
              </a:rPr>
              <a:t>Rapport Sénat 2025</a:t>
            </a:r>
          </a:p>
        </p:txBody>
      </p:sp>
      <p:sp>
        <p:nvSpPr>
          <p:cNvPr id="3" name="Espace réservé du contenu 2">
            <a:extLst>
              <a:ext uri="{FF2B5EF4-FFF2-40B4-BE49-F238E27FC236}">
                <a16:creationId xmlns:a16="http://schemas.microsoft.com/office/drawing/2014/main" id="{F5516199-FBEA-72D7-446B-2ECD60066052}"/>
              </a:ext>
            </a:extLst>
          </p:cNvPr>
          <p:cNvSpPr>
            <a:spLocks noGrp="1"/>
          </p:cNvSpPr>
          <p:nvPr>
            <p:ph idx="1"/>
          </p:nvPr>
        </p:nvSpPr>
        <p:spPr>
          <a:xfrm>
            <a:off x="838200" y="2125361"/>
            <a:ext cx="10515600" cy="4051601"/>
          </a:xfrm>
        </p:spPr>
        <p:txBody>
          <a:bodyPr>
            <a:normAutofit lnSpcReduction="10000"/>
          </a:bodyPr>
          <a:lstStyle/>
          <a:p>
            <a:r>
              <a:rPr lang="fr-FR" dirty="0">
                <a:solidFill>
                  <a:srgbClr val="996633"/>
                </a:solidFill>
              </a:rPr>
              <a:t>En 2024, près de 12 millions de Français se sont vu prescrire des antalgiques opioïdes. </a:t>
            </a:r>
          </a:p>
          <a:p>
            <a:r>
              <a:rPr lang="fr-FR" dirty="0">
                <a:solidFill>
                  <a:srgbClr val="996633"/>
                </a:solidFill>
              </a:rPr>
              <a:t>Les opioïdes = 22 % de la consommation d’antalgiques en France, concentrés sur les opioïdes de palier 2 comme le </a:t>
            </a:r>
            <a:r>
              <a:rPr lang="fr-FR" dirty="0" err="1">
                <a:solidFill>
                  <a:srgbClr val="996633"/>
                </a:solidFill>
              </a:rPr>
              <a:t>tramadol</a:t>
            </a:r>
            <a:r>
              <a:rPr lang="fr-FR" dirty="0">
                <a:solidFill>
                  <a:srgbClr val="996633"/>
                </a:solidFill>
              </a:rPr>
              <a:t> ou la codéine (20 %)</a:t>
            </a:r>
          </a:p>
          <a:p>
            <a:r>
              <a:rPr lang="fr-FR" dirty="0">
                <a:solidFill>
                  <a:srgbClr val="996633"/>
                </a:solidFill>
              </a:rPr>
              <a:t>Depuis 2017, les signalements relatifs au mésusage du </a:t>
            </a:r>
            <a:r>
              <a:rPr lang="fr-FR" dirty="0" err="1">
                <a:solidFill>
                  <a:srgbClr val="996633"/>
                </a:solidFill>
              </a:rPr>
              <a:t>tramadol</a:t>
            </a:r>
            <a:r>
              <a:rPr lang="fr-FR" dirty="0">
                <a:solidFill>
                  <a:srgbClr val="996633"/>
                </a:solidFill>
              </a:rPr>
              <a:t> ont doublé</a:t>
            </a:r>
          </a:p>
          <a:p>
            <a:pPr lvl="1"/>
            <a:r>
              <a:rPr lang="fr-FR" dirty="0">
                <a:solidFill>
                  <a:srgbClr val="996633"/>
                </a:solidFill>
              </a:rPr>
              <a:t>29 % des usagers de codéine et 39 % des usagers de </a:t>
            </a:r>
            <a:r>
              <a:rPr lang="fr-FR" dirty="0" err="1">
                <a:solidFill>
                  <a:srgbClr val="996633"/>
                </a:solidFill>
              </a:rPr>
              <a:t>tramadol</a:t>
            </a:r>
            <a:r>
              <a:rPr lang="fr-FR" dirty="0">
                <a:solidFill>
                  <a:srgbClr val="996633"/>
                </a:solidFill>
              </a:rPr>
              <a:t> présentent des pratiques de mésusage (HAS)</a:t>
            </a:r>
          </a:p>
          <a:p>
            <a:pPr lvl="1"/>
            <a:r>
              <a:rPr lang="fr-FR" dirty="0">
                <a:solidFill>
                  <a:srgbClr val="996633"/>
                </a:solidFill>
              </a:rPr>
              <a:t>Progression des mésusages expliquée par une sous-estimation des risques par les patients comme par les professionnels</a:t>
            </a:r>
          </a:p>
        </p:txBody>
      </p:sp>
      <p:sp>
        <p:nvSpPr>
          <p:cNvPr id="4" name="Espace réservé du numéro de diapositive 3">
            <a:extLst>
              <a:ext uri="{FF2B5EF4-FFF2-40B4-BE49-F238E27FC236}">
                <a16:creationId xmlns:a16="http://schemas.microsoft.com/office/drawing/2014/main" id="{F88CF994-37E7-6310-3311-CCF2FC015C66}"/>
              </a:ext>
            </a:extLst>
          </p:cNvPr>
          <p:cNvSpPr>
            <a:spLocks noGrp="1"/>
          </p:cNvSpPr>
          <p:nvPr>
            <p:ph type="sldNum" sz="quarter" idx="12"/>
          </p:nvPr>
        </p:nvSpPr>
        <p:spPr/>
        <p:txBody>
          <a:bodyPr/>
          <a:lstStyle/>
          <a:p>
            <a:fld id="{4B9D2961-E2E1-254B-8BE2-3756239E383D}" type="slidenum">
              <a:rPr lang="fr-FR" smtClean="0"/>
              <a:t>11</a:t>
            </a:fld>
            <a:endParaRPr lang="fr-FR"/>
          </a:p>
        </p:txBody>
      </p:sp>
    </p:spTree>
    <p:extLst>
      <p:ext uri="{BB962C8B-B14F-4D97-AF65-F5344CB8AC3E}">
        <p14:creationId xmlns:p14="http://schemas.microsoft.com/office/powerpoint/2010/main" val="257672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53F95C-39D2-C586-66B5-3F2CD4F1FDAB}"/>
              </a:ext>
            </a:extLst>
          </p:cNvPr>
          <p:cNvSpPr>
            <a:spLocks noGrp="1"/>
          </p:cNvSpPr>
          <p:nvPr>
            <p:ph type="title"/>
          </p:nvPr>
        </p:nvSpPr>
        <p:spPr>
          <a:xfrm>
            <a:off x="838200" y="875072"/>
            <a:ext cx="10515600" cy="383458"/>
          </a:xfrm>
        </p:spPr>
        <p:txBody>
          <a:bodyPr>
            <a:normAutofit fontScale="90000"/>
          </a:bodyPr>
          <a:lstStyle/>
          <a:p>
            <a:r>
              <a:rPr lang="fr-FR" dirty="0">
                <a:solidFill>
                  <a:srgbClr val="996633"/>
                </a:solidFill>
              </a:rPr>
              <a:t>Complications</a:t>
            </a:r>
          </a:p>
        </p:txBody>
      </p:sp>
      <p:sp>
        <p:nvSpPr>
          <p:cNvPr id="3" name="Espace réservé du contenu 2">
            <a:extLst>
              <a:ext uri="{FF2B5EF4-FFF2-40B4-BE49-F238E27FC236}">
                <a16:creationId xmlns:a16="http://schemas.microsoft.com/office/drawing/2014/main" id="{25703CFD-EC3A-0DAD-C4FB-AC439E267132}"/>
              </a:ext>
            </a:extLst>
          </p:cNvPr>
          <p:cNvSpPr>
            <a:spLocks noGrp="1"/>
          </p:cNvSpPr>
          <p:nvPr>
            <p:ph idx="1"/>
          </p:nvPr>
        </p:nvSpPr>
        <p:spPr>
          <a:xfrm>
            <a:off x="838200" y="1878227"/>
            <a:ext cx="10515600" cy="4011296"/>
          </a:xfrm>
        </p:spPr>
        <p:txBody>
          <a:bodyPr>
            <a:normAutofit/>
          </a:bodyPr>
          <a:lstStyle/>
          <a:p>
            <a:r>
              <a:rPr lang="fr-FR" dirty="0">
                <a:solidFill>
                  <a:srgbClr val="996633"/>
                </a:solidFill>
              </a:rPr>
              <a:t>47 % des usagers de </a:t>
            </a:r>
            <a:r>
              <a:rPr lang="fr-FR" dirty="0" err="1">
                <a:solidFill>
                  <a:srgbClr val="996633"/>
                </a:solidFill>
              </a:rPr>
              <a:t>tramadol</a:t>
            </a:r>
            <a:r>
              <a:rPr lang="fr-FR" dirty="0">
                <a:solidFill>
                  <a:srgbClr val="996633"/>
                </a:solidFill>
              </a:rPr>
              <a:t> éprouveraient des difficultés à arrêter leur traitement. </a:t>
            </a:r>
          </a:p>
          <a:p>
            <a:r>
              <a:rPr lang="fr-FR" dirty="0">
                <a:solidFill>
                  <a:srgbClr val="996633"/>
                </a:solidFill>
              </a:rPr>
              <a:t>Le nombre de décès liés à l’usage d’opioïdes prescrits, hors usagers à risques, s’est accru de 20 % entre 2018 et 2022. </a:t>
            </a:r>
          </a:p>
          <a:p>
            <a:r>
              <a:rPr lang="fr-FR" dirty="0">
                <a:solidFill>
                  <a:srgbClr val="996633"/>
                </a:solidFill>
              </a:rPr>
              <a:t>Les recommandations de bon usage des opioïdes (2022), sont insuffisamment observées dans les prescriptions des professionnels.</a:t>
            </a:r>
          </a:p>
          <a:p>
            <a:r>
              <a:rPr lang="fr-FR" dirty="0">
                <a:solidFill>
                  <a:srgbClr val="996633"/>
                </a:solidFill>
              </a:rPr>
              <a:t>Plus de 80 % des prescriptions de codéine concernent des indications pour lesquelles le recours aux opioïdes n’est pas recommandé en première intention.</a:t>
            </a:r>
          </a:p>
        </p:txBody>
      </p:sp>
      <p:sp>
        <p:nvSpPr>
          <p:cNvPr id="4" name="Espace réservé du numéro de diapositive 3">
            <a:extLst>
              <a:ext uri="{FF2B5EF4-FFF2-40B4-BE49-F238E27FC236}">
                <a16:creationId xmlns:a16="http://schemas.microsoft.com/office/drawing/2014/main" id="{50DA9A43-0031-C1E3-DF11-876B030B9CBD}"/>
              </a:ext>
            </a:extLst>
          </p:cNvPr>
          <p:cNvSpPr>
            <a:spLocks noGrp="1"/>
          </p:cNvSpPr>
          <p:nvPr>
            <p:ph type="sldNum" sz="quarter" idx="12"/>
          </p:nvPr>
        </p:nvSpPr>
        <p:spPr/>
        <p:txBody>
          <a:bodyPr/>
          <a:lstStyle/>
          <a:p>
            <a:fld id="{4B9D2961-E2E1-254B-8BE2-3756239E383D}" type="slidenum">
              <a:rPr lang="fr-FR" smtClean="0"/>
              <a:t>12</a:t>
            </a:fld>
            <a:endParaRPr lang="fr-FR"/>
          </a:p>
        </p:txBody>
      </p:sp>
    </p:spTree>
    <p:extLst>
      <p:ext uri="{BB962C8B-B14F-4D97-AF65-F5344CB8AC3E}">
        <p14:creationId xmlns:p14="http://schemas.microsoft.com/office/powerpoint/2010/main" val="143276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D9E34B1-4E8E-1663-7EC9-BD7C87E96C7F}"/>
              </a:ext>
            </a:extLst>
          </p:cNvPr>
          <p:cNvPicPr>
            <a:picLocks noGrp="1" noChangeAspect="1"/>
          </p:cNvPicPr>
          <p:nvPr>
            <p:ph idx="1"/>
          </p:nvPr>
        </p:nvPicPr>
        <p:blipFill>
          <a:blip r:embed="rId2"/>
          <a:stretch>
            <a:fillRect/>
          </a:stretch>
        </p:blipFill>
        <p:spPr>
          <a:xfrm>
            <a:off x="142240" y="370704"/>
            <a:ext cx="11541348" cy="5695800"/>
          </a:xfrm>
          <a:prstGeom prst="rect">
            <a:avLst/>
          </a:prstGeom>
        </p:spPr>
      </p:pic>
      <p:sp>
        <p:nvSpPr>
          <p:cNvPr id="3" name="Espace réservé du numéro de diapositive 2">
            <a:extLst>
              <a:ext uri="{FF2B5EF4-FFF2-40B4-BE49-F238E27FC236}">
                <a16:creationId xmlns:a16="http://schemas.microsoft.com/office/drawing/2014/main" id="{5CD2B6A3-22B8-8F57-6675-16C0F6CB4F9C}"/>
              </a:ext>
            </a:extLst>
          </p:cNvPr>
          <p:cNvSpPr>
            <a:spLocks noGrp="1"/>
          </p:cNvSpPr>
          <p:nvPr>
            <p:ph type="sldNum" sz="quarter" idx="12"/>
          </p:nvPr>
        </p:nvSpPr>
        <p:spPr/>
        <p:txBody>
          <a:bodyPr/>
          <a:lstStyle/>
          <a:p>
            <a:fld id="{4B9D2961-E2E1-254B-8BE2-3756239E383D}" type="slidenum">
              <a:rPr lang="fr-FR" smtClean="0"/>
              <a:t>13</a:t>
            </a:fld>
            <a:endParaRPr lang="fr-FR"/>
          </a:p>
        </p:txBody>
      </p:sp>
    </p:spTree>
    <p:extLst>
      <p:ext uri="{BB962C8B-B14F-4D97-AF65-F5344CB8AC3E}">
        <p14:creationId xmlns:p14="http://schemas.microsoft.com/office/powerpoint/2010/main" val="399430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98AA6-0A90-5989-EC70-0914D864CCBD}"/>
              </a:ext>
            </a:extLst>
          </p:cNvPr>
          <p:cNvSpPr>
            <a:spLocks noGrp="1"/>
          </p:cNvSpPr>
          <p:nvPr>
            <p:ph type="title"/>
          </p:nvPr>
        </p:nvSpPr>
        <p:spPr>
          <a:xfrm>
            <a:off x="815546" y="673510"/>
            <a:ext cx="10515600" cy="559978"/>
          </a:xfrm>
        </p:spPr>
        <p:txBody>
          <a:bodyPr>
            <a:normAutofit fontScale="90000"/>
          </a:bodyPr>
          <a:lstStyle/>
          <a:p>
            <a:r>
              <a:rPr lang="fr-FR" dirty="0">
                <a:solidFill>
                  <a:srgbClr val="996633"/>
                </a:solidFill>
              </a:rPr>
              <a:t>ET LA GROSSESSE? </a:t>
            </a:r>
            <a:r>
              <a:rPr lang="fr-FR" sz="2200" dirty="0">
                <a:solidFill>
                  <a:srgbClr val="996633"/>
                </a:solidFill>
              </a:rPr>
              <a:t>ACOG </a:t>
            </a:r>
            <a:r>
              <a:rPr lang="fr-FR" sz="2200" dirty="0" err="1">
                <a:solidFill>
                  <a:srgbClr val="996633"/>
                </a:solidFill>
              </a:rPr>
              <a:t>committee</a:t>
            </a:r>
            <a:r>
              <a:rPr lang="fr-FR" sz="2200" dirty="0">
                <a:solidFill>
                  <a:srgbClr val="996633"/>
                </a:solidFill>
              </a:rPr>
              <a:t> opinion, N° 711, August 2017</a:t>
            </a:r>
          </a:p>
        </p:txBody>
      </p:sp>
      <p:sp>
        <p:nvSpPr>
          <p:cNvPr id="3" name="Espace réservé du contenu 2">
            <a:extLst>
              <a:ext uri="{FF2B5EF4-FFF2-40B4-BE49-F238E27FC236}">
                <a16:creationId xmlns:a16="http://schemas.microsoft.com/office/drawing/2014/main" id="{537A27D4-F86C-DF81-09A4-2098E676D3AC}"/>
              </a:ext>
            </a:extLst>
          </p:cNvPr>
          <p:cNvSpPr>
            <a:spLocks noGrp="1"/>
          </p:cNvSpPr>
          <p:nvPr>
            <p:ph idx="1"/>
          </p:nvPr>
        </p:nvSpPr>
        <p:spPr>
          <a:xfrm>
            <a:off x="111211" y="1952368"/>
            <a:ext cx="11924270" cy="4485501"/>
          </a:xfrm>
        </p:spPr>
        <p:txBody>
          <a:bodyPr>
            <a:normAutofit fontScale="92500" lnSpcReduction="20000"/>
          </a:bodyPr>
          <a:lstStyle/>
          <a:p>
            <a:r>
              <a:rPr lang="fr-FR" dirty="0">
                <a:solidFill>
                  <a:srgbClr val="996633"/>
                </a:solidFill>
              </a:rPr>
              <a:t>En 2007, 22,8 % des femmes inscrites aux programmes Medicaid dans 46 États, avaient une ordonnance d'opioïdes pendant la grossesse</a:t>
            </a:r>
          </a:p>
          <a:p>
            <a:r>
              <a:rPr lang="fr-FR" dirty="0">
                <a:solidFill>
                  <a:srgbClr val="996633"/>
                </a:solidFill>
              </a:rPr>
              <a:t>Dans une étude portant sur les codes de diagnostic de sortie de l'hôpital, la consommation d'opioïdes maternels </a:t>
            </a:r>
            <a:r>
              <a:rPr lang="fr-FR" dirty="0" err="1">
                <a:solidFill>
                  <a:srgbClr val="996633"/>
                </a:solidFill>
              </a:rPr>
              <a:t>antepartum</a:t>
            </a:r>
            <a:r>
              <a:rPr lang="fr-FR" dirty="0">
                <a:solidFill>
                  <a:srgbClr val="996633"/>
                </a:solidFill>
              </a:rPr>
              <a:t> a presque quintuplé de 2000 à 2009. </a:t>
            </a:r>
          </a:p>
          <a:p>
            <a:r>
              <a:rPr lang="fr-FR" dirty="0">
                <a:solidFill>
                  <a:srgbClr val="996633"/>
                </a:solidFill>
              </a:rPr>
              <a:t>La prévalence croissante de la consommation d'opioïdes pendant la grossesse a entraîné une forte augmentation du syndrome de sevrage NN (SSN) à l’hôpital de 1,5 en 1999 à 6,0 pour 1 000 naissances en 2013.</a:t>
            </a:r>
          </a:p>
          <a:p>
            <a:r>
              <a:rPr lang="fr-FR" dirty="0">
                <a:solidFill>
                  <a:srgbClr val="996633"/>
                </a:solidFill>
              </a:rPr>
              <a:t>Augmentation de 1,5 milliard de dollars en frais annuels. </a:t>
            </a:r>
          </a:p>
          <a:p>
            <a:r>
              <a:rPr lang="fr-FR" dirty="0">
                <a:solidFill>
                  <a:srgbClr val="996633"/>
                </a:solidFill>
              </a:rPr>
              <a:t>Les États ayant les taux les plus élevés de prescription d'opioïdes ont également les taux les plus élevés de SSN.</a:t>
            </a:r>
          </a:p>
          <a:p>
            <a:r>
              <a:rPr lang="fr-FR" dirty="0">
                <a:solidFill>
                  <a:srgbClr val="996633"/>
                </a:solidFill>
              </a:rPr>
              <a:t>La consommation de substances est un facteur de risque majeur de décès associés à la grossesse.</a:t>
            </a:r>
          </a:p>
        </p:txBody>
      </p:sp>
      <p:sp>
        <p:nvSpPr>
          <p:cNvPr id="4" name="Espace réservé du numéro de diapositive 3">
            <a:extLst>
              <a:ext uri="{FF2B5EF4-FFF2-40B4-BE49-F238E27FC236}">
                <a16:creationId xmlns:a16="http://schemas.microsoft.com/office/drawing/2014/main" id="{000E4223-1C77-DA4A-9DB4-7807EBE06D4B}"/>
              </a:ext>
            </a:extLst>
          </p:cNvPr>
          <p:cNvSpPr>
            <a:spLocks noGrp="1"/>
          </p:cNvSpPr>
          <p:nvPr>
            <p:ph type="sldNum" sz="quarter" idx="12"/>
          </p:nvPr>
        </p:nvSpPr>
        <p:spPr/>
        <p:txBody>
          <a:bodyPr/>
          <a:lstStyle/>
          <a:p>
            <a:fld id="{4B9D2961-E2E1-254B-8BE2-3756239E383D}" type="slidenum">
              <a:rPr lang="fr-FR" smtClean="0"/>
              <a:t>14</a:t>
            </a:fld>
            <a:endParaRPr lang="fr-FR"/>
          </a:p>
        </p:txBody>
      </p:sp>
    </p:spTree>
    <p:extLst>
      <p:ext uri="{BB962C8B-B14F-4D97-AF65-F5344CB8AC3E}">
        <p14:creationId xmlns:p14="http://schemas.microsoft.com/office/powerpoint/2010/main" val="107312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D4B5B8-CD7D-6E27-0860-B2442E95D395}"/>
              </a:ext>
            </a:extLst>
          </p:cNvPr>
          <p:cNvSpPr>
            <a:spLocks noGrp="1"/>
          </p:cNvSpPr>
          <p:nvPr>
            <p:ph type="title"/>
          </p:nvPr>
        </p:nvSpPr>
        <p:spPr>
          <a:xfrm>
            <a:off x="1828268" y="380284"/>
            <a:ext cx="9426677" cy="1445341"/>
          </a:xfrm>
        </p:spPr>
        <p:txBody>
          <a:bodyPr>
            <a:normAutofit/>
          </a:bodyPr>
          <a:lstStyle/>
          <a:p>
            <a:r>
              <a:rPr lang="fr-FR" sz="2800" dirty="0">
                <a:solidFill>
                  <a:srgbClr val="996633"/>
                </a:solidFill>
              </a:rPr>
              <a:t>J BRETT et al. </a:t>
            </a:r>
            <a:r>
              <a:rPr lang="en-US" sz="2800" dirty="0">
                <a:solidFill>
                  <a:srgbClr val="996633"/>
                </a:solidFill>
              </a:rPr>
              <a:t>Global Trends in Analgesic Opioid Use in Pregnancy</a:t>
            </a:r>
            <a:br>
              <a:rPr lang="en-US" sz="2800" dirty="0">
                <a:solidFill>
                  <a:srgbClr val="996633"/>
                </a:solidFill>
              </a:rPr>
            </a:br>
            <a:r>
              <a:rPr lang="en-US" sz="2800" dirty="0">
                <a:solidFill>
                  <a:srgbClr val="996633"/>
                </a:solidFill>
              </a:rPr>
              <a:t> </a:t>
            </a:r>
            <a:r>
              <a:rPr lang="fr-FR" sz="2800" dirty="0" err="1">
                <a:solidFill>
                  <a:srgbClr val="996633"/>
                </a:solidFill>
              </a:rPr>
              <a:t>Anesthesiology</a:t>
            </a:r>
            <a:r>
              <a:rPr lang="fr-FR" sz="2800" dirty="0">
                <a:solidFill>
                  <a:srgbClr val="996633"/>
                </a:solidFill>
              </a:rPr>
              <a:t> 2025; 142:1100–13 (1)</a:t>
            </a:r>
            <a:br>
              <a:rPr lang="en-US" sz="2800" dirty="0"/>
            </a:br>
            <a:r>
              <a:rPr lang="fr-FR" sz="2800" dirty="0"/>
              <a:t> </a:t>
            </a:r>
          </a:p>
        </p:txBody>
      </p:sp>
      <p:sp>
        <p:nvSpPr>
          <p:cNvPr id="3" name="Espace réservé du contenu 2">
            <a:extLst>
              <a:ext uri="{FF2B5EF4-FFF2-40B4-BE49-F238E27FC236}">
                <a16:creationId xmlns:a16="http://schemas.microsoft.com/office/drawing/2014/main" id="{2CCD5057-E706-8246-50AD-F29222DFDD9E}"/>
              </a:ext>
            </a:extLst>
          </p:cNvPr>
          <p:cNvSpPr>
            <a:spLocks noGrp="1"/>
          </p:cNvSpPr>
          <p:nvPr>
            <p:ph idx="1"/>
          </p:nvPr>
        </p:nvSpPr>
        <p:spPr/>
        <p:txBody>
          <a:bodyPr/>
          <a:lstStyle/>
          <a:p>
            <a:r>
              <a:rPr lang="fr-FR" dirty="0">
                <a:solidFill>
                  <a:srgbClr val="996633"/>
                </a:solidFill>
              </a:rPr>
              <a:t>Étude rétrospective de cohorte sur </a:t>
            </a:r>
            <a:r>
              <a:rPr lang="fr-FR" b="1" dirty="0">
                <a:solidFill>
                  <a:srgbClr val="996633"/>
                </a:solidFill>
              </a:rPr>
              <a:t>20,3 millions de grossesses: </a:t>
            </a:r>
            <a:r>
              <a:rPr lang="fr-FR" dirty="0">
                <a:solidFill>
                  <a:srgbClr val="996633"/>
                </a:solidFill>
              </a:rPr>
              <a:t> Utilisation des opioïdes pendant la grossesse entre 2000 et 2020 dans 13 pays répartis sur 4 régions : Océanie, Amérique du Nord, Europe du Nord et Asie de l’Est.</a:t>
            </a:r>
          </a:p>
          <a:p>
            <a:r>
              <a:rPr lang="fr-FR" b="1" dirty="0">
                <a:solidFill>
                  <a:srgbClr val="996633"/>
                </a:solidFill>
              </a:rPr>
              <a:t>1,1 million de grossesses</a:t>
            </a:r>
            <a:r>
              <a:rPr lang="fr-FR" dirty="0">
                <a:solidFill>
                  <a:srgbClr val="996633"/>
                </a:solidFill>
              </a:rPr>
              <a:t> (soit 55 pour 1 000) ont eu au moins une prescription ou dispensation d’opioïdes.</a:t>
            </a:r>
          </a:p>
          <a:p>
            <a:r>
              <a:rPr lang="fr-FR" dirty="0">
                <a:solidFill>
                  <a:srgbClr val="996633"/>
                </a:solidFill>
              </a:rPr>
              <a:t>Forte variation entre pays : </a:t>
            </a:r>
            <a:r>
              <a:rPr lang="fr-FR" b="1" dirty="0">
                <a:solidFill>
                  <a:srgbClr val="996633"/>
                </a:solidFill>
              </a:rPr>
              <a:t>Royaume-Uni</a:t>
            </a:r>
            <a:r>
              <a:rPr lang="fr-FR" dirty="0">
                <a:solidFill>
                  <a:srgbClr val="996633"/>
                </a:solidFill>
              </a:rPr>
              <a:t> : 4 pour 1 000, </a:t>
            </a:r>
            <a:r>
              <a:rPr lang="fr-FR" b="1" dirty="0">
                <a:solidFill>
                  <a:srgbClr val="996633"/>
                </a:solidFill>
              </a:rPr>
              <a:t>États-Unis (assurance publique)</a:t>
            </a:r>
            <a:r>
              <a:rPr lang="fr-FR" dirty="0">
                <a:solidFill>
                  <a:srgbClr val="996633"/>
                </a:solidFill>
              </a:rPr>
              <a:t> : 191 pour 1 000</a:t>
            </a:r>
          </a:p>
          <a:p>
            <a:r>
              <a:rPr lang="fr-FR" b="1" dirty="0">
                <a:solidFill>
                  <a:srgbClr val="996633"/>
                </a:solidFill>
              </a:rPr>
              <a:t>Opioïdes les plus courants</a:t>
            </a:r>
            <a:r>
              <a:rPr lang="fr-FR" dirty="0">
                <a:solidFill>
                  <a:srgbClr val="996633"/>
                </a:solidFill>
              </a:rPr>
              <a:t> : codéine, </a:t>
            </a:r>
            <a:r>
              <a:rPr lang="fr-FR" dirty="0" err="1">
                <a:solidFill>
                  <a:srgbClr val="996633"/>
                </a:solidFill>
              </a:rPr>
              <a:t>tramadol</a:t>
            </a:r>
            <a:r>
              <a:rPr lang="fr-FR" dirty="0">
                <a:solidFill>
                  <a:srgbClr val="996633"/>
                </a:solidFill>
              </a:rPr>
              <a:t>, hydrocodone (surtout aux États-Unis).</a:t>
            </a:r>
          </a:p>
          <a:p>
            <a:endParaRPr lang="fr-FR" dirty="0"/>
          </a:p>
          <a:p>
            <a:endParaRPr lang="fr-FR" dirty="0"/>
          </a:p>
        </p:txBody>
      </p:sp>
      <p:sp>
        <p:nvSpPr>
          <p:cNvPr id="4" name="Espace réservé du numéro de diapositive 3">
            <a:extLst>
              <a:ext uri="{FF2B5EF4-FFF2-40B4-BE49-F238E27FC236}">
                <a16:creationId xmlns:a16="http://schemas.microsoft.com/office/drawing/2014/main" id="{BEA6FF56-E679-B308-4E49-EBCFFDC28CCC}"/>
              </a:ext>
            </a:extLst>
          </p:cNvPr>
          <p:cNvSpPr>
            <a:spLocks noGrp="1"/>
          </p:cNvSpPr>
          <p:nvPr>
            <p:ph type="sldNum" sz="quarter" idx="12"/>
          </p:nvPr>
        </p:nvSpPr>
        <p:spPr/>
        <p:txBody>
          <a:bodyPr/>
          <a:lstStyle/>
          <a:p>
            <a:fld id="{4B9D2961-E2E1-254B-8BE2-3756239E383D}" type="slidenum">
              <a:rPr lang="fr-FR" smtClean="0"/>
              <a:t>15</a:t>
            </a:fld>
            <a:endParaRPr lang="fr-FR"/>
          </a:p>
        </p:txBody>
      </p:sp>
    </p:spTree>
    <p:extLst>
      <p:ext uri="{BB962C8B-B14F-4D97-AF65-F5344CB8AC3E}">
        <p14:creationId xmlns:p14="http://schemas.microsoft.com/office/powerpoint/2010/main" val="401496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FAF6C-27D6-0FCA-3BAE-8873CC7F32B8}"/>
              </a:ext>
            </a:extLst>
          </p:cNvPr>
          <p:cNvSpPr>
            <a:spLocks noGrp="1"/>
          </p:cNvSpPr>
          <p:nvPr>
            <p:ph type="title"/>
          </p:nvPr>
        </p:nvSpPr>
        <p:spPr>
          <a:xfrm>
            <a:off x="838200" y="1238865"/>
            <a:ext cx="10515600" cy="451823"/>
          </a:xfrm>
        </p:spPr>
        <p:txBody>
          <a:bodyPr>
            <a:normAutofit fontScale="90000"/>
          </a:bodyPr>
          <a:lstStyle/>
          <a:p>
            <a:r>
              <a:rPr lang="fr-FR" sz="2800" dirty="0">
                <a:solidFill>
                  <a:srgbClr val="996633"/>
                </a:solidFill>
              </a:rPr>
              <a:t>J BRETT et al. </a:t>
            </a:r>
            <a:r>
              <a:rPr lang="en-US" sz="2800" dirty="0">
                <a:solidFill>
                  <a:srgbClr val="996633"/>
                </a:solidFill>
              </a:rPr>
              <a:t>Global Trends in Analgesic Opioid Use in Pregnancy</a:t>
            </a:r>
            <a:br>
              <a:rPr lang="en-US" sz="2800" dirty="0">
                <a:solidFill>
                  <a:srgbClr val="996633"/>
                </a:solidFill>
              </a:rPr>
            </a:br>
            <a:r>
              <a:rPr lang="en-US" sz="2800" dirty="0">
                <a:solidFill>
                  <a:srgbClr val="996633"/>
                </a:solidFill>
              </a:rPr>
              <a:t> </a:t>
            </a:r>
            <a:r>
              <a:rPr lang="fr-FR" sz="2800" dirty="0" err="1">
                <a:solidFill>
                  <a:srgbClr val="996633"/>
                </a:solidFill>
              </a:rPr>
              <a:t>Anesthesiology</a:t>
            </a:r>
            <a:r>
              <a:rPr lang="fr-FR" sz="2800" dirty="0">
                <a:solidFill>
                  <a:srgbClr val="996633"/>
                </a:solidFill>
              </a:rPr>
              <a:t> 2025; 142:1100–13 (2)</a:t>
            </a:r>
            <a:br>
              <a:rPr lang="en-US" sz="2800" dirty="0"/>
            </a:br>
            <a:endParaRPr lang="fr-FR" sz="2800" dirty="0"/>
          </a:p>
        </p:txBody>
      </p:sp>
      <p:sp>
        <p:nvSpPr>
          <p:cNvPr id="3" name="Espace réservé du contenu 2">
            <a:extLst>
              <a:ext uri="{FF2B5EF4-FFF2-40B4-BE49-F238E27FC236}">
                <a16:creationId xmlns:a16="http://schemas.microsoft.com/office/drawing/2014/main" id="{74D267E9-CB5E-367A-32F6-630DBF570102}"/>
              </a:ext>
            </a:extLst>
          </p:cNvPr>
          <p:cNvSpPr>
            <a:spLocks noGrp="1"/>
          </p:cNvSpPr>
          <p:nvPr>
            <p:ph idx="1"/>
          </p:nvPr>
        </p:nvSpPr>
        <p:spPr/>
        <p:txBody>
          <a:bodyPr/>
          <a:lstStyle/>
          <a:p>
            <a:r>
              <a:rPr lang="fr-FR" sz="2400" b="1" dirty="0">
                <a:solidFill>
                  <a:srgbClr val="996633"/>
                </a:solidFill>
              </a:rPr>
              <a:t>Tendances</a:t>
            </a:r>
            <a:r>
              <a:rPr lang="fr-FR" sz="2400" dirty="0">
                <a:solidFill>
                  <a:srgbClr val="996633"/>
                </a:solidFill>
              </a:rPr>
              <a:t> :</a:t>
            </a:r>
          </a:p>
          <a:p>
            <a:pPr marL="0" indent="0">
              <a:buNone/>
            </a:pPr>
            <a:r>
              <a:rPr lang="fr-FR" sz="2400" dirty="0">
                <a:solidFill>
                  <a:srgbClr val="996633"/>
                </a:solidFill>
              </a:rPr>
              <a:t>Diminution marquée à Hong Kong, Finlande, Canada, Suède, États-Unis (public et privé).</a:t>
            </a:r>
          </a:p>
          <a:p>
            <a:pPr marL="0" indent="0">
              <a:buNone/>
            </a:pPr>
            <a:r>
              <a:rPr lang="fr-FR" sz="2400" dirty="0">
                <a:solidFill>
                  <a:srgbClr val="996633"/>
                </a:solidFill>
              </a:rPr>
              <a:t>Augmentation en Islande, Royaume-Uni, Nouvelle-Zélande, Norvège.</a:t>
            </a:r>
          </a:p>
          <a:p>
            <a:pPr marL="0" indent="0">
              <a:buNone/>
            </a:pPr>
            <a:r>
              <a:rPr lang="fr-FR" sz="2400" dirty="0">
                <a:solidFill>
                  <a:srgbClr val="996633"/>
                </a:solidFill>
              </a:rPr>
              <a:t>Stabilité en Australie (NSW), Taïwan, Corée du Sud.</a:t>
            </a:r>
          </a:p>
          <a:p>
            <a:r>
              <a:rPr lang="fr-FR" sz="2400" b="1" dirty="0">
                <a:solidFill>
                  <a:srgbClr val="996633"/>
                </a:solidFill>
              </a:rPr>
              <a:t>Usage plus fréquent chez </a:t>
            </a:r>
            <a:r>
              <a:rPr lang="fr-FR" sz="2400" dirty="0">
                <a:solidFill>
                  <a:srgbClr val="996633"/>
                </a:solidFill>
              </a:rPr>
              <a:t>:</a:t>
            </a:r>
          </a:p>
          <a:p>
            <a:pPr marL="0" indent="0">
              <a:buNone/>
            </a:pPr>
            <a:r>
              <a:rPr lang="fr-FR" sz="2400" dirty="0">
                <a:solidFill>
                  <a:srgbClr val="996633"/>
                </a:solidFill>
              </a:rPr>
              <a:t>Les femmes avec un </a:t>
            </a:r>
            <a:r>
              <a:rPr lang="fr-FR" sz="2400" b="1" dirty="0">
                <a:solidFill>
                  <a:srgbClr val="996633"/>
                </a:solidFill>
              </a:rPr>
              <a:t>IMC élevé</a:t>
            </a:r>
            <a:r>
              <a:rPr lang="fr-FR" sz="2400" dirty="0">
                <a:solidFill>
                  <a:srgbClr val="996633"/>
                </a:solidFill>
              </a:rPr>
              <a:t>, un </a:t>
            </a:r>
            <a:r>
              <a:rPr lang="fr-FR" sz="2400" b="1" dirty="0">
                <a:solidFill>
                  <a:srgbClr val="996633"/>
                </a:solidFill>
              </a:rPr>
              <a:t>statut socio-économique faible</a:t>
            </a:r>
            <a:r>
              <a:rPr lang="fr-FR" sz="2400" dirty="0">
                <a:solidFill>
                  <a:srgbClr val="996633"/>
                </a:solidFill>
              </a:rPr>
              <a:t>, ou </a:t>
            </a:r>
            <a:r>
              <a:rPr lang="fr-FR" sz="2400" b="1" dirty="0">
                <a:solidFill>
                  <a:srgbClr val="996633"/>
                </a:solidFill>
              </a:rPr>
              <a:t>isolées</a:t>
            </a:r>
            <a:r>
              <a:rPr lang="fr-FR" sz="2400" dirty="0">
                <a:solidFill>
                  <a:srgbClr val="996633"/>
                </a:solidFill>
              </a:rPr>
              <a:t>. </a:t>
            </a:r>
          </a:p>
          <a:p>
            <a:pPr marL="0" indent="0">
              <a:buNone/>
            </a:pPr>
            <a:r>
              <a:rPr lang="fr-FR" sz="2400" dirty="0">
                <a:solidFill>
                  <a:srgbClr val="996633"/>
                </a:solidFill>
              </a:rPr>
              <a:t>Attention à l’augmentation des doses en fin de grossesse et aux psychotropes associés</a:t>
            </a:r>
          </a:p>
          <a:p>
            <a:endParaRPr lang="fr-FR" dirty="0"/>
          </a:p>
        </p:txBody>
      </p:sp>
      <p:sp>
        <p:nvSpPr>
          <p:cNvPr id="4" name="Espace réservé du numéro de diapositive 3">
            <a:extLst>
              <a:ext uri="{FF2B5EF4-FFF2-40B4-BE49-F238E27FC236}">
                <a16:creationId xmlns:a16="http://schemas.microsoft.com/office/drawing/2014/main" id="{49D20179-3CED-B43B-3480-9ECDB1D8F9C1}"/>
              </a:ext>
            </a:extLst>
          </p:cNvPr>
          <p:cNvSpPr>
            <a:spLocks noGrp="1"/>
          </p:cNvSpPr>
          <p:nvPr>
            <p:ph type="sldNum" sz="quarter" idx="12"/>
          </p:nvPr>
        </p:nvSpPr>
        <p:spPr/>
        <p:txBody>
          <a:bodyPr/>
          <a:lstStyle/>
          <a:p>
            <a:fld id="{4B9D2961-E2E1-254B-8BE2-3756239E383D}" type="slidenum">
              <a:rPr lang="fr-FR" smtClean="0"/>
              <a:t>16</a:t>
            </a:fld>
            <a:endParaRPr lang="fr-FR"/>
          </a:p>
        </p:txBody>
      </p:sp>
    </p:spTree>
    <p:extLst>
      <p:ext uri="{BB962C8B-B14F-4D97-AF65-F5344CB8AC3E}">
        <p14:creationId xmlns:p14="http://schemas.microsoft.com/office/powerpoint/2010/main" val="29604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E244FF7-1010-2F45-5100-D25D5083A80E}"/>
              </a:ext>
            </a:extLst>
          </p:cNvPr>
          <p:cNvPicPr>
            <a:picLocks noGrp="1" noChangeAspect="1"/>
          </p:cNvPicPr>
          <p:nvPr>
            <p:ph idx="1"/>
          </p:nvPr>
        </p:nvPicPr>
        <p:blipFill>
          <a:blip r:embed="rId2"/>
          <a:stretch>
            <a:fillRect/>
          </a:stretch>
        </p:blipFill>
        <p:spPr>
          <a:xfrm>
            <a:off x="483484" y="662822"/>
            <a:ext cx="11708516" cy="5532356"/>
          </a:xfrm>
          <a:prstGeom prst="rect">
            <a:avLst/>
          </a:prstGeom>
        </p:spPr>
      </p:pic>
      <p:sp>
        <p:nvSpPr>
          <p:cNvPr id="3" name="Espace réservé du numéro de diapositive 2">
            <a:extLst>
              <a:ext uri="{FF2B5EF4-FFF2-40B4-BE49-F238E27FC236}">
                <a16:creationId xmlns:a16="http://schemas.microsoft.com/office/drawing/2014/main" id="{28A90C37-7E65-7378-EE7E-53781A6BA420}"/>
              </a:ext>
            </a:extLst>
          </p:cNvPr>
          <p:cNvSpPr>
            <a:spLocks noGrp="1"/>
          </p:cNvSpPr>
          <p:nvPr>
            <p:ph type="sldNum" sz="quarter" idx="12"/>
          </p:nvPr>
        </p:nvSpPr>
        <p:spPr/>
        <p:txBody>
          <a:bodyPr/>
          <a:lstStyle/>
          <a:p>
            <a:fld id="{4B9D2961-E2E1-254B-8BE2-3756239E383D}" type="slidenum">
              <a:rPr lang="fr-FR" smtClean="0"/>
              <a:t>17</a:t>
            </a:fld>
            <a:endParaRPr lang="fr-FR"/>
          </a:p>
        </p:txBody>
      </p:sp>
    </p:spTree>
    <p:extLst>
      <p:ext uri="{BB962C8B-B14F-4D97-AF65-F5344CB8AC3E}">
        <p14:creationId xmlns:p14="http://schemas.microsoft.com/office/powerpoint/2010/main" val="2068512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5E249FC-B95E-F10A-B9E8-3F988A58D81E}"/>
              </a:ext>
            </a:extLst>
          </p:cNvPr>
          <p:cNvSpPr>
            <a:spLocks noGrp="1"/>
          </p:cNvSpPr>
          <p:nvPr>
            <p:ph type="title"/>
          </p:nvPr>
        </p:nvSpPr>
        <p:spPr>
          <a:xfrm>
            <a:off x="951470" y="875071"/>
            <a:ext cx="10402330" cy="1347019"/>
          </a:xfrm>
        </p:spPr>
        <p:txBody>
          <a:bodyPr>
            <a:normAutofit/>
          </a:bodyPr>
          <a:lstStyle/>
          <a:p>
            <a:pPr marL="342900" indent="-342900">
              <a:spcBef>
                <a:spcPts val="1000"/>
              </a:spcBef>
              <a:buFont typeface="Arial" panose="020B0604020202020204" pitchFamily="34" charset="0"/>
              <a:buChar char="•"/>
            </a:pPr>
            <a:r>
              <a:rPr lang="fr-FR" sz="2500" dirty="0">
                <a:solidFill>
                  <a:srgbClr val="996633"/>
                </a:solidFill>
              </a:rPr>
              <a:t>American </a:t>
            </a:r>
            <a:r>
              <a:rPr lang="fr-FR" sz="2500" dirty="0" err="1">
                <a:solidFill>
                  <a:srgbClr val="996633"/>
                </a:solidFill>
              </a:rPr>
              <a:t>College</a:t>
            </a:r>
            <a:r>
              <a:rPr lang="fr-FR" sz="2500" dirty="0">
                <a:solidFill>
                  <a:srgbClr val="996633"/>
                </a:solidFill>
              </a:rPr>
              <a:t> of </a:t>
            </a:r>
            <a:r>
              <a:rPr lang="fr-FR" sz="2500" dirty="0" err="1">
                <a:solidFill>
                  <a:srgbClr val="996633"/>
                </a:solidFill>
              </a:rPr>
              <a:t>Obstetrician</a:t>
            </a:r>
            <a:r>
              <a:rPr lang="fr-FR" sz="2500" dirty="0">
                <a:solidFill>
                  <a:srgbClr val="996633"/>
                </a:solidFill>
              </a:rPr>
              <a:t> and </a:t>
            </a:r>
            <a:r>
              <a:rPr lang="fr-FR" sz="2500" dirty="0" err="1">
                <a:solidFill>
                  <a:srgbClr val="996633"/>
                </a:solidFill>
              </a:rPr>
              <a:t>Gynecologists</a:t>
            </a:r>
            <a:br>
              <a:rPr lang="fr-FR" sz="2500" dirty="0">
                <a:solidFill>
                  <a:srgbClr val="996633"/>
                </a:solidFill>
              </a:rPr>
            </a:br>
            <a:r>
              <a:rPr lang="fr-FR" sz="2500" dirty="0">
                <a:solidFill>
                  <a:srgbClr val="996633"/>
                </a:solidFill>
              </a:rPr>
              <a:t>American Society of Addiction </a:t>
            </a:r>
            <a:r>
              <a:rPr lang="fr-FR" sz="2500" dirty="0" err="1">
                <a:solidFill>
                  <a:srgbClr val="996633"/>
                </a:solidFill>
              </a:rPr>
              <a:t>Medicine</a:t>
            </a:r>
            <a:endParaRPr lang="fr-FR" sz="2500" dirty="0">
              <a:solidFill>
                <a:srgbClr val="996633"/>
              </a:solidFill>
            </a:endParaRPr>
          </a:p>
        </p:txBody>
      </p:sp>
      <p:sp>
        <p:nvSpPr>
          <p:cNvPr id="6" name="Espace réservé du contenu 5">
            <a:extLst>
              <a:ext uri="{FF2B5EF4-FFF2-40B4-BE49-F238E27FC236}">
                <a16:creationId xmlns:a16="http://schemas.microsoft.com/office/drawing/2014/main" id="{16E892CD-0C45-0711-B248-9EF8D860872F}"/>
              </a:ext>
            </a:extLst>
          </p:cNvPr>
          <p:cNvSpPr>
            <a:spLocks noGrp="1"/>
          </p:cNvSpPr>
          <p:nvPr>
            <p:ph idx="1"/>
          </p:nvPr>
        </p:nvSpPr>
        <p:spPr>
          <a:xfrm>
            <a:off x="838200" y="2594919"/>
            <a:ext cx="10515600" cy="3388010"/>
          </a:xfrm>
        </p:spPr>
        <p:txBody>
          <a:bodyPr>
            <a:normAutofit/>
          </a:bodyPr>
          <a:lstStyle/>
          <a:p>
            <a:r>
              <a:rPr lang="fr-FR" sz="2500" dirty="0">
                <a:solidFill>
                  <a:srgbClr val="996633"/>
                </a:solidFill>
                <a:latin typeface="+mj-lt"/>
                <a:ea typeface="+mj-ea"/>
                <a:cs typeface="+mj-cs"/>
              </a:rPr>
              <a:t>ACOG COMMITTEE OPINION, </a:t>
            </a:r>
            <a:r>
              <a:rPr lang="fr-FR" sz="2500" dirty="0" err="1">
                <a:solidFill>
                  <a:srgbClr val="996633"/>
                </a:solidFill>
                <a:latin typeface="+mj-lt"/>
                <a:ea typeface="+mj-ea"/>
                <a:cs typeface="+mj-cs"/>
              </a:rPr>
              <a:t>Number</a:t>
            </a:r>
            <a:r>
              <a:rPr lang="fr-FR" sz="2500" dirty="0">
                <a:solidFill>
                  <a:srgbClr val="996633"/>
                </a:solidFill>
                <a:latin typeface="+mj-lt"/>
                <a:ea typeface="+mj-ea"/>
                <a:cs typeface="+mj-cs"/>
              </a:rPr>
              <a:t> 711. August 2017:                              « </a:t>
            </a:r>
            <a:r>
              <a:rPr lang="fr-FR" sz="2500" dirty="0" err="1">
                <a:solidFill>
                  <a:srgbClr val="996633"/>
                </a:solidFill>
                <a:latin typeface="+mj-lt"/>
                <a:ea typeface="+mj-ea"/>
                <a:cs typeface="+mj-cs"/>
              </a:rPr>
              <a:t>opioid</a:t>
            </a:r>
            <a:r>
              <a:rPr lang="fr-FR" sz="2500" dirty="0">
                <a:solidFill>
                  <a:srgbClr val="996633"/>
                </a:solidFill>
                <a:latin typeface="+mj-lt"/>
                <a:ea typeface="+mj-ea"/>
                <a:cs typeface="+mj-cs"/>
              </a:rPr>
              <a:t> Use and </a:t>
            </a:r>
            <a:r>
              <a:rPr lang="fr-FR" sz="2500" dirty="0" err="1">
                <a:solidFill>
                  <a:srgbClr val="996633"/>
                </a:solidFill>
                <a:latin typeface="+mj-lt"/>
                <a:ea typeface="+mj-ea"/>
                <a:cs typeface="+mj-cs"/>
              </a:rPr>
              <a:t>Opioid</a:t>
            </a:r>
            <a:r>
              <a:rPr lang="fr-FR" sz="2500" dirty="0">
                <a:solidFill>
                  <a:srgbClr val="996633"/>
                </a:solidFill>
                <a:latin typeface="+mj-lt"/>
                <a:ea typeface="+mj-ea"/>
                <a:cs typeface="+mj-cs"/>
              </a:rPr>
              <a:t> Use </a:t>
            </a:r>
            <a:r>
              <a:rPr lang="fr-FR" sz="2500" dirty="0" err="1">
                <a:solidFill>
                  <a:srgbClr val="996633"/>
                </a:solidFill>
                <a:latin typeface="+mj-lt"/>
                <a:ea typeface="+mj-ea"/>
                <a:cs typeface="+mj-cs"/>
              </a:rPr>
              <a:t>Disorder</a:t>
            </a:r>
            <a:r>
              <a:rPr lang="fr-FR" sz="2500" dirty="0">
                <a:solidFill>
                  <a:srgbClr val="996633"/>
                </a:solidFill>
                <a:latin typeface="+mj-lt"/>
                <a:ea typeface="+mj-ea"/>
                <a:cs typeface="+mj-cs"/>
              </a:rPr>
              <a:t> in </a:t>
            </a:r>
            <a:r>
              <a:rPr lang="fr-FR" sz="2500" dirty="0" err="1">
                <a:solidFill>
                  <a:srgbClr val="996633"/>
                </a:solidFill>
                <a:latin typeface="+mj-lt"/>
                <a:ea typeface="+mj-ea"/>
                <a:cs typeface="+mj-cs"/>
              </a:rPr>
              <a:t>Pregnancy</a:t>
            </a:r>
            <a:r>
              <a:rPr lang="fr-FR" sz="2500" dirty="0">
                <a:solidFill>
                  <a:srgbClr val="996633"/>
                </a:solidFill>
                <a:latin typeface="+mj-lt"/>
                <a:ea typeface="+mj-ea"/>
                <a:cs typeface="+mj-cs"/>
              </a:rPr>
              <a:t> » p 1-14</a:t>
            </a:r>
          </a:p>
          <a:p>
            <a:endParaRPr lang="fr-FR" sz="2500" dirty="0">
              <a:solidFill>
                <a:srgbClr val="996633"/>
              </a:solidFill>
              <a:latin typeface="+mj-lt"/>
              <a:ea typeface="+mj-ea"/>
              <a:cs typeface="+mj-cs"/>
            </a:endParaRPr>
          </a:p>
          <a:p>
            <a:r>
              <a:rPr lang="en-CA" sz="2500" dirty="0">
                <a:solidFill>
                  <a:srgbClr val="996633"/>
                </a:solidFill>
                <a:latin typeface="+mj-lt"/>
                <a:ea typeface="+mj-ea"/>
                <a:cs typeface="+mj-cs"/>
              </a:rPr>
              <a:t>The Royal Women’s Hospital, Melbourne, Australia : « Using prescription opioids during pregnancy and breastfeeding », September 2021</a:t>
            </a:r>
            <a:endParaRPr lang="fr-FR" sz="2500" dirty="0">
              <a:solidFill>
                <a:srgbClr val="996633"/>
              </a:solidFill>
              <a:latin typeface="+mj-lt"/>
              <a:ea typeface="+mj-ea"/>
              <a:cs typeface="+mj-cs"/>
            </a:endParaRPr>
          </a:p>
          <a:p>
            <a:pPr marL="0" indent="0" algn="ctr">
              <a:buNone/>
            </a:pPr>
            <a:endParaRPr lang="fr-FR" sz="3200" dirty="0"/>
          </a:p>
        </p:txBody>
      </p:sp>
      <p:sp>
        <p:nvSpPr>
          <p:cNvPr id="2" name="Espace réservé du numéro de diapositive 1">
            <a:extLst>
              <a:ext uri="{FF2B5EF4-FFF2-40B4-BE49-F238E27FC236}">
                <a16:creationId xmlns:a16="http://schemas.microsoft.com/office/drawing/2014/main" id="{E5AAD9AB-559D-DD5F-859D-0A19BF1920F5}"/>
              </a:ext>
            </a:extLst>
          </p:cNvPr>
          <p:cNvSpPr>
            <a:spLocks noGrp="1"/>
          </p:cNvSpPr>
          <p:nvPr>
            <p:ph type="sldNum" sz="quarter" idx="12"/>
          </p:nvPr>
        </p:nvSpPr>
        <p:spPr/>
        <p:txBody>
          <a:bodyPr/>
          <a:lstStyle/>
          <a:p>
            <a:fld id="{4B9D2961-E2E1-254B-8BE2-3756239E383D}" type="slidenum">
              <a:rPr lang="fr-FR" smtClean="0"/>
              <a:t>18</a:t>
            </a:fld>
            <a:endParaRPr lang="fr-FR"/>
          </a:p>
        </p:txBody>
      </p:sp>
    </p:spTree>
    <p:extLst>
      <p:ext uri="{BB962C8B-B14F-4D97-AF65-F5344CB8AC3E}">
        <p14:creationId xmlns:p14="http://schemas.microsoft.com/office/powerpoint/2010/main" val="24469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F2713C-6304-CBB6-A81A-FDE9FCD2F7C1}"/>
              </a:ext>
            </a:extLst>
          </p:cNvPr>
          <p:cNvSpPr>
            <a:spLocks noGrp="1"/>
          </p:cNvSpPr>
          <p:nvPr>
            <p:ph type="title"/>
          </p:nvPr>
        </p:nvSpPr>
        <p:spPr/>
        <p:txBody>
          <a:bodyPr>
            <a:noAutofit/>
          </a:bodyPr>
          <a:lstStyle/>
          <a:p>
            <a:r>
              <a:rPr lang="fr-FR" sz="2000" dirty="0">
                <a:solidFill>
                  <a:srgbClr val="996633"/>
                </a:solidFill>
                <a:effectLst/>
                <a:latin typeface="LMRoman10-Regular-Identity-H"/>
              </a:rPr>
              <a:t>Eva Ferrer. </a:t>
            </a:r>
            <a:r>
              <a:rPr lang="fr-FR" sz="2000" b="1" dirty="0">
                <a:solidFill>
                  <a:srgbClr val="996633"/>
                </a:solidFill>
                <a:effectLst/>
                <a:latin typeface="LMRoman10-Regular-Identity-H"/>
              </a:rPr>
              <a:t>Risques </a:t>
            </a:r>
            <a:r>
              <a:rPr lang="fr-FR" sz="2000" b="1" dirty="0" err="1">
                <a:solidFill>
                  <a:srgbClr val="996633"/>
                </a:solidFill>
                <a:effectLst/>
                <a:latin typeface="LMRoman10-Regular-Identity-H"/>
              </a:rPr>
              <a:t>liés</a:t>
            </a:r>
            <a:r>
              <a:rPr lang="fr-FR" sz="2000" b="1" dirty="0">
                <a:solidFill>
                  <a:srgbClr val="996633"/>
                </a:solidFill>
                <a:effectLst/>
                <a:latin typeface="LMRoman10-Regular-Identity-H"/>
              </a:rPr>
              <a:t> à la prise de </a:t>
            </a:r>
            <a:r>
              <a:rPr lang="fr-FR" sz="2000" b="1" dirty="0" err="1">
                <a:solidFill>
                  <a:srgbClr val="996633"/>
                </a:solidFill>
                <a:effectLst/>
                <a:latin typeface="LMRoman10-Regular-Identity-H"/>
              </a:rPr>
              <a:t>tramadol</a:t>
            </a:r>
            <a:r>
              <a:rPr lang="fr-FR" sz="2000" b="1" dirty="0">
                <a:solidFill>
                  <a:srgbClr val="996633"/>
                </a:solidFill>
                <a:effectLst/>
                <a:latin typeface="LMRoman10-Regular-Identity-H"/>
              </a:rPr>
              <a:t> pendant la grossesse : </a:t>
            </a:r>
            <a:r>
              <a:rPr lang="fr-FR" sz="2000" b="1" dirty="0" err="1">
                <a:solidFill>
                  <a:srgbClr val="996633"/>
                </a:solidFill>
                <a:effectLst/>
                <a:latin typeface="LMRoman10-Regular-Identity-H"/>
              </a:rPr>
              <a:t>étude</a:t>
            </a:r>
            <a:r>
              <a:rPr lang="fr-FR" sz="2000" b="1" dirty="0">
                <a:solidFill>
                  <a:srgbClr val="996633"/>
                </a:solidFill>
                <a:effectLst/>
                <a:latin typeface="LMRoman10-Regular-Identity-H"/>
              </a:rPr>
              <a:t> comparative dans la base de </a:t>
            </a:r>
            <a:r>
              <a:rPr lang="fr-FR" sz="2000" b="1" dirty="0" err="1">
                <a:solidFill>
                  <a:srgbClr val="996633"/>
                </a:solidFill>
                <a:effectLst/>
                <a:latin typeface="LMRoman10-Regular-Identity-H"/>
              </a:rPr>
              <a:t>données</a:t>
            </a:r>
            <a:r>
              <a:rPr lang="fr-FR" sz="2000" b="1" dirty="0">
                <a:solidFill>
                  <a:srgbClr val="996633"/>
                </a:solidFill>
                <a:effectLst/>
                <a:latin typeface="LMRoman10-Regular-Identity-H"/>
              </a:rPr>
              <a:t> EFEMERIS.</a:t>
            </a:r>
            <a:r>
              <a:rPr lang="fr-FR" sz="2000" dirty="0">
                <a:solidFill>
                  <a:srgbClr val="996633"/>
                </a:solidFill>
                <a:effectLst/>
                <a:latin typeface="LMRoman10-Regular-Identity-H"/>
              </a:rPr>
              <a:t> Sciences pharmaceutiques. 2024. dumas-04934273 </a:t>
            </a:r>
            <a:endParaRPr lang="fr-FR" sz="2000" dirty="0"/>
          </a:p>
        </p:txBody>
      </p:sp>
      <p:pic>
        <p:nvPicPr>
          <p:cNvPr id="7" name="Espace réservé du contenu 6">
            <a:extLst>
              <a:ext uri="{FF2B5EF4-FFF2-40B4-BE49-F238E27FC236}">
                <a16:creationId xmlns:a16="http://schemas.microsoft.com/office/drawing/2014/main" id="{84EAF161-D557-9368-4E61-1B3554EA8FBC}"/>
              </a:ext>
            </a:extLst>
          </p:cNvPr>
          <p:cNvPicPr>
            <a:picLocks noGrp="1" noChangeAspect="1"/>
          </p:cNvPicPr>
          <p:nvPr>
            <p:ph idx="1"/>
          </p:nvPr>
        </p:nvPicPr>
        <p:blipFill>
          <a:blip r:embed="rId2"/>
          <a:stretch>
            <a:fillRect/>
          </a:stretch>
        </p:blipFill>
        <p:spPr>
          <a:xfrm>
            <a:off x="4038600" y="1444625"/>
            <a:ext cx="6665174" cy="4664008"/>
          </a:xfrm>
          <a:prstGeom prst="rect">
            <a:avLst/>
          </a:prstGeom>
        </p:spPr>
      </p:pic>
      <p:sp>
        <p:nvSpPr>
          <p:cNvPr id="5" name="Espace réservé du numéro de diapositive 4">
            <a:extLst>
              <a:ext uri="{FF2B5EF4-FFF2-40B4-BE49-F238E27FC236}">
                <a16:creationId xmlns:a16="http://schemas.microsoft.com/office/drawing/2014/main" id="{B15B6A16-4AA3-08DB-26C5-771B5CA4B91F}"/>
              </a:ext>
            </a:extLst>
          </p:cNvPr>
          <p:cNvSpPr>
            <a:spLocks noGrp="1"/>
          </p:cNvSpPr>
          <p:nvPr>
            <p:ph type="sldNum" sz="quarter" idx="12"/>
          </p:nvPr>
        </p:nvSpPr>
        <p:spPr/>
        <p:txBody>
          <a:bodyPr/>
          <a:lstStyle/>
          <a:p>
            <a:fld id="{4B9D2961-E2E1-254B-8BE2-3756239E383D}" type="slidenum">
              <a:rPr lang="fr-FR" smtClean="0"/>
              <a:t>19</a:t>
            </a:fld>
            <a:endParaRPr lang="fr-FR"/>
          </a:p>
        </p:txBody>
      </p:sp>
      <p:sp>
        <p:nvSpPr>
          <p:cNvPr id="8" name="ZoneTexte 7">
            <a:extLst>
              <a:ext uri="{FF2B5EF4-FFF2-40B4-BE49-F238E27FC236}">
                <a16:creationId xmlns:a16="http://schemas.microsoft.com/office/drawing/2014/main" id="{380E1693-C170-13A6-A196-BFBA3DCAD205}"/>
              </a:ext>
            </a:extLst>
          </p:cNvPr>
          <p:cNvSpPr txBox="1"/>
          <p:nvPr/>
        </p:nvSpPr>
        <p:spPr>
          <a:xfrm>
            <a:off x="414867" y="3268133"/>
            <a:ext cx="2091266" cy="1200329"/>
          </a:xfrm>
          <a:prstGeom prst="rect">
            <a:avLst/>
          </a:prstGeom>
          <a:noFill/>
        </p:spPr>
        <p:txBody>
          <a:bodyPr wrap="square" rtlCol="0">
            <a:spAutoFit/>
          </a:bodyPr>
          <a:lstStyle/>
          <a:p>
            <a:r>
              <a:rPr lang="fr-FR" dirty="0">
                <a:solidFill>
                  <a:srgbClr val="996633"/>
                </a:solidFill>
              </a:rPr>
              <a:t>Prescription de </a:t>
            </a:r>
            <a:r>
              <a:rPr lang="fr-FR" dirty="0" err="1">
                <a:solidFill>
                  <a:srgbClr val="996633"/>
                </a:solidFill>
              </a:rPr>
              <a:t>tramadol</a:t>
            </a:r>
            <a:r>
              <a:rPr lang="fr-FR" dirty="0">
                <a:solidFill>
                  <a:srgbClr val="996633"/>
                </a:solidFill>
              </a:rPr>
              <a:t> pendant la grossesse en Haute Garonne</a:t>
            </a:r>
          </a:p>
        </p:txBody>
      </p:sp>
    </p:spTree>
    <p:extLst>
      <p:ext uri="{BB962C8B-B14F-4D97-AF65-F5344CB8AC3E}">
        <p14:creationId xmlns:p14="http://schemas.microsoft.com/office/powerpoint/2010/main" val="185166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6F6-0D63-0C1C-3234-563AA35BE1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7399264-D7FB-09FE-F4FA-836D7B8989B9}"/>
              </a:ext>
            </a:extLst>
          </p:cNvPr>
          <p:cNvSpPr>
            <a:spLocks noGrp="1"/>
          </p:cNvSpPr>
          <p:nvPr>
            <p:ph type="title"/>
          </p:nvPr>
        </p:nvSpPr>
        <p:spPr>
          <a:xfrm>
            <a:off x="3253563" y="704088"/>
            <a:ext cx="6957236" cy="1331640"/>
          </a:xfrm>
        </p:spPr>
        <p:txBody>
          <a:bodyPr>
            <a:normAutofit/>
          </a:bodyPr>
          <a:lstStyle/>
          <a:p>
            <a:r>
              <a:rPr lang="fr-FR" dirty="0">
                <a:solidFill>
                  <a:srgbClr val="996633"/>
                </a:solidFill>
              </a:rPr>
              <a:t>Que propose le GEGA ?</a:t>
            </a:r>
          </a:p>
        </p:txBody>
      </p:sp>
      <p:sp>
        <p:nvSpPr>
          <p:cNvPr id="3" name="Espace réservé du contenu 2">
            <a:extLst>
              <a:ext uri="{FF2B5EF4-FFF2-40B4-BE49-F238E27FC236}">
                <a16:creationId xmlns:a16="http://schemas.microsoft.com/office/drawing/2014/main" id="{FA68442B-ED4B-EC30-3DDB-6B50BD7B33D7}"/>
              </a:ext>
            </a:extLst>
          </p:cNvPr>
          <p:cNvSpPr>
            <a:spLocks noGrp="1"/>
          </p:cNvSpPr>
          <p:nvPr>
            <p:ph idx="1"/>
          </p:nvPr>
        </p:nvSpPr>
        <p:spPr>
          <a:xfrm>
            <a:off x="595423" y="1692876"/>
            <a:ext cx="9615377" cy="5028599"/>
          </a:xfrm>
        </p:spPr>
        <p:txBody>
          <a:bodyPr>
            <a:normAutofit fontScale="92500" lnSpcReduction="10000"/>
          </a:bodyPr>
          <a:lstStyle/>
          <a:p>
            <a:pPr marL="0" indent="0">
              <a:buNone/>
            </a:pPr>
            <a:endParaRPr lang="fr-FR" dirty="0">
              <a:solidFill>
                <a:srgbClr val="996633"/>
              </a:solidFill>
            </a:endParaRPr>
          </a:p>
          <a:p>
            <a:r>
              <a:rPr lang="fr-FR" dirty="0">
                <a:solidFill>
                  <a:srgbClr val="996633"/>
                </a:solidFill>
              </a:rPr>
              <a:t>Un état d’esprit pluridisciplinaire</a:t>
            </a:r>
          </a:p>
          <a:p>
            <a:r>
              <a:rPr lang="fr-FR" dirty="0">
                <a:solidFill>
                  <a:srgbClr val="996633"/>
                </a:solidFill>
              </a:rPr>
              <a:t>3 à 4 sessions en </a:t>
            </a:r>
            <a:r>
              <a:rPr lang="fr-FR" dirty="0" err="1">
                <a:solidFill>
                  <a:srgbClr val="996633"/>
                </a:solidFill>
              </a:rPr>
              <a:t>visio</a:t>
            </a:r>
            <a:r>
              <a:rPr lang="fr-FR" dirty="0">
                <a:solidFill>
                  <a:srgbClr val="996633"/>
                </a:solidFill>
              </a:rPr>
              <a:t> d’1h30 par an </a:t>
            </a:r>
          </a:p>
          <a:p>
            <a:r>
              <a:rPr lang="fr-FR" dirty="0">
                <a:solidFill>
                  <a:srgbClr val="996633"/>
                </a:solidFill>
              </a:rPr>
              <a:t>libres d’accès sans inscription pour les professionnels adhérents du GEGA</a:t>
            </a:r>
          </a:p>
          <a:p>
            <a:endParaRPr lang="fr-FR" dirty="0">
              <a:solidFill>
                <a:srgbClr val="996633"/>
              </a:solidFill>
            </a:endParaRPr>
          </a:p>
          <a:p>
            <a:r>
              <a:rPr lang="fr-FR" dirty="0">
                <a:solidFill>
                  <a:srgbClr val="996633"/>
                </a:solidFill>
              </a:rPr>
              <a:t>Une session parallèle lors des journées de la SFMP</a:t>
            </a:r>
          </a:p>
          <a:p>
            <a:r>
              <a:rPr lang="fr-FR" b="1" dirty="0">
                <a:solidFill>
                  <a:srgbClr val="996633"/>
                </a:solidFill>
              </a:rPr>
              <a:t>Un </a:t>
            </a:r>
            <a:r>
              <a:rPr lang="fr-FR" b="1" dirty="0" err="1">
                <a:solidFill>
                  <a:srgbClr val="996633"/>
                </a:solidFill>
              </a:rPr>
              <a:t>autoquestionnaire</a:t>
            </a:r>
            <a:r>
              <a:rPr lang="fr-FR" b="1" dirty="0">
                <a:solidFill>
                  <a:srgbClr val="996633"/>
                </a:solidFill>
              </a:rPr>
              <a:t> vulnérabilités/addiction</a:t>
            </a:r>
          </a:p>
          <a:p>
            <a:pPr lvl="1"/>
            <a:r>
              <a:rPr lang="fr-FR" b="1" dirty="0">
                <a:solidFill>
                  <a:srgbClr val="996633"/>
                </a:solidFill>
              </a:rPr>
              <a:t>pour ouvrir le dialogue entre le professionnel et la femme enceinte</a:t>
            </a:r>
          </a:p>
          <a:p>
            <a:pPr lvl="1"/>
            <a:r>
              <a:rPr lang="fr-FR" b="1" dirty="0">
                <a:solidFill>
                  <a:srgbClr val="996633"/>
                </a:solidFill>
              </a:rPr>
              <a:t>Un guide de lecture</a:t>
            </a:r>
          </a:p>
          <a:p>
            <a:r>
              <a:rPr lang="fr-FR" b="1" dirty="0">
                <a:solidFill>
                  <a:srgbClr val="996633"/>
                </a:solidFill>
              </a:rPr>
              <a:t>Un DIU périnatalité et addiction Paris-Saclay/Montpellier</a:t>
            </a:r>
            <a:br>
              <a:rPr lang="fr-FR" b="1" dirty="0"/>
            </a:br>
            <a:endParaRPr lang="fr-FR" dirty="0"/>
          </a:p>
          <a:p>
            <a:endParaRPr lang="fr-FR" dirty="0"/>
          </a:p>
        </p:txBody>
      </p:sp>
      <p:sp>
        <p:nvSpPr>
          <p:cNvPr id="5" name="Espace réservé du numéro de diapositive 4">
            <a:extLst>
              <a:ext uri="{FF2B5EF4-FFF2-40B4-BE49-F238E27FC236}">
                <a16:creationId xmlns:a16="http://schemas.microsoft.com/office/drawing/2014/main" id="{998FBBFE-6520-AE70-4E77-FCE227E78C6A}"/>
              </a:ext>
            </a:extLst>
          </p:cNvPr>
          <p:cNvSpPr>
            <a:spLocks noGrp="1"/>
          </p:cNvSpPr>
          <p:nvPr>
            <p:ph type="sldNum" sz="quarter" idx="12"/>
          </p:nvPr>
        </p:nvSpPr>
        <p:spPr/>
        <p:txBody>
          <a:bodyPr/>
          <a:lstStyle/>
          <a:p>
            <a:fld id="{CF4668DC-857F-487D-BFFA-8C0CA5037977}" type="slidenum">
              <a:rPr lang="fr-BE" smtClean="0"/>
              <a:pPr/>
              <a:t>2</a:t>
            </a:fld>
            <a:endParaRPr lang="fr-BE"/>
          </a:p>
        </p:txBody>
      </p:sp>
      <p:sp>
        <p:nvSpPr>
          <p:cNvPr id="6" name="ZoneTexte 5">
            <a:extLst>
              <a:ext uri="{FF2B5EF4-FFF2-40B4-BE49-F238E27FC236}">
                <a16:creationId xmlns:a16="http://schemas.microsoft.com/office/drawing/2014/main" id="{EA77833B-05CC-2047-3723-4F642DEBB9A7}"/>
              </a:ext>
            </a:extLst>
          </p:cNvPr>
          <p:cNvSpPr txBox="1"/>
          <p:nvPr/>
        </p:nvSpPr>
        <p:spPr>
          <a:xfrm>
            <a:off x="7099775" y="1816980"/>
            <a:ext cx="4752528" cy="923330"/>
          </a:xfrm>
          <a:prstGeom prst="rect">
            <a:avLst/>
          </a:prstGeom>
          <a:solidFill>
            <a:schemeClr val="accent3">
              <a:lumMod val="60000"/>
              <a:lumOff val="40000"/>
            </a:schemeClr>
          </a:solidFill>
        </p:spPr>
        <p:txBody>
          <a:bodyPr wrap="square" rtlCol="0">
            <a:spAutoFit/>
          </a:bodyPr>
          <a:lstStyle/>
          <a:p>
            <a:r>
              <a:rPr lang="fr-FR" b="1" dirty="0">
                <a:solidFill>
                  <a:srgbClr val="996633"/>
                </a:solidFill>
              </a:rPr>
              <a:t>Info sur </a:t>
            </a:r>
            <a:r>
              <a:rPr lang="fr-FR" b="1" dirty="0">
                <a:solidFill>
                  <a:srgbClr val="996633"/>
                </a:solidFill>
                <a:hlinkClick r:id="rId2">
                  <a:extLst>
                    <a:ext uri="{A12FA001-AC4F-418D-AE19-62706E023703}">
                      <ahyp:hlinkClr xmlns:ahyp="http://schemas.microsoft.com/office/drawing/2018/hyperlinkcolor" val="tx"/>
                    </a:ext>
                  </a:extLst>
                </a:hlinkClick>
              </a:rPr>
              <a:t>http://www.asso-gega.org</a:t>
            </a:r>
            <a:endParaRPr lang="fr-FR" b="1" dirty="0">
              <a:solidFill>
                <a:srgbClr val="996633"/>
              </a:solidFill>
            </a:endParaRPr>
          </a:p>
          <a:p>
            <a:endParaRPr lang="fr-FR" b="1" dirty="0">
              <a:solidFill>
                <a:srgbClr val="996633"/>
              </a:solidFill>
            </a:endParaRPr>
          </a:p>
          <a:p>
            <a:r>
              <a:rPr lang="fr-FR" b="1" dirty="0">
                <a:solidFill>
                  <a:srgbClr val="996633"/>
                </a:solidFill>
              </a:rPr>
              <a:t>Inscription par mail </a:t>
            </a:r>
            <a:r>
              <a:rPr lang="fr-FR" b="1" dirty="0" err="1">
                <a:solidFill>
                  <a:srgbClr val="996633"/>
                </a:solidFill>
              </a:rPr>
              <a:t>as</a:t>
            </a:r>
            <a:r>
              <a:rPr lang="fr-FR" b="1" dirty="0" err="1">
                <a:solidFill>
                  <a:srgbClr val="996633"/>
                </a:solidFill>
                <a:hlinkClick r:id="rId3">
                  <a:extLst>
                    <a:ext uri="{A12FA001-AC4F-418D-AE19-62706E023703}">
                      <ahyp:hlinkClr xmlns:ahyp="http://schemas.microsoft.com/office/drawing/2018/hyperlinkcolor" val="tx"/>
                    </a:ext>
                  </a:extLst>
                </a:hlinkClick>
              </a:rPr>
              <a:t>sogega@gmail.com</a:t>
            </a:r>
            <a:endParaRPr lang="fr-FR" dirty="0">
              <a:solidFill>
                <a:srgbClr val="996633"/>
              </a:solidFill>
            </a:endParaRPr>
          </a:p>
        </p:txBody>
      </p:sp>
      <p:pic>
        <p:nvPicPr>
          <p:cNvPr id="8" name="Image 2" descr="Asso Gega">
            <a:hlinkClick r:id="rId2"/>
            <a:extLst>
              <a:ext uri="{FF2B5EF4-FFF2-40B4-BE49-F238E27FC236}">
                <a16:creationId xmlns:a16="http://schemas.microsoft.com/office/drawing/2014/main" id="{E4252373-6D1B-BC11-DB20-4CC7930C1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24" y="122225"/>
            <a:ext cx="1567379" cy="90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E261CB-BEF5-BE80-7971-498D5869B477}"/>
              </a:ext>
            </a:extLst>
          </p:cNvPr>
          <p:cNvSpPr>
            <a:spLocks noGrp="1"/>
          </p:cNvSpPr>
          <p:nvPr>
            <p:ph type="title"/>
          </p:nvPr>
        </p:nvSpPr>
        <p:spPr>
          <a:xfrm>
            <a:off x="643467" y="365126"/>
            <a:ext cx="10710333" cy="1023408"/>
          </a:xfrm>
        </p:spPr>
        <p:txBody>
          <a:bodyPr>
            <a:normAutofit/>
          </a:bodyPr>
          <a:lstStyle/>
          <a:p>
            <a:r>
              <a:rPr lang="fr-FR" sz="1800" dirty="0">
                <a:solidFill>
                  <a:srgbClr val="996633"/>
                </a:solidFill>
                <a:effectLst/>
                <a:latin typeface="LMRoman10-Regular-Identity-H"/>
              </a:rPr>
              <a:t>Eva Ferrer. Risques </a:t>
            </a:r>
            <a:r>
              <a:rPr lang="fr-FR" sz="1800" dirty="0" err="1">
                <a:solidFill>
                  <a:srgbClr val="996633"/>
                </a:solidFill>
                <a:effectLst/>
                <a:latin typeface="LMRoman10-Regular-Identity-H"/>
              </a:rPr>
              <a:t>liés</a:t>
            </a:r>
            <a:r>
              <a:rPr lang="fr-FR" sz="1800" dirty="0">
                <a:solidFill>
                  <a:srgbClr val="996633"/>
                </a:solidFill>
                <a:effectLst/>
                <a:latin typeface="LMRoman10-Regular-Identity-H"/>
              </a:rPr>
              <a:t> à la prise de </a:t>
            </a:r>
            <a:r>
              <a:rPr lang="fr-FR" sz="1800" dirty="0" err="1">
                <a:solidFill>
                  <a:srgbClr val="996633"/>
                </a:solidFill>
                <a:effectLst/>
                <a:latin typeface="LMRoman10-Regular-Identity-H"/>
              </a:rPr>
              <a:t>tramadol</a:t>
            </a:r>
            <a:r>
              <a:rPr lang="fr-FR" sz="1800" dirty="0">
                <a:solidFill>
                  <a:srgbClr val="996633"/>
                </a:solidFill>
                <a:effectLst/>
                <a:latin typeface="LMRoman10-Regular-Identity-H"/>
              </a:rPr>
              <a:t> pendant la grossesse : </a:t>
            </a:r>
            <a:r>
              <a:rPr lang="fr-FR" sz="1800" dirty="0" err="1">
                <a:solidFill>
                  <a:srgbClr val="996633"/>
                </a:solidFill>
                <a:effectLst/>
                <a:latin typeface="LMRoman10-Regular-Identity-H"/>
              </a:rPr>
              <a:t>étude</a:t>
            </a:r>
            <a:r>
              <a:rPr lang="fr-FR" sz="1800" dirty="0">
                <a:solidFill>
                  <a:srgbClr val="996633"/>
                </a:solidFill>
                <a:effectLst/>
                <a:latin typeface="LMRoman10-Regular-Identity-H"/>
              </a:rPr>
              <a:t> comparative dans la base de </a:t>
            </a:r>
            <a:r>
              <a:rPr lang="fr-FR" sz="1800" dirty="0" err="1">
                <a:solidFill>
                  <a:srgbClr val="996633"/>
                </a:solidFill>
                <a:effectLst/>
                <a:latin typeface="LMRoman10-Regular-Identity-H"/>
              </a:rPr>
              <a:t>données</a:t>
            </a:r>
            <a:r>
              <a:rPr lang="fr-FR" sz="1800" dirty="0">
                <a:solidFill>
                  <a:srgbClr val="996633"/>
                </a:solidFill>
                <a:effectLst/>
                <a:latin typeface="LMRoman10-Regular-Identity-H"/>
              </a:rPr>
              <a:t> EFEMERIS. Sciences pharmaceutiques. 2024. dumas-04934273 </a:t>
            </a:r>
            <a:endParaRPr lang="fr-FR" dirty="0">
              <a:solidFill>
                <a:srgbClr val="996633"/>
              </a:solidFill>
            </a:endParaRPr>
          </a:p>
        </p:txBody>
      </p:sp>
      <p:pic>
        <p:nvPicPr>
          <p:cNvPr id="6" name="Espace réservé du contenu 5">
            <a:extLst>
              <a:ext uri="{FF2B5EF4-FFF2-40B4-BE49-F238E27FC236}">
                <a16:creationId xmlns:a16="http://schemas.microsoft.com/office/drawing/2014/main" id="{EFAC1395-0209-62DA-F8CD-C55B12E1AD48}"/>
              </a:ext>
            </a:extLst>
          </p:cNvPr>
          <p:cNvPicPr>
            <a:picLocks noGrp="1" noChangeAspect="1"/>
          </p:cNvPicPr>
          <p:nvPr>
            <p:ph idx="1"/>
          </p:nvPr>
        </p:nvPicPr>
        <p:blipFill>
          <a:blip r:embed="rId2"/>
          <a:stretch>
            <a:fillRect/>
          </a:stretch>
        </p:blipFill>
        <p:spPr>
          <a:xfrm>
            <a:off x="1532467" y="1289953"/>
            <a:ext cx="8225461" cy="4887010"/>
          </a:xfrm>
          <a:prstGeom prst="rect">
            <a:avLst/>
          </a:prstGeom>
        </p:spPr>
      </p:pic>
      <p:sp>
        <p:nvSpPr>
          <p:cNvPr id="5" name="Espace réservé du numéro de diapositive 4">
            <a:extLst>
              <a:ext uri="{FF2B5EF4-FFF2-40B4-BE49-F238E27FC236}">
                <a16:creationId xmlns:a16="http://schemas.microsoft.com/office/drawing/2014/main" id="{A42C23B2-1DE3-7C96-8EE3-74B109FA462F}"/>
              </a:ext>
            </a:extLst>
          </p:cNvPr>
          <p:cNvSpPr>
            <a:spLocks noGrp="1"/>
          </p:cNvSpPr>
          <p:nvPr>
            <p:ph type="sldNum" sz="quarter" idx="12"/>
          </p:nvPr>
        </p:nvSpPr>
        <p:spPr/>
        <p:txBody>
          <a:bodyPr/>
          <a:lstStyle/>
          <a:p>
            <a:fld id="{4B9D2961-E2E1-254B-8BE2-3756239E383D}" type="slidenum">
              <a:rPr lang="fr-FR" smtClean="0"/>
              <a:t>20</a:t>
            </a:fld>
            <a:endParaRPr lang="fr-FR"/>
          </a:p>
        </p:txBody>
      </p:sp>
    </p:spTree>
    <p:extLst>
      <p:ext uri="{BB962C8B-B14F-4D97-AF65-F5344CB8AC3E}">
        <p14:creationId xmlns:p14="http://schemas.microsoft.com/office/powerpoint/2010/main" val="39369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915508" y="1312252"/>
            <a:ext cx="7681913" cy="4464050"/>
          </a:xfrm>
          <a:prstGeom prst="rect">
            <a:avLst/>
          </a:prstGeom>
          <a:noFill/>
          <a:ln w="9525">
            <a:noFill/>
            <a:miter lim="800000"/>
            <a:headEnd/>
            <a:tailEnd/>
          </a:ln>
        </p:spPr>
        <p:txBody>
          <a:bodyPr/>
          <a:lstStyle/>
          <a:p>
            <a:pPr marL="342900" indent="-342900" algn="just">
              <a:lnSpc>
                <a:spcPct val="120000"/>
              </a:lnSpc>
              <a:spcBef>
                <a:spcPct val="20000"/>
              </a:spcBef>
              <a:buClr>
                <a:srgbClr val="0000FF"/>
              </a:buClr>
              <a:buFont typeface="Wingdings" pitchFamily="2" charset="2"/>
              <a:buChar char="n"/>
              <a:defRPr/>
            </a:pPr>
            <a:r>
              <a:rPr lang="fr-FR" sz="2400" dirty="0">
                <a:solidFill>
                  <a:prstClr val="black"/>
                </a:solidFill>
                <a:cs typeface="Arial" charset="0"/>
              </a:rPr>
              <a:t>Définition: </a:t>
            </a:r>
          </a:p>
          <a:p>
            <a:pPr marL="742950" lvl="1" indent="-285750" algn="just">
              <a:lnSpc>
                <a:spcPct val="120000"/>
              </a:lnSpc>
              <a:spcBef>
                <a:spcPct val="20000"/>
              </a:spcBef>
              <a:buClr>
                <a:srgbClr val="C0504D"/>
              </a:buClr>
              <a:buFont typeface="Wingdings" pitchFamily="2" charset="2"/>
              <a:buChar char="n"/>
              <a:defRPr/>
            </a:pPr>
            <a:r>
              <a:rPr lang="fr-FR" sz="2400" dirty="0">
                <a:solidFill>
                  <a:prstClr val="black"/>
                </a:solidFill>
                <a:cs typeface="Arial" charset="0"/>
              </a:rPr>
              <a:t>l'impossibilité répétée de contrôler un comportement</a:t>
            </a:r>
            <a:r>
              <a:rPr lang="fr-FR" sz="2400" dirty="0">
                <a:solidFill>
                  <a:prstClr val="black"/>
                </a:solidFill>
                <a:effectLst>
                  <a:outerShdw blurRad="38100" dist="38100" dir="2700000" algn="tl">
                    <a:srgbClr val="000000"/>
                  </a:outerShdw>
                </a:effectLst>
                <a:cs typeface="Arial" panose="020B0604020202020204" pitchFamily="34" charset="0"/>
              </a:rPr>
              <a:t> </a:t>
            </a:r>
            <a:r>
              <a:rPr lang="fr-FR" sz="2400" dirty="0">
                <a:solidFill>
                  <a:prstClr val="black"/>
                </a:solidFill>
                <a:cs typeface="Arial" panose="020B0604020202020204" pitchFamily="34" charset="0"/>
              </a:rPr>
              <a:t>amenant du plaisir et permettant d’échapper à un inconfort psychique</a:t>
            </a:r>
            <a:r>
              <a:rPr lang="fr-FR" sz="2400" dirty="0">
                <a:solidFill>
                  <a:prstClr val="black"/>
                </a:solidFill>
                <a:cs typeface="Arial" charset="0"/>
              </a:rPr>
              <a:t> </a:t>
            </a:r>
          </a:p>
          <a:p>
            <a:pPr marL="742950" lvl="1" indent="-285750" algn="just">
              <a:lnSpc>
                <a:spcPct val="120000"/>
              </a:lnSpc>
              <a:spcBef>
                <a:spcPct val="20000"/>
              </a:spcBef>
              <a:buClr>
                <a:srgbClr val="C0504D"/>
              </a:buClr>
              <a:buFont typeface="Wingdings" pitchFamily="2" charset="2"/>
              <a:buChar char="n"/>
              <a:defRPr/>
            </a:pPr>
            <a:r>
              <a:rPr lang="fr-FR" sz="2400" dirty="0">
                <a:solidFill>
                  <a:prstClr val="black"/>
                </a:solidFill>
                <a:cs typeface="Arial" charset="0"/>
              </a:rPr>
              <a:t>la poursuite de ce comportement en dépit de la connaissance de ses conséquences négatives</a:t>
            </a:r>
          </a:p>
          <a:p>
            <a:pPr marL="342900" indent="-342900" algn="just">
              <a:lnSpc>
                <a:spcPct val="120000"/>
              </a:lnSpc>
              <a:spcBef>
                <a:spcPct val="20000"/>
              </a:spcBef>
              <a:buClr>
                <a:srgbClr val="0000FF"/>
              </a:buClr>
              <a:buFont typeface="Wingdings" pitchFamily="2" charset="2"/>
              <a:buChar char="n"/>
              <a:defRPr/>
            </a:pPr>
            <a:r>
              <a:rPr lang="fr-FR" sz="2400" dirty="0">
                <a:solidFill>
                  <a:prstClr val="black"/>
                </a:solidFill>
                <a:cs typeface="Arial" charset="0"/>
              </a:rPr>
              <a:t>Addictions comportementales : jeux, achat, internet, sexualité, alimentation, travail…</a:t>
            </a:r>
          </a:p>
          <a:p>
            <a:pPr marL="342900" indent="-342900" algn="just">
              <a:lnSpc>
                <a:spcPct val="120000"/>
              </a:lnSpc>
              <a:spcBef>
                <a:spcPct val="20000"/>
              </a:spcBef>
              <a:buClr>
                <a:srgbClr val="0000FF"/>
              </a:buClr>
              <a:buFont typeface="Wingdings" pitchFamily="2" charset="2"/>
              <a:buChar char="n"/>
              <a:defRPr/>
            </a:pPr>
            <a:r>
              <a:rPr lang="fr-FR" sz="2400" dirty="0">
                <a:solidFill>
                  <a:prstClr val="black"/>
                </a:solidFill>
                <a:cs typeface="Arial" charset="0"/>
              </a:rPr>
              <a:t>Addictions aux substances psychoactives</a:t>
            </a:r>
          </a:p>
        </p:txBody>
      </p:sp>
      <p:sp>
        <p:nvSpPr>
          <p:cNvPr id="7" name="Rectangle 2"/>
          <p:cNvSpPr>
            <a:spLocks noChangeArrowheads="1"/>
          </p:cNvSpPr>
          <p:nvPr/>
        </p:nvSpPr>
        <p:spPr bwMode="auto">
          <a:xfrm>
            <a:off x="269849" y="2593186"/>
            <a:ext cx="3645659" cy="11430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fr-FR" sz="4400" b="1" dirty="0">
                <a:solidFill>
                  <a:schemeClr val="accent2">
                    <a:lumMod val="50000"/>
                  </a:schemeClr>
                </a:solidFill>
                <a:latin typeface="+mj-lt"/>
              </a:rPr>
              <a:t>Qu’est-ce qu’une Addiction</a:t>
            </a:r>
          </a:p>
        </p:txBody>
      </p:sp>
      <p:sp>
        <p:nvSpPr>
          <p:cNvPr id="3" name="Rectangle 2"/>
          <p:cNvSpPr/>
          <p:nvPr/>
        </p:nvSpPr>
        <p:spPr>
          <a:xfrm>
            <a:off x="3048000" y="5999855"/>
            <a:ext cx="6096000" cy="646331"/>
          </a:xfrm>
          <a:prstGeom prst="rect">
            <a:avLst/>
          </a:prstGeom>
        </p:spPr>
        <p:txBody>
          <a:bodyPr>
            <a:spAutoFit/>
          </a:bodyPr>
          <a:lstStyle/>
          <a:p>
            <a:pPr algn="ctr"/>
            <a:r>
              <a:rPr lang="fr-FR" b="1" dirty="0">
                <a:solidFill>
                  <a:srgbClr val="996633"/>
                </a:solidFill>
                <a:latin typeface="Calibri" panose="020F0502020204030204" pitchFamily="34" charset="0"/>
                <a:ea typeface="Times New Roman" panose="02020603050405020304" pitchFamily="18" charset="0"/>
                <a:cs typeface="Arial" panose="020B0604020202020204" pitchFamily="34" charset="0"/>
              </a:rPr>
              <a:t>Emmanuelle PEYRET, psychiatre </a:t>
            </a:r>
            <a:r>
              <a:rPr lang="fr-FR" b="1" dirty="0" err="1">
                <a:solidFill>
                  <a:srgbClr val="996633"/>
                </a:solidFill>
                <a:latin typeface="Calibri" panose="020F0502020204030204" pitchFamily="34" charset="0"/>
                <a:ea typeface="Times New Roman" panose="02020603050405020304" pitchFamily="18" charset="0"/>
                <a:cs typeface="Arial" panose="020B0604020202020204" pitchFamily="34" charset="0"/>
              </a:rPr>
              <a:t>addictologue</a:t>
            </a:r>
            <a:r>
              <a:rPr lang="fr-FR" b="1" dirty="0">
                <a:solidFill>
                  <a:srgbClr val="996633"/>
                </a:solidFill>
                <a:latin typeface="Calibri" panose="020F0502020204030204" pitchFamily="34" charset="0"/>
                <a:ea typeface="Times New Roman" panose="02020603050405020304" pitchFamily="18" charset="0"/>
                <a:cs typeface="Arial" panose="020B0604020202020204" pitchFamily="34" charset="0"/>
              </a:rPr>
              <a:t>, Hôpital Robert Debré, PARIS</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209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E22BE-0E66-96DC-9CC6-05DA06592FFA}"/>
              </a:ext>
            </a:extLst>
          </p:cNvPr>
          <p:cNvSpPr>
            <a:spLocks noGrp="1"/>
          </p:cNvSpPr>
          <p:nvPr>
            <p:ph type="title"/>
          </p:nvPr>
        </p:nvSpPr>
        <p:spPr/>
        <p:txBody>
          <a:bodyPr>
            <a:normAutofit/>
          </a:bodyPr>
          <a:lstStyle/>
          <a:p>
            <a:pPr>
              <a:defRPr/>
            </a:pPr>
            <a:r>
              <a:rPr lang="fr-FR" sz="4000" b="1" dirty="0">
                <a:solidFill>
                  <a:schemeClr val="accent2">
                    <a:lumMod val="50000"/>
                  </a:schemeClr>
                </a:solidFill>
              </a:rPr>
              <a:t>Conduite Addictive et Attachement</a:t>
            </a:r>
            <a:br>
              <a:rPr lang="fr-FR" b="1" dirty="0">
                <a:solidFill>
                  <a:srgbClr val="FF0000"/>
                </a:solidFill>
              </a:rPr>
            </a:br>
            <a:endParaRPr lang="fr-FR" b="1" dirty="0">
              <a:solidFill>
                <a:srgbClr val="FF0000"/>
              </a:solidFill>
            </a:endParaRPr>
          </a:p>
        </p:txBody>
      </p:sp>
      <p:sp>
        <p:nvSpPr>
          <p:cNvPr id="3" name="Espace réservé du contenu 2">
            <a:extLst>
              <a:ext uri="{FF2B5EF4-FFF2-40B4-BE49-F238E27FC236}">
                <a16:creationId xmlns:a16="http://schemas.microsoft.com/office/drawing/2014/main" id="{037597A0-C387-6EAA-E01A-1EAB02076179}"/>
              </a:ext>
            </a:extLst>
          </p:cNvPr>
          <p:cNvSpPr>
            <a:spLocks noGrp="1"/>
          </p:cNvSpPr>
          <p:nvPr>
            <p:ph idx="1"/>
          </p:nvPr>
        </p:nvSpPr>
        <p:spPr>
          <a:xfrm>
            <a:off x="506627" y="1989138"/>
            <a:ext cx="9632737" cy="4679950"/>
          </a:xfrm>
        </p:spPr>
        <p:txBody>
          <a:bodyPr>
            <a:normAutofit/>
          </a:bodyPr>
          <a:lstStyle/>
          <a:p>
            <a:pPr>
              <a:defRPr/>
            </a:pPr>
            <a:r>
              <a:rPr lang="fr-FR" dirty="0">
                <a:solidFill>
                  <a:srgbClr val="996633"/>
                </a:solidFill>
              </a:rPr>
              <a:t>Conduites addictives= pansement psychique (</a:t>
            </a:r>
            <a:r>
              <a:rPr lang="fr-FR" dirty="0" err="1">
                <a:solidFill>
                  <a:srgbClr val="996633"/>
                </a:solidFill>
              </a:rPr>
              <a:t>Jeammet</a:t>
            </a:r>
            <a:r>
              <a:rPr lang="fr-FR" dirty="0">
                <a:solidFill>
                  <a:srgbClr val="996633"/>
                </a:solidFill>
              </a:rPr>
              <a:t>)</a:t>
            </a:r>
          </a:p>
          <a:p>
            <a:pPr>
              <a:defRPr/>
            </a:pPr>
            <a:r>
              <a:rPr lang="fr-FR" dirty="0">
                <a:solidFill>
                  <a:srgbClr val="996633"/>
                </a:solidFill>
              </a:rPr>
              <a:t>Comportement addictif aboutit à une souffrance facilitant l’acceptation d’une souffrance plus douloureuse, « moins pire »</a:t>
            </a:r>
          </a:p>
          <a:p>
            <a:pPr>
              <a:defRPr/>
            </a:pPr>
            <a:r>
              <a:rPr lang="fr-FR" dirty="0">
                <a:solidFill>
                  <a:srgbClr val="996633"/>
                </a:solidFill>
              </a:rPr>
              <a:t>Recherche </a:t>
            </a:r>
            <a:r>
              <a:rPr lang="fr-FR" b="1" dirty="0">
                <a:solidFill>
                  <a:srgbClr val="996633"/>
                </a:solidFill>
              </a:rPr>
              <a:t>d’anesthésie</a:t>
            </a:r>
          </a:p>
          <a:p>
            <a:pPr>
              <a:defRPr/>
            </a:pPr>
            <a:r>
              <a:rPr lang="fr-FR" dirty="0">
                <a:solidFill>
                  <a:srgbClr val="996633"/>
                </a:solidFill>
              </a:rPr>
              <a:t>Dans la crainte de manquer il est parfois nécessaire de s’accrocher à une conduite ou à un produit pour déjà avoir une solution à ce manque éventuel (leurre psychique et pharmacologique)</a:t>
            </a:r>
          </a:p>
          <a:p>
            <a:pPr>
              <a:defRPr/>
            </a:pPr>
            <a:r>
              <a:rPr lang="fr-FR" dirty="0">
                <a:solidFill>
                  <a:srgbClr val="996633"/>
                </a:solidFill>
              </a:rPr>
              <a:t>Leurre d’autonomie</a:t>
            </a:r>
          </a:p>
        </p:txBody>
      </p:sp>
      <p:pic>
        <p:nvPicPr>
          <p:cNvPr id="9220" name="Picture 2">
            <a:extLst>
              <a:ext uri="{FF2B5EF4-FFF2-40B4-BE49-F238E27FC236}">
                <a16:creationId xmlns:a16="http://schemas.microsoft.com/office/drawing/2014/main" id="{92617D1A-0C3E-AB6C-AA43-0302566F7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8533" y="294323"/>
            <a:ext cx="2545448" cy="16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a:extLst>
              <a:ext uri="{FF2B5EF4-FFF2-40B4-BE49-F238E27FC236}">
                <a16:creationId xmlns:a16="http://schemas.microsoft.com/office/drawing/2014/main" id="{98E742A3-300B-E5EF-0636-982853C47396}"/>
              </a:ext>
            </a:extLst>
          </p:cNvPr>
          <p:cNvSpPr>
            <a:spLocks noGrp="1"/>
          </p:cNvSpPr>
          <p:nvPr>
            <p:ph type="sldNum" sz="quarter" idx="12"/>
          </p:nvPr>
        </p:nvSpPr>
        <p:spPr/>
        <p:txBody>
          <a:bodyPr/>
          <a:lstStyle/>
          <a:p>
            <a:fld id="{4B9D2961-E2E1-254B-8BE2-3756239E383D}" type="slidenum">
              <a:rPr lang="fr-FR" smtClean="0"/>
              <a:t>22</a:t>
            </a:fld>
            <a:endParaRPr lang="fr-FR"/>
          </a:p>
        </p:txBody>
      </p:sp>
    </p:spTree>
    <p:extLst>
      <p:ext uri="{BB962C8B-B14F-4D97-AF65-F5344CB8AC3E}">
        <p14:creationId xmlns:p14="http://schemas.microsoft.com/office/powerpoint/2010/main" val="1700644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B95067BD-918B-B732-E04E-9A436DEFC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974" y="31750"/>
            <a:ext cx="6967375" cy="626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a:extLst>
              <a:ext uri="{FF2B5EF4-FFF2-40B4-BE49-F238E27FC236}">
                <a16:creationId xmlns:a16="http://schemas.microsoft.com/office/drawing/2014/main" id="{217BB778-F402-A04A-A380-6812DDEBE42C}"/>
              </a:ext>
            </a:extLst>
          </p:cNvPr>
          <p:cNvSpPr>
            <a:spLocks noGrp="1"/>
          </p:cNvSpPr>
          <p:nvPr>
            <p:ph type="sldNum" sz="quarter" idx="12"/>
          </p:nvPr>
        </p:nvSpPr>
        <p:spPr/>
        <p:txBody>
          <a:bodyPr/>
          <a:lstStyle/>
          <a:p>
            <a:fld id="{4B9D2961-E2E1-254B-8BE2-3756239E383D}" type="slidenum">
              <a:rPr lang="fr-FR" smtClean="0"/>
              <a:t>23</a:t>
            </a:fld>
            <a:endParaRPr lang="fr-FR"/>
          </a:p>
        </p:txBody>
      </p:sp>
    </p:spTree>
    <p:extLst>
      <p:ext uri="{BB962C8B-B14F-4D97-AF65-F5344CB8AC3E}">
        <p14:creationId xmlns:p14="http://schemas.microsoft.com/office/powerpoint/2010/main" val="2864959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FAECFAB4-4946-B775-113A-6E7F9677A13F}"/>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351213" y="1017589"/>
            <a:ext cx="5645150" cy="5127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 Box 3">
            <a:extLst>
              <a:ext uri="{FF2B5EF4-FFF2-40B4-BE49-F238E27FC236}">
                <a16:creationId xmlns:a16="http://schemas.microsoft.com/office/drawing/2014/main" id="{2A9E7854-5148-9DBC-9A40-9D9E53905BF8}"/>
              </a:ext>
            </a:extLst>
          </p:cNvPr>
          <p:cNvSpPr txBox="1">
            <a:spLocks noChangeArrowheads="1"/>
          </p:cNvSpPr>
          <p:nvPr/>
        </p:nvSpPr>
        <p:spPr bwMode="auto">
          <a:xfrm>
            <a:off x="3355976" y="1255713"/>
            <a:ext cx="1192213" cy="584200"/>
          </a:xfrm>
          <a:prstGeom prst="rect">
            <a:avLst/>
          </a:prstGeom>
          <a:solidFill>
            <a:schemeClr val="tx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b="1">
                <a:solidFill>
                  <a:schemeClr val="bg1"/>
                </a:solidFill>
                <a:latin typeface="Comic Sans MS" panose="030F0702030302020204" pitchFamily="66" charset="0"/>
              </a:rPr>
              <a:t>Cortex</a:t>
            </a:r>
          </a:p>
          <a:p>
            <a:pPr eaLnBrk="1" hangingPunct="1">
              <a:spcBef>
                <a:spcPct val="0"/>
              </a:spcBef>
              <a:buFontTx/>
              <a:buNone/>
            </a:pPr>
            <a:r>
              <a:rPr lang="fr-FR" altLang="fr-FR" sz="1600" b="1">
                <a:solidFill>
                  <a:schemeClr val="bg1"/>
                </a:solidFill>
                <a:latin typeface="Comic Sans MS" panose="030F0702030302020204" pitchFamily="66" charset="0"/>
              </a:rPr>
              <a:t>préfronta</a:t>
            </a:r>
            <a:r>
              <a:rPr lang="fr-FR" altLang="fr-FR" sz="1600" b="1">
                <a:solidFill>
                  <a:srgbClr val="000000"/>
                </a:solidFill>
                <a:latin typeface="Comic Sans MS" panose="030F0702030302020204" pitchFamily="66" charset="0"/>
              </a:rPr>
              <a:t>l</a:t>
            </a:r>
          </a:p>
        </p:txBody>
      </p:sp>
      <p:sp>
        <p:nvSpPr>
          <p:cNvPr id="16388" name="Text Box 4">
            <a:extLst>
              <a:ext uri="{FF2B5EF4-FFF2-40B4-BE49-F238E27FC236}">
                <a16:creationId xmlns:a16="http://schemas.microsoft.com/office/drawing/2014/main" id="{5A8BE0D5-E187-0134-FBB6-13B2A15AC651}"/>
              </a:ext>
            </a:extLst>
          </p:cNvPr>
          <p:cNvSpPr txBox="1">
            <a:spLocks noChangeArrowheads="1"/>
          </p:cNvSpPr>
          <p:nvPr/>
        </p:nvSpPr>
        <p:spPr bwMode="auto">
          <a:xfrm>
            <a:off x="3803650" y="5664200"/>
            <a:ext cx="2673350" cy="338138"/>
          </a:xfrm>
          <a:prstGeom prst="rect">
            <a:avLst/>
          </a:prstGeom>
          <a:solidFill>
            <a:schemeClr val="tx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b="1">
                <a:solidFill>
                  <a:schemeClr val="bg1"/>
                </a:solidFill>
                <a:latin typeface="Comic Sans MS" panose="030F0702030302020204" pitchFamily="66" charset="0"/>
              </a:rPr>
              <a:t>Aire</a:t>
            </a:r>
            <a:r>
              <a:rPr lang="fr-FR" altLang="fr-FR" sz="1600" b="1">
                <a:solidFill>
                  <a:srgbClr val="000000"/>
                </a:solidFill>
                <a:latin typeface="Comic Sans MS" panose="030F0702030302020204" pitchFamily="66" charset="0"/>
              </a:rPr>
              <a:t> </a:t>
            </a:r>
            <a:r>
              <a:rPr lang="fr-FR" altLang="fr-FR" sz="1600" b="1">
                <a:solidFill>
                  <a:schemeClr val="bg1"/>
                </a:solidFill>
                <a:latin typeface="Comic Sans MS" panose="030F0702030302020204" pitchFamily="66" charset="0"/>
              </a:rPr>
              <a:t>tegmentale </a:t>
            </a:r>
            <a:r>
              <a:rPr lang="fr-FR" altLang="fr-FR" sz="1600" b="1">
                <a:solidFill>
                  <a:srgbClr val="000000"/>
                </a:solidFill>
                <a:latin typeface="Comic Sans MS" panose="030F0702030302020204" pitchFamily="66" charset="0"/>
              </a:rPr>
              <a:t>ventrale</a:t>
            </a:r>
          </a:p>
        </p:txBody>
      </p:sp>
      <p:sp>
        <p:nvSpPr>
          <p:cNvPr id="16389" name="Line 5">
            <a:extLst>
              <a:ext uri="{FF2B5EF4-FFF2-40B4-BE49-F238E27FC236}">
                <a16:creationId xmlns:a16="http://schemas.microsoft.com/office/drawing/2014/main" id="{A82ACEAA-7C5E-7BF6-67BD-B7C481A136CF}"/>
              </a:ext>
            </a:extLst>
          </p:cNvPr>
          <p:cNvSpPr>
            <a:spLocks noChangeShapeType="1"/>
          </p:cNvSpPr>
          <p:nvPr/>
        </p:nvSpPr>
        <p:spPr bwMode="auto">
          <a:xfrm flipV="1">
            <a:off x="5367338" y="3771900"/>
            <a:ext cx="939800" cy="1828800"/>
          </a:xfrm>
          <a:prstGeom prst="line">
            <a:avLst/>
          </a:prstGeom>
          <a:noFill/>
          <a:ln w="254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390" name="Text Box 9">
            <a:extLst>
              <a:ext uri="{FF2B5EF4-FFF2-40B4-BE49-F238E27FC236}">
                <a16:creationId xmlns:a16="http://schemas.microsoft.com/office/drawing/2014/main" id="{356899FC-EE3E-CAD6-B701-653A6F13D41A}"/>
              </a:ext>
            </a:extLst>
          </p:cNvPr>
          <p:cNvSpPr txBox="1">
            <a:spLocks noChangeArrowheads="1"/>
          </p:cNvSpPr>
          <p:nvPr/>
        </p:nvSpPr>
        <p:spPr bwMode="auto">
          <a:xfrm>
            <a:off x="4243389" y="5311775"/>
            <a:ext cx="1069975"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600" b="1">
              <a:solidFill>
                <a:schemeClr val="bg1"/>
              </a:solidFill>
              <a:latin typeface="Comic Sans MS" panose="030F0702030302020204" pitchFamily="66" charset="0"/>
            </a:endParaRPr>
          </a:p>
        </p:txBody>
      </p:sp>
      <p:sp>
        <p:nvSpPr>
          <p:cNvPr id="16391" name="Oval 10">
            <a:extLst>
              <a:ext uri="{FF2B5EF4-FFF2-40B4-BE49-F238E27FC236}">
                <a16:creationId xmlns:a16="http://schemas.microsoft.com/office/drawing/2014/main" id="{DA016E84-8C35-0252-D3CC-7030C0DBC6B3}"/>
              </a:ext>
            </a:extLst>
          </p:cNvPr>
          <p:cNvSpPr>
            <a:spLocks noChangeArrowheads="1"/>
          </p:cNvSpPr>
          <p:nvPr/>
        </p:nvSpPr>
        <p:spPr bwMode="auto">
          <a:xfrm>
            <a:off x="6184901" y="3667125"/>
            <a:ext cx="284163" cy="247650"/>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16392" name="Oval 11">
            <a:extLst>
              <a:ext uri="{FF2B5EF4-FFF2-40B4-BE49-F238E27FC236}">
                <a16:creationId xmlns:a16="http://schemas.microsoft.com/office/drawing/2014/main" id="{78CB3686-94B1-E3C5-4562-B8C9CF1F2289}"/>
              </a:ext>
            </a:extLst>
          </p:cNvPr>
          <p:cNvSpPr>
            <a:spLocks noChangeArrowheads="1"/>
          </p:cNvSpPr>
          <p:nvPr/>
        </p:nvSpPr>
        <p:spPr bwMode="auto">
          <a:xfrm>
            <a:off x="5232400" y="3371851"/>
            <a:ext cx="223838" cy="233363"/>
          </a:xfrm>
          <a:prstGeom prst="ellipse">
            <a:avLst/>
          </a:prstGeom>
          <a:solidFill>
            <a:schemeClr val="tx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16393" name="Line 12">
            <a:extLst>
              <a:ext uri="{FF2B5EF4-FFF2-40B4-BE49-F238E27FC236}">
                <a16:creationId xmlns:a16="http://schemas.microsoft.com/office/drawing/2014/main" id="{4A8686C6-B0CC-FB11-E61D-C10AF2062CC9}"/>
              </a:ext>
            </a:extLst>
          </p:cNvPr>
          <p:cNvSpPr>
            <a:spLocks noChangeShapeType="1"/>
          </p:cNvSpPr>
          <p:nvPr/>
        </p:nvSpPr>
        <p:spPr bwMode="auto">
          <a:xfrm flipV="1">
            <a:off x="4478338" y="3457576"/>
            <a:ext cx="855662" cy="695325"/>
          </a:xfrm>
          <a:prstGeom prst="line">
            <a:avLst/>
          </a:prstGeom>
          <a:noFill/>
          <a:ln w="254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cxnSp>
        <p:nvCxnSpPr>
          <p:cNvPr id="40973" name="AutoShape 13">
            <a:extLst>
              <a:ext uri="{FF2B5EF4-FFF2-40B4-BE49-F238E27FC236}">
                <a16:creationId xmlns:a16="http://schemas.microsoft.com/office/drawing/2014/main" id="{D980A053-27D2-B497-0222-D6A19366C8D0}"/>
              </a:ext>
            </a:extLst>
          </p:cNvPr>
          <p:cNvCxnSpPr>
            <a:cxnSpLocks noChangeShapeType="1"/>
            <a:stCxn id="16391" idx="1"/>
            <a:endCxn id="16392" idx="7"/>
          </p:cNvCxnSpPr>
          <p:nvPr/>
        </p:nvCxnSpPr>
        <p:spPr bwMode="auto">
          <a:xfrm rot="5400000" flipH="1">
            <a:off x="6214269" y="3091657"/>
            <a:ext cx="296863" cy="901700"/>
          </a:xfrm>
          <a:prstGeom prst="curvedConnector3">
            <a:avLst>
              <a:gd name="adj1" fmla="val 184491"/>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5" name="Oval 14">
            <a:extLst>
              <a:ext uri="{FF2B5EF4-FFF2-40B4-BE49-F238E27FC236}">
                <a16:creationId xmlns:a16="http://schemas.microsoft.com/office/drawing/2014/main" id="{AA2FDF66-E0FC-8DF2-DB23-DEC9F6A85338}"/>
              </a:ext>
            </a:extLst>
          </p:cNvPr>
          <p:cNvSpPr>
            <a:spLocks noChangeArrowheads="1"/>
          </p:cNvSpPr>
          <p:nvPr/>
        </p:nvSpPr>
        <p:spPr bwMode="auto">
          <a:xfrm>
            <a:off x="4003675" y="3003551"/>
            <a:ext cx="223838" cy="233363"/>
          </a:xfrm>
          <a:prstGeom prst="ellipse">
            <a:avLst/>
          </a:prstGeom>
          <a:solidFill>
            <a:schemeClr val="tx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16396" name="Line 15">
            <a:extLst>
              <a:ext uri="{FF2B5EF4-FFF2-40B4-BE49-F238E27FC236}">
                <a16:creationId xmlns:a16="http://schemas.microsoft.com/office/drawing/2014/main" id="{B3C1F297-93CB-BBCD-744C-C61592B07335}"/>
              </a:ext>
            </a:extLst>
          </p:cNvPr>
          <p:cNvSpPr>
            <a:spLocks noChangeShapeType="1"/>
          </p:cNvSpPr>
          <p:nvPr/>
        </p:nvSpPr>
        <p:spPr bwMode="auto">
          <a:xfrm>
            <a:off x="3886201" y="1847851"/>
            <a:ext cx="144463" cy="1133475"/>
          </a:xfrm>
          <a:prstGeom prst="line">
            <a:avLst/>
          </a:prstGeom>
          <a:noFill/>
          <a:ln w="254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6" name="Freeform 16">
            <a:extLst>
              <a:ext uri="{FF2B5EF4-FFF2-40B4-BE49-F238E27FC236}">
                <a16:creationId xmlns:a16="http://schemas.microsoft.com/office/drawing/2014/main" id="{608741CF-45E8-EA06-20A4-FA8A28A79720}"/>
              </a:ext>
            </a:extLst>
          </p:cNvPr>
          <p:cNvSpPr>
            <a:spLocks/>
          </p:cNvSpPr>
          <p:nvPr/>
        </p:nvSpPr>
        <p:spPr bwMode="auto">
          <a:xfrm>
            <a:off x="4195763" y="2614613"/>
            <a:ext cx="2178050" cy="1047750"/>
          </a:xfrm>
          <a:custGeom>
            <a:avLst/>
            <a:gdLst>
              <a:gd name="T0" fmla="*/ 2147483646 w 1562"/>
              <a:gd name="T1" fmla="*/ 2147483646 h 645"/>
              <a:gd name="T2" fmla="*/ 2147483646 w 1562"/>
              <a:gd name="T3" fmla="*/ 2147483646 h 645"/>
              <a:gd name="T4" fmla="*/ 2147483646 w 1562"/>
              <a:gd name="T5" fmla="*/ 2147483646 h 645"/>
              <a:gd name="T6" fmla="*/ 2147483646 w 1562"/>
              <a:gd name="T7" fmla="*/ 2147483646 h 645"/>
              <a:gd name="T8" fmla="*/ 2147483646 w 1562"/>
              <a:gd name="T9" fmla="*/ 2147483646 h 645"/>
              <a:gd name="T10" fmla="*/ 2147483646 w 1562"/>
              <a:gd name="T11" fmla="*/ 2147483646 h 645"/>
              <a:gd name="T12" fmla="*/ 2147483646 w 1562"/>
              <a:gd name="T13" fmla="*/ 2147483646 h 645"/>
              <a:gd name="T14" fmla="*/ 2147483646 w 1562"/>
              <a:gd name="T15" fmla="*/ 0 h 645"/>
              <a:gd name="T16" fmla="*/ 2147483646 w 1562"/>
              <a:gd name="T17" fmla="*/ 2147483646 h 645"/>
              <a:gd name="T18" fmla="*/ 2147483646 w 1562"/>
              <a:gd name="T19" fmla="*/ 2147483646 h 645"/>
              <a:gd name="T20" fmla="*/ 2147483646 w 1562"/>
              <a:gd name="T21" fmla="*/ 2147483646 h 645"/>
              <a:gd name="T22" fmla="*/ 2147483646 w 1562"/>
              <a:gd name="T23" fmla="*/ 2147483646 h 645"/>
              <a:gd name="T24" fmla="*/ 2147483646 w 1562"/>
              <a:gd name="T25" fmla="*/ 2147483646 h 645"/>
              <a:gd name="T26" fmla="*/ 2147483646 w 1562"/>
              <a:gd name="T27" fmla="*/ 2147483646 h 645"/>
              <a:gd name="T28" fmla="*/ 2147483646 w 1562"/>
              <a:gd name="T29" fmla="*/ 2147483646 h 645"/>
              <a:gd name="T30" fmla="*/ 2147483646 w 1562"/>
              <a:gd name="T31" fmla="*/ 2147483646 h 645"/>
              <a:gd name="T32" fmla="*/ 0 w 1562"/>
              <a:gd name="T33" fmla="*/ 2147483646 h 6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62" h="645">
                <a:moveTo>
                  <a:pt x="1551" y="645"/>
                </a:moveTo>
                <a:cubicBezTo>
                  <a:pt x="1562" y="602"/>
                  <a:pt x="1557" y="629"/>
                  <a:pt x="1560" y="561"/>
                </a:cubicBezTo>
                <a:cubicBezTo>
                  <a:pt x="1555" y="471"/>
                  <a:pt x="1522" y="332"/>
                  <a:pt x="1470" y="255"/>
                </a:cubicBezTo>
                <a:cubicBezTo>
                  <a:pt x="1454" y="232"/>
                  <a:pt x="1456" y="203"/>
                  <a:pt x="1431" y="186"/>
                </a:cubicBezTo>
                <a:cubicBezTo>
                  <a:pt x="1422" y="160"/>
                  <a:pt x="1370" y="120"/>
                  <a:pt x="1344" y="111"/>
                </a:cubicBezTo>
                <a:cubicBezTo>
                  <a:pt x="1309" y="76"/>
                  <a:pt x="1254" y="46"/>
                  <a:pt x="1209" y="27"/>
                </a:cubicBezTo>
                <a:cubicBezTo>
                  <a:pt x="1187" y="18"/>
                  <a:pt x="1141" y="16"/>
                  <a:pt x="1125" y="15"/>
                </a:cubicBezTo>
                <a:cubicBezTo>
                  <a:pt x="1078" y="11"/>
                  <a:pt x="1031" y="4"/>
                  <a:pt x="984" y="0"/>
                </a:cubicBezTo>
                <a:cubicBezTo>
                  <a:pt x="874" y="3"/>
                  <a:pt x="814" y="7"/>
                  <a:pt x="717" y="39"/>
                </a:cubicBezTo>
                <a:cubicBezTo>
                  <a:pt x="710" y="41"/>
                  <a:pt x="676" y="44"/>
                  <a:pt x="672" y="45"/>
                </a:cubicBezTo>
                <a:cubicBezTo>
                  <a:pt x="606" y="55"/>
                  <a:pt x="534" y="69"/>
                  <a:pt x="471" y="90"/>
                </a:cubicBezTo>
                <a:cubicBezTo>
                  <a:pt x="415" y="109"/>
                  <a:pt x="357" y="130"/>
                  <a:pt x="300" y="144"/>
                </a:cubicBezTo>
                <a:cubicBezTo>
                  <a:pt x="265" y="153"/>
                  <a:pt x="230" y="166"/>
                  <a:pt x="198" y="180"/>
                </a:cubicBezTo>
                <a:cubicBezTo>
                  <a:pt x="172" y="191"/>
                  <a:pt x="144" y="198"/>
                  <a:pt x="117" y="207"/>
                </a:cubicBezTo>
                <a:cubicBezTo>
                  <a:pt x="97" y="214"/>
                  <a:pt x="72" y="231"/>
                  <a:pt x="54" y="243"/>
                </a:cubicBezTo>
                <a:cubicBezTo>
                  <a:pt x="41" y="252"/>
                  <a:pt x="23" y="252"/>
                  <a:pt x="9" y="261"/>
                </a:cubicBezTo>
                <a:cubicBezTo>
                  <a:pt x="2" y="271"/>
                  <a:pt x="7" y="270"/>
                  <a:pt x="0" y="270"/>
                </a:cubicBezTo>
              </a:path>
            </a:pathLst>
          </a:custGeom>
          <a:noFill/>
          <a:ln w="508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8" name="Freeform 18">
            <a:extLst>
              <a:ext uri="{FF2B5EF4-FFF2-40B4-BE49-F238E27FC236}">
                <a16:creationId xmlns:a16="http://schemas.microsoft.com/office/drawing/2014/main" id="{6CDED833-23A5-6DD9-E08A-D1A17582DEB7}"/>
              </a:ext>
            </a:extLst>
          </p:cNvPr>
          <p:cNvSpPr>
            <a:spLocks/>
          </p:cNvSpPr>
          <p:nvPr/>
        </p:nvSpPr>
        <p:spPr bwMode="auto">
          <a:xfrm>
            <a:off x="4114800" y="1984375"/>
            <a:ext cx="2674938" cy="1682750"/>
          </a:xfrm>
          <a:custGeom>
            <a:avLst/>
            <a:gdLst>
              <a:gd name="T0" fmla="*/ 0 w 1896"/>
              <a:gd name="T1" fmla="*/ 2147483646 h 1060"/>
              <a:gd name="T2" fmla="*/ 2147483646 w 1896"/>
              <a:gd name="T3" fmla="*/ 2147483646 h 1060"/>
              <a:gd name="T4" fmla="*/ 2147483646 w 1896"/>
              <a:gd name="T5" fmla="*/ 2147483646 h 1060"/>
              <a:gd name="T6" fmla="*/ 2147483646 w 1896"/>
              <a:gd name="T7" fmla="*/ 2147483646 h 1060"/>
              <a:gd name="T8" fmla="*/ 2147483646 w 1896"/>
              <a:gd name="T9" fmla="*/ 2147483646 h 1060"/>
              <a:gd name="T10" fmla="*/ 2147483646 w 1896"/>
              <a:gd name="T11" fmla="*/ 2147483646 h 1060"/>
              <a:gd name="T12" fmla="*/ 2147483646 w 1896"/>
              <a:gd name="T13" fmla="*/ 2147483646 h 1060"/>
              <a:gd name="T14" fmla="*/ 2147483646 w 1896"/>
              <a:gd name="T15" fmla="*/ 2147483646 h 1060"/>
              <a:gd name="T16" fmla="*/ 2147483646 w 1896"/>
              <a:gd name="T17" fmla="*/ 2147483646 h 1060"/>
              <a:gd name="T18" fmla="*/ 2147483646 w 1896"/>
              <a:gd name="T19" fmla="*/ 2147483646 h 1060"/>
              <a:gd name="T20" fmla="*/ 2147483646 w 1896"/>
              <a:gd name="T21" fmla="*/ 2147483646 h 1060"/>
              <a:gd name="T22" fmla="*/ 2147483646 w 1896"/>
              <a:gd name="T23" fmla="*/ 2147483646 h 1060"/>
              <a:gd name="T24" fmla="*/ 2147483646 w 1896"/>
              <a:gd name="T25" fmla="*/ 2147483646 h 1060"/>
              <a:gd name="T26" fmla="*/ 2147483646 w 1896"/>
              <a:gd name="T27" fmla="*/ 2147483646 h 1060"/>
              <a:gd name="T28" fmla="*/ 2147483646 w 1896"/>
              <a:gd name="T29" fmla="*/ 2147483646 h 1060"/>
              <a:gd name="T30" fmla="*/ 2147483646 w 1896"/>
              <a:gd name="T31" fmla="*/ 2147483646 h 1060"/>
              <a:gd name="T32" fmla="*/ 2147483646 w 1896"/>
              <a:gd name="T33" fmla="*/ 2147483646 h 1060"/>
              <a:gd name="T34" fmla="*/ 2147483646 w 1896"/>
              <a:gd name="T35" fmla="*/ 2147483646 h 1060"/>
              <a:gd name="T36" fmla="*/ 2147483646 w 1896"/>
              <a:gd name="T37" fmla="*/ 2147483646 h 1060"/>
              <a:gd name="T38" fmla="*/ 2147483646 w 1896"/>
              <a:gd name="T39" fmla="*/ 2147483646 h 1060"/>
              <a:gd name="T40" fmla="*/ 2147483646 w 1896"/>
              <a:gd name="T41" fmla="*/ 2147483646 h 1060"/>
              <a:gd name="T42" fmla="*/ 2147483646 w 1896"/>
              <a:gd name="T43" fmla="*/ 2147483646 h 10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96" h="1060">
                <a:moveTo>
                  <a:pt x="0" y="628"/>
                </a:moveTo>
                <a:cubicBezTo>
                  <a:pt x="23" y="613"/>
                  <a:pt x="38" y="585"/>
                  <a:pt x="54" y="562"/>
                </a:cubicBezTo>
                <a:cubicBezTo>
                  <a:pt x="74" y="533"/>
                  <a:pt x="108" y="506"/>
                  <a:pt x="126" y="478"/>
                </a:cubicBezTo>
                <a:cubicBezTo>
                  <a:pt x="140" y="457"/>
                  <a:pt x="154" y="435"/>
                  <a:pt x="174" y="418"/>
                </a:cubicBezTo>
                <a:cubicBezTo>
                  <a:pt x="205" y="391"/>
                  <a:pt x="240" y="355"/>
                  <a:pt x="276" y="334"/>
                </a:cubicBezTo>
                <a:cubicBezTo>
                  <a:pt x="303" y="319"/>
                  <a:pt x="328" y="305"/>
                  <a:pt x="354" y="286"/>
                </a:cubicBezTo>
                <a:cubicBezTo>
                  <a:pt x="399" y="254"/>
                  <a:pt x="441" y="216"/>
                  <a:pt x="486" y="184"/>
                </a:cubicBezTo>
                <a:cubicBezTo>
                  <a:pt x="512" y="166"/>
                  <a:pt x="543" y="158"/>
                  <a:pt x="570" y="142"/>
                </a:cubicBezTo>
                <a:cubicBezTo>
                  <a:pt x="608" y="120"/>
                  <a:pt x="650" y="100"/>
                  <a:pt x="690" y="82"/>
                </a:cubicBezTo>
                <a:cubicBezTo>
                  <a:pt x="783" y="41"/>
                  <a:pt x="890" y="21"/>
                  <a:pt x="990" y="4"/>
                </a:cubicBezTo>
                <a:cubicBezTo>
                  <a:pt x="1108" y="7"/>
                  <a:pt x="1196" y="0"/>
                  <a:pt x="1302" y="16"/>
                </a:cubicBezTo>
                <a:cubicBezTo>
                  <a:pt x="1378" y="28"/>
                  <a:pt x="1514" y="78"/>
                  <a:pt x="1584" y="118"/>
                </a:cubicBezTo>
                <a:cubicBezTo>
                  <a:pt x="1590" y="122"/>
                  <a:pt x="1596" y="125"/>
                  <a:pt x="1602" y="130"/>
                </a:cubicBezTo>
                <a:cubicBezTo>
                  <a:pt x="1609" y="135"/>
                  <a:pt x="1613" y="144"/>
                  <a:pt x="1620" y="148"/>
                </a:cubicBezTo>
                <a:cubicBezTo>
                  <a:pt x="1685" y="189"/>
                  <a:pt x="1761" y="225"/>
                  <a:pt x="1812" y="286"/>
                </a:cubicBezTo>
                <a:cubicBezTo>
                  <a:pt x="1865" y="349"/>
                  <a:pt x="1871" y="428"/>
                  <a:pt x="1896" y="502"/>
                </a:cubicBezTo>
                <a:cubicBezTo>
                  <a:pt x="1894" y="566"/>
                  <a:pt x="1894" y="630"/>
                  <a:pt x="1890" y="694"/>
                </a:cubicBezTo>
                <a:cubicBezTo>
                  <a:pt x="1889" y="706"/>
                  <a:pt x="1881" y="724"/>
                  <a:pt x="1878" y="736"/>
                </a:cubicBezTo>
                <a:cubicBezTo>
                  <a:pt x="1869" y="768"/>
                  <a:pt x="1861" y="804"/>
                  <a:pt x="1842" y="832"/>
                </a:cubicBezTo>
                <a:cubicBezTo>
                  <a:pt x="1821" y="863"/>
                  <a:pt x="1816" y="838"/>
                  <a:pt x="1800" y="886"/>
                </a:cubicBezTo>
                <a:cubicBezTo>
                  <a:pt x="1798" y="892"/>
                  <a:pt x="1798" y="899"/>
                  <a:pt x="1794" y="904"/>
                </a:cubicBezTo>
                <a:cubicBezTo>
                  <a:pt x="1754" y="956"/>
                  <a:pt x="1704" y="1000"/>
                  <a:pt x="1674" y="1060"/>
                </a:cubicBezTo>
              </a:path>
            </a:pathLst>
          </a:custGeom>
          <a:noFill/>
          <a:ln w="50800">
            <a:solidFill>
              <a:srgbClr val="00FF00"/>
            </a:solidFill>
            <a:round/>
            <a:headEnd/>
            <a:tailEnd type="triangle" w="med" len="med"/>
          </a:ln>
          <a:effectLst/>
          <a:extLst>
            <a:ext uri="{909E8E84-426E-40DD-AFC4-6F175D3DCCD1}">
              <a14:hiddenFill xmlns:a14="http://schemas.microsoft.com/office/drawing/2010/main">
                <a:solidFill>
                  <a:srgbClr val="33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9" name="Freeform 19">
            <a:extLst>
              <a:ext uri="{FF2B5EF4-FFF2-40B4-BE49-F238E27FC236}">
                <a16:creationId xmlns:a16="http://schemas.microsoft.com/office/drawing/2014/main" id="{E5C024F0-07B4-2DD0-70A2-3ECE3C97922C}"/>
              </a:ext>
            </a:extLst>
          </p:cNvPr>
          <p:cNvSpPr>
            <a:spLocks/>
          </p:cNvSpPr>
          <p:nvPr/>
        </p:nvSpPr>
        <p:spPr bwMode="auto">
          <a:xfrm>
            <a:off x="4173538" y="3248025"/>
            <a:ext cx="1058862" cy="228600"/>
          </a:xfrm>
          <a:custGeom>
            <a:avLst/>
            <a:gdLst>
              <a:gd name="T0" fmla="*/ 0 w 750"/>
              <a:gd name="T1" fmla="*/ 0 h 144"/>
              <a:gd name="T2" fmla="*/ 2147483646 w 750"/>
              <a:gd name="T3" fmla="*/ 2147483646 h 144"/>
              <a:gd name="T4" fmla="*/ 2147483646 w 750"/>
              <a:gd name="T5" fmla="*/ 2147483646 h 144"/>
              <a:gd name="T6" fmla="*/ 2147483646 w 750"/>
              <a:gd name="T7" fmla="*/ 2147483646 h 144"/>
              <a:gd name="T8" fmla="*/ 2147483646 w 750"/>
              <a:gd name="T9" fmla="*/ 2147483646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0" h="144">
                <a:moveTo>
                  <a:pt x="0" y="0"/>
                </a:moveTo>
                <a:cubicBezTo>
                  <a:pt x="56" y="56"/>
                  <a:pt x="114" y="97"/>
                  <a:pt x="192" y="114"/>
                </a:cubicBezTo>
                <a:cubicBezTo>
                  <a:pt x="275" y="132"/>
                  <a:pt x="152" y="103"/>
                  <a:pt x="270" y="132"/>
                </a:cubicBezTo>
                <a:cubicBezTo>
                  <a:pt x="286" y="136"/>
                  <a:pt x="318" y="144"/>
                  <a:pt x="318" y="144"/>
                </a:cubicBezTo>
                <a:cubicBezTo>
                  <a:pt x="459" y="141"/>
                  <a:pt x="607" y="132"/>
                  <a:pt x="750" y="132"/>
                </a:cubicBezTo>
              </a:path>
            </a:pathLst>
          </a:custGeom>
          <a:noFill/>
          <a:ln w="50800">
            <a:solidFill>
              <a:srgbClr val="00FF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0" name="Freeform 20">
            <a:extLst>
              <a:ext uri="{FF2B5EF4-FFF2-40B4-BE49-F238E27FC236}">
                <a16:creationId xmlns:a16="http://schemas.microsoft.com/office/drawing/2014/main" id="{2EE18187-759E-F120-15F4-024132598169}"/>
              </a:ext>
            </a:extLst>
          </p:cNvPr>
          <p:cNvSpPr>
            <a:spLocks/>
          </p:cNvSpPr>
          <p:nvPr/>
        </p:nvSpPr>
        <p:spPr bwMode="auto">
          <a:xfrm>
            <a:off x="5453064" y="3581401"/>
            <a:ext cx="701675" cy="257175"/>
          </a:xfrm>
          <a:custGeom>
            <a:avLst/>
            <a:gdLst>
              <a:gd name="T0" fmla="*/ 0 w 498"/>
              <a:gd name="T1" fmla="*/ 0 h 162"/>
              <a:gd name="T2" fmla="*/ 2147483646 w 498"/>
              <a:gd name="T3" fmla="*/ 2147483646 h 162"/>
              <a:gd name="T4" fmla="*/ 2147483646 w 498"/>
              <a:gd name="T5" fmla="*/ 2147483646 h 162"/>
              <a:gd name="T6" fmla="*/ 0 60000 65536"/>
              <a:gd name="T7" fmla="*/ 0 60000 65536"/>
              <a:gd name="T8" fmla="*/ 0 60000 65536"/>
            </a:gdLst>
            <a:ahLst/>
            <a:cxnLst>
              <a:cxn ang="T6">
                <a:pos x="T0" y="T1"/>
              </a:cxn>
              <a:cxn ang="T7">
                <a:pos x="T2" y="T3"/>
              </a:cxn>
              <a:cxn ang="T8">
                <a:pos x="T4" y="T5"/>
              </a:cxn>
            </a:cxnLst>
            <a:rect l="0" t="0" r="r" b="b"/>
            <a:pathLst>
              <a:path w="498" h="162">
                <a:moveTo>
                  <a:pt x="0" y="0"/>
                </a:moveTo>
                <a:cubicBezTo>
                  <a:pt x="38" y="26"/>
                  <a:pt x="76" y="57"/>
                  <a:pt x="120" y="72"/>
                </a:cubicBezTo>
                <a:cubicBezTo>
                  <a:pt x="210" y="162"/>
                  <a:pt x="387" y="144"/>
                  <a:pt x="498" y="144"/>
                </a:cubicBezTo>
              </a:path>
            </a:pathLst>
          </a:custGeom>
          <a:noFill/>
          <a:ln w="50800">
            <a:solidFill>
              <a:srgbClr val="00FFFF"/>
            </a:solidFill>
            <a:round/>
            <a:headEnd/>
            <a:tailEnd type="triangle" w="med" len="me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1" name="Text Box 21">
            <a:extLst>
              <a:ext uri="{FF2B5EF4-FFF2-40B4-BE49-F238E27FC236}">
                <a16:creationId xmlns:a16="http://schemas.microsoft.com/office/drawing/2014/main" id="{B2ECA413-97AC-413D-75AF-C106FC42D670}"/>
              </a:ext>
            </a:extLst>
          </p:cNvPr>
          <p:cNvSpPr txBox="1">
            <a:spLocks noChangeArrowheads="1"/>
          </p:cNvSpPr>
          <p:nvPr/>
        </p:nvSpPr>
        <p:spPr bwMode="auto">
          <a:xfrm>
            <a:off x="5570538" y="2727325"/>
            <a:ext cx="519694" cy="369332"/>
          </a:xfrm>
          <a:prstGeom prst="rect">
            <a:avLst/>
          </a:prstGeom>
          <a:noFill/>
          <a:ln>
            <a:noFill/>
          </a:ln>
          <a:effectLst/>
        </p:spPr>
        <p:txBody>
          <a:bodyPr wrap="none">
            <a:spAutoFit/>
          </a:bodyPr>
          <a:lstStyle/>
          <a:p>
            <a:pPr>
              <a:defRPr/>
            </a:pPr>
            <a:r>
              <a:rPr lang="fr-FR">
                <a:solidFill>
                  <a:srgbClr val="FF0000"/>
                </a:solidFill>
                <a:effectLst>
                  <a:outerShdw blurRad="38100" dist="38100" dir="2700000" algn="tl">
                    <a:srgbClr val="FFFFFF"/>
                  </a:outerShdw>
                </a:effectLst>
                <a:latin typeface="Comic Sans MS" pitchFamily="66" charset="0"/>
              </a:rPr>
              <a:t>DA</a:t>
            </a:r>
          </a:p>
        </p:txBody>
      </p:sp>
      <p:sp>
        <p:nvSpPr>
          <p:cNvPr id="40982" name="Text Box 22">
            <a:extLst>
              <a:ext uri="{FF2B5EF4-FFF2-40B4-BE49-F238E27FC236}">
                <a16:creationId xmlns:a16="http://schemas.microsoft.com/office/drawing/2014/main" id="{219625BD-9562-CC07-532B-AD11048BBDBF}"/>
              </a:ext>
            </a:extLst>
          </p:cNvPr>
          <p:cNvSpPr txBox="1">
            <a:spLocks noChangeArrowheads="1"/>
          </p:cNvSpPr>
          <p:nvPr/>
        </p:nvSpPr>
        <p:spPr bwMode="auto">
          <a:xfrm>
            <a:off x="6297614" y="1763713"/>
            <a:ext cx="695325" cy="366712"/>
          </a:xfrm>
          <a:prstGeom prst="rect">
            <a:avLst/>
          </a:prstGeom>
          <a:solidFill>
            <a:schemeClr val="tx1"/>
          </a:solidFill>
          <a:ln>
            <a:noFill/>
          </a:ln>
          <a:effectLst/>
        </p:spPr>
        <p:txBody>
          <a:bodyPr>
            <a:spAutoFit/>
          </a:bodyPr>
          <a:lstStyle/>
          <a:p>
            <a:pPr>
              <a:defRPr/>
            </a:pPr>
            <a:r>
              <a:rPr lang="fr-FR">
                <a:solidFill>
                  <a:srgbClr val="00FF00"/>
                </a:solidFill>
                <a:effectLst>
                  <a:outerShdw blurRad="38100" dist="38100" dir="2700000" algn="tl">
                    <a:srgbClr val="FFFFFF"/>
                  </a:outerShdw>
                </a:effectLst>
                <a:latin typeface="Comic Sans MS" pitchFamily="66" charset="0"/>
              </a:rPr>
              <a:t>Glu</a:t>
            </a:r>
          </a:p>
        </p:txBody>
      </p:sp>
      <p:sp>
        <p:nvSpPr>
          <p:cNvPr id="40983" name="Text Box 23">
            <a:extLst>
              <a:ext uri="{FF2B5EF4-FFF2-40B4-BE49-F238E27FC236}">
                <a16:creationId xmlns:a16="http://schemas.microsoft.com/office/drawing/2014/main" id="{43E231A8-4280-4031-4BE9-4BD7F7224346}"/>
              </a:ext>
            </a:extLst>
          </p:cNvPr>
          <p:cNvSpPr txBox="1">
            <a:spLocks noChangeArrowheads="1"/>
          </p:cNvSpPr>
          <p:nvPr/>
        </p:nvSpPr>
        <p:spPr bwMode="auto">
          <a:xfrm>
            <a:off x="5475288" y="3962401"/>
            <a:ext cx="881062" cy="366713"/>
          </a:xfrm>
          <a:prstGeom prst="rect">
            <a:avLst/>
          </a:prstGeom>
          <a:solidFill>
            <a:schemeClr val="tx1"/>
          </a:solidFill>
          <a:ln>
            <a:noFill/>
          </a:ln>
          <a:effectLst/>
        </p:spPr>
        <p:txBody>
          <a:bodyPr>
            <a:spAutoFit/>
          </a:bodyPr>
          <a:lstStyle/>
          <a:p>
            <a:pPr>
              <a:defRPr/>
            </a:pPr>
            <a:r>
              <a:rPr lang="fr-FR">
                <a:solidFill>
                  <a:schemeClr val="hlink"/>
                </a:solidFill>
                <a:effectLst>
                  <a:outerShdw blurRad="38100" dist="38100" dir="2700000" algn="tl">
                    <a:srgbClr val="FFFFFF"/>
                  </a:outerShdw>
                </a:effectLst>
                <a:latin typeface="Comic Sans MS" pitchFamily="66" charset="0"/>
              </a:rPr>
              <a:t>GABA</a:t>
            </a:r>
          </a:p>
        </p:txBody>
      </p:sp>
      <p:sp>
        <p:nvSpPr>
          <p:cNvPr id="40984" name="Text Box 24">
            <a:extLst>
              <a:ext uri="{FF2B5EF4-FFF2-40B4-BE49-F238E27FC236}">
                <a16:creationId xmlns:a16="http://schemas.microsoft.com/office/drawing/2014/main" id="{401A11B7-11CA-923F-A8F2-2DDF2BD927B5}"/>
              </a:ext>
            </a:extLst>
          </p:cNvPr>
          <p:cNvSpPr txBox="1">
            <a:spLocks noChangeArrowheads="1"/>
          </p:cNvSpPr>
          <p:nvPr/>
        </p:nvSpPr>
        <p:spPr bwMode="auto">
          <a:xfrm>
            <a:off x="3498850" y="217488"/>
            <a:ext cx="5126340" cy="523220"/>
          </a:xfrm>
          <a:prstGeom prst="rect">
            <a:avLst/>
          </a:prstGeom>
          <a:noFill/>
          <a:ln>
            <a:noFill/>
          </a:ln>
          <a:effectLst/>
        </p:spPr>
        <p:txBody>
          <a:bodyPr wrap="none">
            <a:spAutoFit/>
          </a:bodyPr>
          <a:lstStyle/>
          <a:p>
            <a:pPr>
              <a:defRPr/>
            </a:pPr>
            <a:r>
              <a:rPr lang="fr-FR" sz="2800">
                <a:solidFill>
                  <a:schemeClr val="tx2"/>
                </a:solidFill>
                <a:effectLst>
                  <a:outerShdw blurRad="38100" dist="38100" dir="2700000" algn="tl">
                    <a:srgbClr val="FFFFFF"/>
                  </a:outerShdw>
                </a:effectLst>
              </a:rPr>
              <a:t>Site primaire d’action des drogues</a:t>
            </a:r>
          </a:p>
        </p:txBody>
      </p:sp>
      <p:sp>
        <p:nvSpPr>
          <p:cNvPr id="16405" name="Text Box 8">
            <a:extLst>
              <a:ext uri="{FF2B5EF4-FFF2-40B4-BE49-F238E27FC236}">
                <a16:creationId xmlns:a16="http://schemas.microsoft.com/office/drawing/2014/main" id="{ACE98D76-7730-6F04-F136-961A1DA5E332}"/>
              </a:ext>
            </a:extLst>
          </p:cNvPr>
          <p:cNvSpPr txBox="1">
            <a:spLocks noChangeArrowheads="1"/>
          </p:cNvSpPr>
          <p:nvPr/>
        </p:nvSpPr>
        <p:spPr bwMode="auto">
          <a:xfrm>
            <a:off x="3454400" y="3997325"/>
            <a:ext cx="1220788" cy="584200"/>
          </a:xfrm>
          <a:prstGeom prst="rect">
            <a:avLst/>
          </a:prstGeom>
          <a:solidFill>
            <a:schemeClr val="tx1"/>
          </a:solidFill>
          <a:ln w="25400">
            <a:solidFill>
              <a:srgbClr val="FF0000"/>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b="1">
                <a:solidFill>
                  <a:schemeClr val="bg1"/>
                </a:solidFill>
                <a:latin typeface="Comic Sans MS" panose="030F0702030302020204" pitchFamily="66" charset="0"/>
              </a:rPr>
              <a:t>Noyau </a:t>
            </a:r>
          </a:p>
          <a:p>
            <a:pPr eaLnBrk="1" hangingPunct="1">
              <a:spcBef>
                <a:spcPct val="0"/>
              </a:spcBef>
              <a:buFontTx/>
              <a:buNone/>
            </a:pPr>
            <a:r>
              <a:rPr lang="fr-FR" altLang="fr-FR" sz="1600" b="1">
                <a:solidFill>
                  <a:schemeClr val="bg1"/>
                </a:solidFill>
                <a:latin typeface="Comic Sans MS" panose="030F0702030302020204" pitchFamily="66" charset="0"/>
              </a:rPr>
              <a:t>accumbens</a:t>
            </a:r>
          </a:p>
        </p:txBody>
      </p:sp>
      <p:sp>
        <p:nvSpPr>
          <p:cNvPr id="3" name="Espace réservé du numéro de diapositive 2">
            <a:extLst>
              <a:ext uri="{FF2B5EF4-FFF2-40B4-BE49-F238E27FC236}">
                <a16:creationId xmlns:a16="http://schemas.microsoft.com/office/drawing/2014/main" id="{010DAE97-7867-E676-88BB-6E845793B5A3}"/>
              </a:ext>
            </a:extLst>
          </p:cNvPr>
          <p:cNvSpPr>
            <a:spLocks noGrp="1"/>
          </p:cNvSpPr>
          <p:nvPr>
            <p:ph type="sldNum" sz="quarter" idx="12"/>
          </p:nvPr>
        </p:nvSpPr>
        <p:spPr/>
        <p:txBody>
          <a:bodyPr/>
          <a:lstStyle/>
          <a:p>
            <a:fld id="{2D54E486-B211-4B87-A475-972B11B0B37D}" type="slidenum">
              <a:rPr lang="fr-FR" altLang="fr-FR" smtClean="0"/>
              <a:pPr/>
              <a:t>24</a:t>
            </a:fld>
            <a:endParaRPr lang="fr-FR" altLang="fr-FR"/>
          </a:p>
        </p:txBody>
      </p:sp>
    </p:spTree>
    <p:extLst>
      <p:ext uri="{BB962C8B-B14F-4D97-AF65-F5344CB8AC3E}">
        <p14:creationId xmlns:p14="http://schemas.microsoft.com/office/powerpoint/2010/main" val="4207071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0973"/>
                                        </p:tgtEl>
                                        <p:attrNameLst>
                                          <p:attrName>style.visibility</p:attrName>
                                        </p:attrNameLst>
                                      </p:cBhvr>
                                      <p:to>
                                        <p:strVal val="visible"/>
                                      </p:to>
                                    </p:set>
                                    <p:animEffect transition="in" filter="wipe(right)">
                                      <p:cBhvr>
                                        <p:cTn id="7" dur="500"/>
                                        <p:tgtEl>
                                          <p:spTgt spid="409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0976"/>
                                        </p:tgtEl>
                                        <p:attrNameLst>
                                          <p:attrName>style.visibility</p:attrName>
                                        </p:attrNameLst>
                                      </p:cBhvr>
                                      <p:to>
                                        <p:strVal val="visible"/>
                                      </p:to>
                                    </p:set>
                                    <p:animEffect transition="in" filter="wipe(right)">
                                      <p:cBhvr>
                                        <p:cTn id="12" dur="500"/>
                                        <p:tgtEl>
                                          <p:spTgt spid="40976"/>
                                        </p:tgtEl>
                                      </p:cBhvr>
                                    </p:animEffect>
                                  </p:childTnLst>
                                </p:cTn>
                              </p:par>
                              <p:par>
                                <p:cTn id="13" presetID="1" presetClass="entr" presetSubtype="0" fill="hold" nodeType="withEffect">
                                  <p:stCondLst>
                                    <p:cond delay="0"/>
                                  </p:stCondLst>
                                  <p:childTnLst>
                                    <p:set>
                                      <p:cBhvr>
                                        <p:cTn id="14" dur="1" fill="hold">
                                          <p:stCondLst>
                                            <p:cond delay="0"/>
                                          </p:stCondLst>
                                        </p:cTn>
                                        <p:tgtEl>
                                          <p:spTgt spid="409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0978"/>
                                        </p:tgtEl>
                                        <p:attrNameLst>
                                          <p:attrName>style.visibility</p:attrName>
                                        </p:attrNameLst>
                                      </p:cBhvr>
                                      <p:to>
                                        <p:strVal val="visible"/>
                                      </p:to>
                                    </p:set>
                                    <p:animEffect transition="in" filter="wipe(left)">
                                      <p:cBhvr>
                                        <p:cTn id="19" dur="500"/>
                                        <p:tgtEl>
                                          <p:spTgt spid="40978"/>
                                        </p:tgtEl>
                                      </p:cBhvr>
                                    </p:animEffect>
                                  </p:childTnLst>
                                </p:cTn>
                              </p:par>
                              <p:par>
                                <p:cTn id="20" presetID="1" presetClass="entr" presetSubtype="0" fill="hold" nodeType="withEffect">
                                  <p:stCondLst>
                                    <p:cond delay="0"/>
                                  </p:stCondLst>
                                  <p:childTnLst>
                                    <p:set>
                                      <p:cBhvr>
                                        <p:cTn id="21" dur="1" fill="hold">
                                          <p:stCondLst>
                                            <p:cond delay="0"/>
                                          </p:stCondLst>
                                        </p:cTn>
                                        <p:tgtEl>
                                          <p:spTgt spid="4098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0979"/>
                                        </p:tgtEl>
                                        <p:attrNameLst>
                                          <p:attrName>style.visibility</p:attrName>
                                        </p:attrNameLst>
                                      </p:cBhvr>
                                      <p:to>
                                        <p:strVal val="visible"/>
                                      </p:to>
                                    </p:set>
                                    <p:animEffect transition="in" filter="wipe(left)">
                                      <p:cBhvr>
                                        <p:cTn id="26" dur="500"/>
                                        <p:tgtEl>
                                          <p:spTgt spid="409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0980"/>
                                        </p:tgtEl>
                                        <p:attrNameLst>
                                          <p:attrName>style.visibility</p:attrName>
                                        </p:attrNameLst>
                                      </p:cBhvr>
                                      <p:to>
                                        <p:strVal val="visible"/>
                                      </p:to>
                                    </p:set>
                                    <p:animEffect transition="in" filter="wipe(left)">
                                      <p:cBhvr>
                                        <p:cTn id="31" dur="500"/>
                                        <p:tgtEl>
                                          <p:spTgt spid="40980"/>
                                        </p:tgtEl>
                                      </p:cBhvr>
                                    </p:animEffect>
                                  </p:childTnLst>
                                </p:cTn>
                              </p:par>
                              <p:par>
                                <p:cTn id="32" presetID="1" presetClass="entr" presetSubtype="0" fill="hold" nodeType="withEffect">
                                  <p:stCondLst>
                                    <p:cond delay="0"/>
                                  </p:stCondLst>
                                  <p:childTnLst>
                                    <p:set>
                                      <p:cBhvr>
                                        <p:cTn id="33" dur="1" fill="hold">
                                          <p:stCondLst>
                                            <p:cond delay="0"/>
                                          </p:stCondLst>
                                        </p:cTn>
                                        <p:tgtEl>
                                          <p:spTgt spid="40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1" grpId="0"/>
      <p:bldP spid="40982" grpId="0" animBg="1"/>
      <p:bldP spid="409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a:extLst>
              <a:ext uri="{FF2B5EF4-FFF2-40B4-BE49-F238E27FC236}">
                <a16:creationId xmlns:a16="http://schemas.microsoft.com/office/drawing/2014/main" id="{7EE7D9BA-6A74-8FF0-E591-62EB3E3FE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7" y="209808"/>
            <a:ext cx="11111023"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A103ADBC-D071-2123-7DB8-2C4B47280FE7}"/>
              </a:ext>
            </a:extLst>
          </p:cNvPr>
          <p:cNvSpPr>
            <a:spLocks noGrp="1"/>
          </p:cNvSpPr>
          <p:nvPr>
            <p:ph type="sldNum" sz="quarter" idx="12"/>
          </p:nvPr>
        </p:nvSpPr>
        <p:spPr/>
        <p:txBody>
          <a:bodyPr/>
          <a:lstStyle/>
          <a:p>
            <a:fld id="{4B9D2961-E2E1-254B-8BE2-3756239E383D}" type="slidenum">
              <a:rPr lang="fr-FR" smtClean="0"/>
              <a:t>25</a:t>
            </a:fld>
            <a:endParaRPr lang="fr-FR"/>
          </a:p>
        </p:txBody>
      </p:sp>
    </p:spTree>
    <p:extLst>
      <p:ext uri="{BB962C8B-B14F-4D97-AF65-F5344CB8AC3E}">
        <p14:creationId xmlns:p14="http://schemas.microsoft.com/office/powerpoint/2010/main" val="261813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8CBC0-43A7-4F1B-8A20-3C486315A9F4}"/>
              </a:ext>
            </a:extLst>
          </p:cNvPr>
          <p:cNvSpPr>
            <a:spLocks noGrp="1"/>
          </p:cNvSpPr>
          <p:nvPr>
            <p:ph type="title"/>
          </p:nvPr>
        </p:nvSpPr>
        <p:spPr>
          <a:solidFill>
            <a:schemeClr val="accent4">
              <a:lumMod val="20000"/>
              <a:lumOff val="80000"/>
            </a:schemeClr>
          </a:solidFill>
        </p:spPr>
        <p:txBody>
          <a:bodyPr>
            <a:normAutofit/>
          </a:bodyPr>
          <a:lstStyle/>
          <a:p>
            <a:pPr>
              <a:defRPr/>
            </a:pPr>
            <a:r>
              <a:rPr lang="fr-FR" sz="3600" b="1" dirty="0">
                <a:solidFill>
                  <a:srgbClr val="996633"/>
                </a:solidFill>
              </a:rPr>
              <a:t>Neuromédiateurs et drogues</a:t>
            </a:r>
          </a:p>
        </p:txBody>
      </p:sp>
      <p:pic>
        <p:nvPicPr>
          <p:cNvPr id="18435" name="Picture 2">
            <a:extLst>
              <a:ext uri="{FF2B5EF4-FFF2-40B4-BE49-F238E27FC236}">
                <a16:creationId xmlns:a16="http://schemas.microsoft.com/office/drawing/2014/main" id="{A8278DB8-B8DF-5157-B360-3260CBF03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305" y="1798636"/>
            <a:ext cx="7822307" cy="469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3">
            <a:extLst>
              <a:ext uri="{FF2B5EF4-FFF2-40B4-BE49-F238E27FC236}">
                <a16:creationId xmlns:a16="http://schemas.microsoft.com/office/drawing/2014/main" id="{84534A61-E28E-7E44-DAA6-E51365A5A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5027613"/>
            <a:ext cx="2471738"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a:extLst>
              <a:ext uri="{FF2B5EF4-FFF2-40B4-BE49-F238E27FC236}">
                <a16:creationId xmlns:a16="http://schemas.microsoft.com/office/drawing/2014/main" id="{784B610E-564E-CDBB-3538-1B4A938F4381}"/>
              </a:ext>
            </a:extLst>
          </p:cNvPr>
          <p:cNvSpPr>
            <a:spLocks noGrp="1"/>
          </p:cNvSpPr>
          <p:nvPr>
            <p:ph type="sldNum" sz="quarter" idx="12"/>
          </p:nvPr>
        </p:nvSpPr>
        <p:spPr/>
        <p:txBody>
          <a:bodyPr/>
          <a:lstStyle/>
          <a:p>
            <a:fld id="{4B9D2961-E2E1-254B-8BE2-3756239E383D}" type="slidenum">
              <a:rPr lang="fr-FR" smtClean="0"/>
              <a:t>26</a:t>
            </a:fld>
            <a:endParaRPr lang="fr-FR"/>
          </a:p>
        </p:txBody>
      </p:sp>
    </p:spTree>
    <p:extLst>
      <p:ext uri="{BB962C8B-B14F-4D97-AF65-F5344CB8AC3E}">
        <p14:creationId xmlns:p14="http://schemas.microsoft.com/office/powerpoint/2010/main" val="1827539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78C30D-EF4C-1B29-1C07-BC643F956CB0}"/>
              </a:ext>
            </a:extLst>
          </p:cNvPr>
          <p:cNvSpPr>
            <a:spLocks noGrp="1"/>
          </p:cNvSpPr>
          <p:nvPr>
            <p:ph type="title"/>
          </p:nvPr>
        </p:nvSpPr>
        <p:spPr>
          <a:xfrm>
            <a:off x="1981200" y="0"/>
            <a:ext cx="8229600" cy="1341438"/>
          </a:xfrm>
          <a:solidFill>
            <a:schemeClr val="accent4">
              <a:lumMod val="20000"/>
              <a:lumOff val="80000"/>
            </a:schemeClr>
          </a:solidFill>
        </p:spPr>
        <p:txBody>
          <a:bodyPr>
            <a:normAutofit/>
          </a:bodyPr>
          <a:lstStyle/>
          <a:p>
            <a:pPr algn="ctr">
              <a:defRPr/>
            </a:pPr>
            <a:r>
              <a:rPr lang="fr-FR" sz="2800" b="1" dirty="0">
                <a:solidFill>
                  <a:srgbClr val="996633"/>
                </a:solidFill>
              </a:rPr>
              <a:t>Mode d’action des SPA : système spécifique et dépendance</a:t>
            </a:r>
          </a:p>
        </p:txBody>
      </p:sp>
      <p:pic>
        <p:nvPicPr>
          <p:cNvPr id="29700" name="Picture 2">
            <a:extLst>
              <a:ext uri="{FF2B5EF4-FFF2-40B4-BE49-F238E27FC236}">
                <a16:creationId xmlns:a16="http://schemas.microsoft.com/office/drawing/2014/main" id="{F70B4E23-AE8C-03DC-D3EC-4785BC689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599" y="1367368"/>
            <a:ext cx="8578851" cy="545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a:extLst>
              <a:ext uri="{FF2B5EF4-FFF2-40B4-BE49-F238E27FC236}">
                <a16:creationId xmlns:a16="http://schemas.microsoft.com/office/drawing/2014/main" id="{F0ACD107-A21E-9CB6-53D0-F33A4B22C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03360" y="2971798"/>
            <a:ext cx="1755679" cy="263260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3902FDF-FE38-C194-AF97-E04749FE92EB}"/>
              </a:ext>
            </a:extLst>
          </p:cNvPr>
          <p:cNvSpPr txBox="1"/>
          <p:nvPr/>
        </p:nvSpPr>
        <p:spPr>
          <a:xfrm>
            <a:off x="1335193" y="2282855"/>
            <a:ext cx="1433406" cy="400110"/>
          </a:xfrm>
          <a:prstGeom prst="rect">
            <a:avLst/>
          </a:prstGeom>
          <a:noFill/>
        </p:spPr>
        <p:txBody>
          <a:bodyPr wrap="none" rtlCol="0">
            <a:spAutoFit/>
          </a:bodyPr>
          <a:lstStyle/>
          <a:p>
            <a:r>
              <a:rPr lang="fr-FR" sz="2000" b="1" i="1" dirty="0">
                <a:solidFill>
                  <a:srgbClr val="C00000"/>
                </a:solidFill>
              </a:rPr>
              <a:t>TRAMADOL</a:t>
            </a:r>
          </a:p>
        </p:txBody>
      </p:sp>
      <p:sp>
        <p:nvSpPr>
          <p:cNvPr id="5" name="Espace réservé du numéro de diapositive 4">
            <a:extLst>
              <a:ext uri="{FF2B5EF4-FFF2-40B4-BE49-F238E27FC236}">
                <a16:creationId xmlns:a16="http://schemas.microsoft.com/office/drawing/2014/main" id="{B68D0BBC-86FB-8034-8843-E9B851F45BDA}"/>
              </a:ext>
            </a:extLst>
          </p:cNvPr>
          <p:cNvSpPr>
            <a:spLocks noGrp="1"/>
          </p:cNvSpPr>
          <p:nvPr>
            <p:ph type="sldNum" sz="quarter" idx="12"/>
          </p:nvPr>
        </p:nvSpPr>
        <p:spPr/>
        <p:txBody>
          <a:bodyPr/>
          <a:lstStyle/>
          <a:p>
            <a:fld id="{4B9D2961-E2E1-254B-8BE2-3756239E383D}" type="slidenum">
              <a:rPr lang="fr-FR" smtClean="0"/>
              <a:t>27</a:t>
            </a:fld>
            <a:endParaRPr lang="fr-FR"/>
          </a:p>
        </p:txBody>
      </p:sp>
    </p:spTree>
    <p:extLst>
      <p:ext uri="{BB962C8B-B14F-4D97-AF65-F5344CB8AC3E}">
        <p14:creationId xmlns:p14="http://schemas.microsoft.com/office/powerpoint/2010/main" val="775903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369BEF-0078-75E1-566E-9B93B4B635EA}"/>
              </a:ext>
            </a:extLst>
          </p:cNvPr>
          <p:cNvSpPr>
            <a:spLocks noGrp="1"/>
          </p:cNvSpPr>
          <p:nvPr>
            <p:ph type="title"/>
          </p:nvPr>
        </p:nvSpPr>
        <p:spPr>
          <a:xfrm>
            <a:off x="1981200" y="1"/>
            <a:ext cx="8229600" cy="981075"/>
          </a:xfrm>
          <a:solidFill>
            <a:schemeClr val="accent4">
              <a:lumMod val="20000"/>
              <a:lumOff val="80000"/>
            </a:schemeClr>
          </a:solidFill>
        </p:spPr>
        <p:txBody>
          <a:bodyPr>
            <a:normAutofit/>
          </a:bodyPr>
          <a:lstStyle/>
          <a:p>
            <a:pPr algn="ctr">
              <a:defRPr/>
            </a:pPr>
            <a:r>
              <a:rPr lang="fr-FR" sz="3600" b="1" dirty="0">
                <a:solidFill>
                  <a:srgbClr val="996633"/>
                </a:solidFill>
              </a:rPr>
              <a:t>Système de récompense</a:t>
            </a:r>
          </a:p>
        </p:txBody>
      </p:sp>
      <p:pic>
        <p:nvPicPr>
          <p:cNvPr id="30724" name="Picture 2">
            <a:extLst>
              <a:ext uri="{FF2B5EF4-FFF2-40B4-BE49-F238E27FC236}">
                <a16:creationId xmlns:a16="http://schemas.microsoft.com/office/drawing/2014/main" id="{3251BB40-B172-AB0F-88DD-6465C9198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25" y="925513"/>
            <a:ext cx="8351838"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a:extLst>
              <a:ext uri="{FF2B5EF4-FFF2-40B4-BE49-F238E27FC236}">
                <a16:creationId xmlns:a16="http://schemas.microsoft.com/office/drawing/2014/main" id="{D1C10C73-24C2-9FFB-10B0-15DD24C21449}"/>
              </a:ext>
            </a:extLst>
          </p:cNvPr>
          <p:cNvSpPr>
            <a:spLocks noGrp="1"/>
          </p:cNvSpPr>
          <p:nvPr>
            <p:ph type="sldNum" sz="quarter" idx="12"/>
          </p:nvPr>
        </p:nvSpPr>
        <p:spPr/>
        <p:txBody>
          <a:bodyPr/>
          <a:lstStyle/>
          <a:p>
            <a:fld id="{4B9D2961-E2E1-254B-8BE2-3756239E383D}" type="slidenum">
              <a:rPr lang="fr-FR" smtClean="0"/>
              <a:t>28</a:t>
            </a:fld>
            <a:endParaRPr lang="fr-FR"/>
          </a:p>
        </p:txBody>
      </p:sp>
    </p:spTree>
    <p:extLst>
      <p:ext uri="{BB962C8B-B14F-4D97-AF65-F5344CB8AC3E}">
        <p14:creationId xmlns:p14="http://schemas.microsoft.com/office/powerpoint/2010/main" val="4035309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2">
            <a:extLst>
              <a:ext uri="{FF2B5EF4-FFF2-40B4-BE49-F238E27FC236}">
                <a16:creationId xmlns:a16="http://schemas.microsoft.com/office/drawing/2014/main" id="{4BE07F04-15FF-5F1E-D280-91FA40702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260350"/>
            <a:ext cx="8785225"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3">
            <a:extLst>
              <a:ext uri="{FF2B5EF4-FFF2-40B4-BE49-F238E27FC236}">
                <a16:creationId xmlns:a16="http://schemas.microsoft.com/office/drawing/2014/main" id="{E42CF4E6-DE3C-C827-9760-8F99F950D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3125789"/>
            <a:ext cx="20161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4">
            <a:extLst>
              <a:ext uri="{FF2B5EF4-FFF2-40B4-BE49-F238E27FC236}">
                <a16:creationId xmlns:a16="http://schemas.microsoft.com/office/drawing/2014/main" id="{2B8653F8-754E-5DF5-B470-9F86FF689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788" y="287338"/>
            <a:ext cx="27940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5">
            <a:extLst>
              <a:ext uri="{FF2B5EF4-FFF2-40B4-BE49-F238E27FC236}">
                <a16:creationId xmlns:a16="http://schemas.microsoft.com/office/drawing/2014/main" id="{A3C01695-B90E-855A-0E41-356BAD274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76" y="188914"/>
            <a:ext cx="261937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a:extLst>
              <a:ext uri="{FF2B5EF4-FFF2-40B4-BE49-F238E27FC236}">
                <a16:creationId xmlns:a16="http://schemas.microsoft.com/office/drawing/2014/main" id="{41FD249A-D750-3F7B-B66E-C9E488865688}"/>
              </a:ext>
            </a:extLst>
          </p:cNvPr>
          <p:cNvSpPr txBox="1"/>
          <p:nvPr/>
        </p:nvSpPr>
        <p:spPr>
          <a:xfrm>
            <a:off x="4707467" y="550333"/>
            <a:ext cx="1396472" cy="369332"/>
          </a:xfrm>
          <a:prstGeom prst="rect">
            <a:avLst/>
          </a:prstGeom>
          <a:noFill/>
        </p:spPr>
        <p:txBody>
          <a:bodyPr wrap="square" rtlCol="0">
            <a:spAutoFit/>
          </a:bodyPr>
          <a:lstStyle/>
          <a:p>
            <a:r>
              <a:rPr lang="fr-FR" b="1" dirty="0">
                <a:solidFill>
                  <a:srgbClr val="C00000"/>
                </a:solidFill>
                <a:highlight>
                  <a:srgbClr val="FFFF00"/>
                </a:highlight>
              </a:rPr>
              <a:t>TRAMADOL</a:t>
            </a:r>
          </a:p>
        </p:txBody>
      </p:sp>
      <p:sp>
        <p:nvSpPr>
          <p:cNvPr id="4" name="Espace réservé du numéro de diapositive 3">
            <a:extLst>
              <a:ext uri="{FF2B5EF4-FFF2-40B4-BE49-F238E27FC236}">
                <a16:creationId xmlns:a16="http://schemas.microsoft.com/office/drawing/2014/main" id="{DE339028-82F1-311D-0D0F-6C8A3635B33E}"/>
              </a:ext>
            </a:extLst>
          </p:cNvPr>
          <p:cNvSpPr>
            <a:spLocks noGrp="1"/>
          </p:cNvSpPr>
          <p:nvPr>
            <p:ph type="sldNum" sz="quarter" idx="12"/>
          </p:nvPr>
        </p:nvSpPr>
        <p:spPr/>
        <p:txBody>
          <a:bodyPr/>
          <a:lstStyle/>
          <a:p>
            <a:fld id="{4B9D2961-E2E1-254B-8BE2-3756239E383D}" type="slidenum">
              <a:rPr lang="fr-FR" smtClean="0"/>
              <a:t>29</a:t>
            </a:fld>
            <a:endParaRPr lang="fr-FR"/>
          </a:p>
        </p:txBody>
      </p:sp>
    </p:spTree>
    <p:extLst>
      <p:ext uri="{BB962C8B-B14F-4D97-AF65-F5344CB8AC3E}">
        <p14:creationId xmlns:p14="http://schemas.microsoft.com/office/powerpoint/2010/main" val="177417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D9196-8A21-1643-9516-3AEC16C85C85}"/>
              </a:ext>
            </a:extLst>
          </p:cNvPr>
          <p:cNvSpPr>
            <a:spLocks noGrp="1"/>
          </p:cNvSpPr>
          <p:nvPr>
            <p:ph type="ctrTitle"/>
          </p:nvPr>
        </p:nvSpPr>
        <p:spPr>
          <a:xfrm>
            <a:off x="617837" y="1359243"/>
            <a:ext cx="11174359" cy="1680519"/>
          </a:xfrm>
        </p:spPr>
        <p:txBody>
          <a:bodyPr>
            <a:normAutofit/>
          </a:bodyPr>
          <a:lstStyle/>
          <a:p>
            <a:r>
              <a:rPr lang="fr-FR" sz="4000" b="1" dirty="0">
                <a:solidFill>
                  <a:srgbClr val="996633"/>
                </a:solidFill>
              </a:rPr>
              <a:t>Grossesse et addiction au </a:t>
            </a:r>
            <a:r>
              <a:rPr lang="fr-FR" sz="4000" b="1" dirty="0" err="1">
                <a:solidFill>
                  <a:srgbClr val="996633"/>
                </a:solidFill>
              </a:rPr>
              <a:t>tramadol</a:t>
            </a:r>
            <a:r>
              <a:rPr lang="fr-FR" sz="4000" b="1" dirty="0">
                <a:solidFill>
                  <a:srgbClr val="996633"/>
                </a:solidFill>
              </a:rPr>
              <a:t> : état des lieux, situations cliniques et regards pluridisciplinaires</a:t>
            </a:r>
          </a:p>
        </p:txBody>
      </p:sp>
      <p:sp>
        <p:nvSpPr>
          <p:cNvPr id="3" name="Sous-titre 2">
            <a:extLst>
              <a:ext uri="{FF2B5EF4-FFF2-40B4-BE49-F238E27FC236}">
                <a16:creationId xmlns:a16="http://schemas.microsoft.com/office/drawing/2014/main" id="{226749CC-5682-6244-93C7-CD6A74D557EB}"/>
              </a:ext>
            </a:extLst>
          </p:cNvPr>
          <p:cNvSpPr>
            <a:spLocks noGrp="1"/>
          </p:cNvSpPr>
          <p:nvPr>
            <p:ph type="subTitle" idx="1"/>
          </p:nvPr>
        </p:nvSpPr>
        <p:spPr>
          <a:xfrm>
            <a:off x="617837" y="3625552"/>
            <a:ext cx="11174360" cy="2297266"/>
          </a:xfrm>
        </p:spPr>
        <p:txBody>
          <a:bodyPr>
            <a:normAutofit fontScale="92500" lnSpcReduction="10000"/>
          </a:bodyPr>
          <a:lstStyle/>
          <a:p>
            <a:pPr algn="l"/>
            <a:r>
              <a:rPr lang="fr-FR" b="1" dirty="0">
                <a:solidFill>
                  <a:srgbClr val="996633"/>
                </a:solidFill>
                <a:effectLst/>
                <a:latin typeface="Calibri" panose="020F0502020204030204" pitchFamily="34" charset="0"/>
                <a:ea typeface="Times New Roman" panose="02020603050405020304" pitchFamily="18" charset="0"/>
                <a:cs typeface="Arial" panose="020B0604020202020204" pitchFamily="34" charset="0"/>
              </a:rPr>
              <a:t>Jean-Baptiste DE MEUUS, gynécologue-obstétricien, CH MOULIN</a:t>
            </a:r>
            <a:endParaRPr lang="fr-FR" dirty="0">
              <a:effectLst/>
              <a:latin typeface="Times New Roman" panose="02020603050405020304" pitchFamily="18" charset="0"/>
              <a:ea typeface="Times New Roman" panose="02020603050405020304" pitchFamily="18" charset="0"/>
            </a:endParaRPr>
          </a:p>
          <a:p>
            <a:pPr algn="l"/>
            <a:r>
              <a:rPr lang="fr-FR" b="1" dirty="0">
                <a:solidFill>
                  <a:srgbClr val="996633"/>
                </a:solidFill>
                <a:effectLst/>
                <a:latin typeface="Calibri" panose="020F0502020204030204" pitchFamily="34" charset="0"/>
                <a:ea typeface="Times New Roman" panose="02020603050405020304" pitchFamily="18" charset="0"/>
                <a:cs typeface="Arial" panose="020B0604020202020204" pitchFamily="34" charset="0"/>
              </a:rPr>
              <a:t>Emmanuelle PEYRET, psychiatre addictologue, Hôpital Robert Debré, PARIS</a:t>
            </a:r>
            <a:endParaRPr lang="fr-FR" dirty="0">
              <a:effectLst/>
              <a:latin typeface="Times New Roman" panose="02020603050405020304" pitchFamily="18" charset="0"/>
              <a:ea typeface="Times New Roman" panose="02020603050405020304" pitchFamily="18" charset="0"/>
            </a:endParaRPr>
          </a:p>
          <a:p>
            <a:pPr algn="l"/>
            <a:r>
              <a:rPr lang="fr-FR" b="1" dirty="0">
                <a:solidFill>
                  <a:srgbClr val="996633"/>
                </a:solidFill>
                <a:effectLst/>
                <a:latin typeface="Calibri" panose="020F0502020204030204" pitchFamily="34" charset="0"/>
                <a:ea typeface="Times New Roman" panose="02020603050405020304" pitchFamily="18" charset="0"/>
                <a:cs typeface="Arial" panose="020B0604020202020204" pitchFamily="34" charset="0"/>
              </a:rPr>
              <a:t>Cécile BOSCHER, pédiatre </a:t>
            </a:r>
            <a:r>
              <a:rPr lang="fr-FR" b="1" dirty="0" err="1">
                <a:solidFill>
                  <a:srgbClr val="996633"/>
                </a:solidFill>
                <a:effectLst/>
                <a:latin typeface="Calibri" panose="020F0502020204030204" pitchFamily="34" charset="0"/>
                <a:ea typeface="Times New Roman" panose="02020603050405020304" pitchFamily="18" charset="0"/>
                <a:cs typeface="Arial" panose="020B0604020202020204" pitchFamily="34" charset="0"/>
              </a:rPr>
              <a:t>néonatalogiste</a:t>
            </a:r>
            <a:r>
              <a:rPr lang="fr-FR" b="1" dirty="0">
                <a:solidFill>
                  <a:srgbClr val="996633"/>
                </a:solidFill>
                <a:effectLst/>
                <a:latin typeface="Calibri" panose="020F0502020204030204" pitchFamily="34" charset="0"/>
                <a:ea typeface="Times New Roman" panose="02020603050405020304" pitchFamily="18" charset="0"/>
                <a:cs typeface="Arial" panose="020B0604020202020204" pitchFamily="34" charset="0"/>
              </a:rPr>
              <a:t>, CHU NANTES</a:t>
            </a:r>
          </a:p>
          <a:p>
            <a:pPr algn="l"/>
            <a:endParaRPr lang="fr-FR" dirty="0">
              <a:effectLst/>
              <a:latin typeface="Times New Roman" panose="02020603050405020304" pitchFamily="18" charset="0"/>
              <a:ea typeface="Times New Roman" panose="02020603050405020304" pitchFamily="18" charset="0"/>
            </a:endParaRPr>
          </a:p>
          <a:p>
            <a:pPr algn="l"/>
            <a:r>
              <a:rPr lang="fr-FR" b="1" dirty="0">
                <a:solidFill>
                  <a:srgbClr val="996633"/>
                </a:solidFill>
                <a:latin typeface="Calibri" panose="020F0502020204030204" pitchFamily="34" charset="0"/>
                <a:ea typeface="Times New Roman" panose="02020603050405020304" pitchFamily="18" charset="0"/>
                <a:cs typeface="Arial" panose="020B0604020202020204" pitchFamily="34" charset="0"/>
              </a:rPr>
              <a:t>Corinne Chanal, sage-femme de coordination grossesse et addiction, ELSA CHU MONTPELLIER, Réseau Périnatalité Occitanie, Présidente du GEGA</a:t>
            </a:r>
            <a:endParaRPr lang="fr-FR" dirty="0">
              <a:latin typeface="Times New Roman" panose="02020603050405020304" pitchFamily="18" charset="0"/>
              <a:ea typeface="Times New Roman" panose="02020603050405020304" pitchFamily="18" charset="0"/>
            </a:endParaRPr>
          </a:p>
          <a:p>
            <a:pPr algn="l"/>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2" descr="Asso Gega">
            <a:hlinkClick r:id="rId2"/>
            <a:extLst>
              <a:ext uri="{FF2B5EF4-FFF2-40B4-BE49-F238E27FC236}">
                <a16:creationId xmlns:a16="http://schemas.microsoft.com/office/drawing/2014/main" id="{82ABE2D3-9B23-D0E2-86FB-756D9B5EC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24" y="103998"/>
            <a:ext cx="2016224" cy="116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21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5391E5-EDD7-6AD9-3664-E089A6472848}"/>
              </a:ext>
            </a:extLst>
          </p:cNvPr>
          <p:cNvSpPr>
            <a:spLocks noGrp="1"/>
          </p:cNvSpPr>
          <p:nvPr>
            <p:ph type="sldNum" sz="quarter" idx="12"/>
          </p:nvPr>
        </p:nvSpPr>
        <p:spPr/>
        <p:txBody>
          <a:bodyPr/>
          <a:lstStyle/>
          <a:p>
            <a:fld id="{4B9D2961-E2E1-254B-8BE2-3756239E383D}" type="slidenum">
              <a:rPr lang="fr-FR" smtClean="0"/>
              <a:t>30</a:t>
            </a:fld>
            <a:endParaRPr lang="fr-FR"/>
          </a:p>
        </p:txBody>
      </p:sp>
      <p:sp>
        <p:nvSpPr>
          <p:cNvPr id="5" name="ZoneTexte 4">
            <a:extLst>
              <a:ext uri="{FF2B5EF4-FFF2-40B4-BE49-F238E27FC236}">
                <a16:creationId xmlns:a16="http://schemas.microsoft.com/office/drawing/2014/main" id="{51014146-807E-3FEC-48E9-935CEE925F63}"/>
              </a:ext>
            </a:extLst>
          </p:cNvPr>
          <p:cNvSpPr txBox="1"/>
          <p:nvPr/>
        </p:nvSpPr>
        <p:spPr>
          <a:xfrm>
            <a:off x="1837267" y="136525"/>
            <a:ext cx="7738978" cy="523220"/>
          </a:xfrm>
          <a:prstGeom prst="rect">
            <a:avLst/>
          </a:prstGeom>
          <a:noFill/>
        </p:spPr>
        <p:txBody>
          <a:bodyPr wrap="none" rtlCol="0">
            <a:spAutoFit/>
          </a:bodyPr>
          <a:lstStyle/>
          <a:p>
            <a:r>
              <a:rPr lang="fr-FR" sz="2800" b="1" dirty="0">
                <a:solidFill>
                  <a:srgbClr val="996633"/>
                </a:solidFill>
              </a:rPr>
              <a:t>Reconnaitre un syndrome de sevrage aux opioïdes </a:t>
            </a:r>
          </a:p>
        </p:txBody>
      </p:sp>
      <p:sp>
        <p:nvSpPr>
          <p:cNvPr id="6" name="ZoneTexte 5">
            <a:extLst>
              <a:ext uri="{FF2B5EF4-FFF2-40B4-BE49-F238E27FC236}">
                <a16:creationId xmlns:a16="http://schemas.microsoft.com/office/drawing/2014/main" id="{FDAD9B85-D7A8-E591-B267-09B13CED5E43}"/>
              </a:ext>
            </a:extLst>
          </p:cNvPr>
          <p:cNvSpPr txBox="1"/>
          <p:nvPr/>
        </p:nvSpPr>
        <p:spPr>
          <a:xfrm>
            <a:off x="444476" y="654753"/>
            <a:ext cx="3305649" cy="369332"/>
          </a:xfrm>
          <a:prstGeom prst="rect">
            <a:avLst/>
          </a:prstGeom>
          <a:noFill/>
        </p:spPr>
        <p:txBody>
          <a:bodyPr wrap="none" rtlCol="0">
            <a:spAutoFit/>
          </a:bodyPr>
          <a:lstStyle/>
          <a:p>
            <a:r>
              <a:rPr lang="fr-FR" dirty="0">
                <a:solidFill>
                  <a:srgbClr val="996633"/>
                </a:solidFill>
              </a:rPr>
              <a:t>Critères diagnostiques du DSM- 5</a:t>
            </a:r>
          </a:p>
        </p:txBody>
      </p:sp>
      <p:sp>
        <p:nvSpPr>
          <p:cNvPr id="8" name="ZoneTexte 7">
            <a:extLst>
              <a:ext uri="{FF2B5EF4-FFF2-40B4-BE49-F238E27FC236}">
                <a16:creationId xmlns:a16="http://schemas.microsoft.com/office/drawing/2014/main" id="{CAFF7296-B6FB-5371-48D4-F75582FF029F}"/>
              </a:ext>
            </a:extLst>
          </p:cNvPr>
          <p:cNvSpPr txBox="1"/>
          <p:nvPr/>
        </p:nvSpPr>
        <p:spPr>
          <a:xfrm>
            <a:off x="567265" y="1024085"/>
            <a:ext cx="10515601" cy="5909310"/>
          </a:xfrm>
          <a:prstGeom prst="rect">
            <a:avLst/>
          </a:prstGeom>
          <a:noFill/>
        </p:spPr>
        <p:txBody>
          <a:bodyPr wrap="square">
            <a:spAutoFit/>
          </a:bodyPr>
          <a:lstStyle/>
          <a:p>
            <a:r>
              <a:rPr lang="fr-FR" dirty="0">
                <a:solidFill>
                  <a:srgbClr val="996633"/>
                </a:solidFill>
              </a:rPr>
              <a:t>Présence d’au moins un des deux critères principaux suivants </a:t>
            </a:r>
          </a:p>
          <a:p>
            <a:r>
              <a:rPr lang="fr-FR" dirty="0">
                <a:solidFill>
                  <a:srgbClr val="996633"/>
                </a:solidFill>
              </a:rPr>
              <a:t> • arrêt (ou réduction) d’une utilisation d’opioïdes qui a été importante et prolongée (plusieurs semaines)</a:t>
            </a:r>
          </a:p>
          <a:p>
            <a:r>
              <a:rPr lang="fr-FR" dirty="0">
                <a:solidFill>
                  <a:srgbClr val="996633"/>
                </a:solidFill>
              </a:rPr>
              <a:t> • administration d’un antagoniste des opioïdes après une période d’utilisation d’opioïdes</a:t>
            </a:r>
          </a:p>
          <a:p>
            <a:endParaRPr lang="fr-FR" dirty="0">
              <a:solidFill>
                <a:srgbClr val="996633"/>
              </a:solidFill>
            </a:endParaRPr>
          </a:p>
          <a:p>
            <a:r>
              <a:rPr lang="fr-FR" dirty="0">
                <a:solidFill>
                  <a:srgbClr val="996633"/>
                </a:solidFill>
              </a:rPr>
              <a:t> Trois (ou plus) des critères secondaires suivants se développent en quelques minutes ou quelques jours après le critère principal : </a:t>
            </a:r>
          </a:p>
          <a:p>
            <a:r>
              <a:rPr lang="fr-FR" dirty="0">
                <a:solidFill>
                  <a:srgbClr val="996633"/>
                </a:solidFill>
              </a:rPr>
              <a:t>• humeur dysphorique</a:t>
            </a:r>
          </a:p>
          <a:p>
            <a:r>
              <a:rPr lang="fr-FR" dirty="0">
                <a:solidFill>
                  <a:srgbClr val="996633"/>
                </a:solidFill>
              </a:rPr>
              <a:t> • nausées ou vomissements </a:t>
            </a:r>
          </a:p>
          <a:p>
            <a:r>
              <a:rPr lang="fr-FR" dirty="0">
                <a:solidFill>
                  <a:srgbClr val="996633"/>
                </a:solidFill>
              </a:rPr>
              <a:t>• douleurs musculaires </a:t>
            </a:r>
          </a:p>
          <a:p>
            <a:r>
              <a:rPr lang="fr-FR" dirty="0">
                <a:solidFill>
                  <a:srgbClr val="996633"/>
                </a:solidFill>
              </a:rPr>
              <a:t>• larmoiement ou rhinorrhée</a:t>
            </a:r>
          </a:p>
          <a:p>
            <a:r>
              <a:rPr lang="fr-FR" dirty="0">
                <a:solidFill>
                  <a:srgbClr val="996633"/>
                </a:solidFill>
              </a:rPr>
              <a:t>• dilatation pupillaire, </a:t>
            </a:r>
            <a:r>
              <a:rPr lang="fr-FR" dirty="0" err="1">
                <a:solidFill>
                  <a:srgbClr val="996633"/>
                </a:solidFill>
              </a:rPr>
              <a:t>piloérection</a:t>
            </a:r>
            <a:r>
              <a:rPr lang="fr-FR" dirty="0">
                <a:solidFill>
                  <a:srgbClr val="996633"/>
                </a:solidFill>
              </a:rPr>
              <a:t> ou transpiration</a:t>
            </a:r>
          </a:p>
          <a:p>
            <a:r>
              <a:rPr lang="fr-FR" dirty="0">
                <a:solidFill>
                  <a:srgbClr val="996633"/>
                </a:solidFill>
              </a:rPr>
              <a:t>• diarrhée </a:t>
            </a:r>
          </a:p>
          <a:p>
            <a:r>
              <a:rPr lang="fr-FR" dirty="0">
                <a:solidFill>
                  <a:srgbClr val="996633"/>
                </a:solidFill>
              </a:rPr>
              <a:t>• bâillement </a:t>
            </a:r>
          </a:p>
          <a:p>
            <a:r>
              <a:rPr lang="fr-FR" dirty="0">
                <a:solidFill>
                  <a:srgbClr val="996633"/>
                </a:solidFill>
              </a:rPr>
              <a:t>• fièvre</a:t>
            </a:r>
          </a:p>
          <a:p>
            <a:r>
              <a:rPr lang="fr-FR" dirty="0">
                <a:solidFill>
                  <a:srgbClr val="996633"/>
                </a:solidFill>
              </a:rPr>
              <a:t>• insomnie</a:t>
            </a:r>
          </a:p>
          <a:p>
            <a:endParaRPr lang="fr-FR" dirty="0">
              <a:solidFill>
                <a:srgbClr val="996633"/>
              </a:solidFill>
            </a:endParaRPr>
          </a:p>
          <a:p>
            <a:r>
              <a:rPr lang="fr-FR" dirty="0">
                <a:solidFill>
                  <a:srgbClr val="996633"/>
                </a:solidFill>
              </a:rPr>
              <a:t> Les signes ou symptômes  entraînent une </a:t>
            </a:r>
            <a:r>
              <a:rPr lang="fr-FR" b="1" dirty="0">
                <a:solidFill>
                  <a:srgbClr val="996633"/>
                </a:solidFill>
              </a:rPr>
              <a:t>détresse cliniquement significative ou une altération du fonctionnement social, professionnel ou dans d’autres domaines importants </a:t>
            </a:r>
            <a:r>
              <a:rPr lang="fr-FR" dirty="0">
                <a:solidFill>
                  <a:srgbClr val="996633"/>
                </a:solidFill>
              </a:rPr>
              <a:t>et ne sont pas attribuables à une autre affection médicale et ne sont pas mieux expliqués par un autre trouble mental, dont l’intoxication à une autre substance ou le  sevrage d’une autre substance. Ces symptômes  plus chroniques incluent l’anxiété, la dysphorie, l’anhédonie et l’insomnie. </a:t>
            </a:r>
          </a:p>
        </p:txBody>
      </p:sp>
    </p:spTree>
    <p:extLst>
      <p:ext uri="{BB962C8B-B14F-4D97-AF65-F5344CB8AC3E}">
        <p14:creationId xmlns:p14="http://schemas.microsoft.com/office/powerpoint/2010/main" val="421843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9E8FB8BA-02FD-2109-EEE7-7987965C2AA6}"/>
              </a:ext>
            </a:extLst>
          </p:cNvPr>
          <p:cNvSpPr>
            <a:spLocks noChangeArrowheads="1"/>
          </p:cNvSpPr>
          <p:nvPr/>
        </p:nvSpPr>
        <p:spPr bwMode="auto">
          <a:xfrm>
            <a:off x="10488612" y="3574750"/>
            <a:ext cx="1439861" cy="2554545"/>
          </a:xfrm>
          <a:prstGeom prst="rect">
            <a:avLst/>
          </a:prstGeom>
          <a:solidFill>
            <a:schemeClr val="bg1">
              <a:lumMod val="85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600" i="1" dirty="0">
                <a:latin typeface="Arial" charset="0"/>
                <a:cs typeface="Arial" charset="0"/>
              </a:rPr>
              <a:t>Ryan et al. | </a:t>
            </a:r>
            <a:r>
              <a:rPr lang="fr-FR" altLang="fr-FR" sz="1600" i="1" dirty="0" err="1">
                <a:latin typeface="Arial" charset="0"/>
                <a:cs typeface="Arial" charset="0"/>
              </a:rPr>
              <a:t>Clinical</a:t>
            </a:r>
            <a:r>
              <a:rPr lang="fr-FR" altLang="fr-FR" sz="1600" i="1" dirty="0">
                <a:latin typeface="Arial" charset="0"/>
                <a:cs typeface="Arial" charset="0"/>
              </a:rPr>
              <a:t> </a:t>
            </a:r>
            <a:r>
              <a:rPr lang="fr-FR" altLang="fr-FR" sz="1600" i="1" dirty="0" err="1">
                <a:latin typeface="Arial" charset="0"/>
                <a:cs typeface="Arial" charset="0"/>
              </a:rPr>
              <a:t>Obstetrics</a:t>
            </a:r>
            <a:r>
              <a:rPr lang="fr-FR" altLang="fr-FR" sz="1600" i="1" dirty="0">
                <a:latin typeface="Arial" charset="0"/>
                <a:cs typeface="Arial" charset="0"/>
              </a:rPr>
              <a:t> and </a:t>
            </a:r>
            <a:r>
              <a:rPr lang="fr-FR" altLang="fr-FR" sz="1600" i="1" dirty="0" err="1">
                <a:latin typeface="Arial" charset="0"/>
                <a:cs typeface="Arial" charset="0"/>
              </a:rPr>
              <a:t>Gynecology</a:t>
            </a:r>
            <a:r>
              <a:rPr lang="fr-FR" altLang="fr-FR" sz="1600" i="1" dirty="0">
                <a:latin typeface="Arial" charset="0"/>
                <a:cs typeface="Arial" charset="0"/>
              </a:rPr>
              <a:t> 2019; 62(1): 112-7   Substance Abuse in </a:t>
            </a:r>
            <a:r>
              <a:rPr lang="fr-FR" altLang="fr-FR" sz="1600" i="1" dirty="0" err="1">
                <a:latin typeface="Arial" charset="0"/>
                <a:cs typeface="Arial" charset="0"/>
              </a:rPr>
              <a:t>Pregnancy</a:t>
            </a:r>
            <a:endParaRPr lang="fr-FR" altLang="fr-FR" sz="1600" i="1" dirty="0">
              <a:latin typeface="Arial" charset="0"/>
              <a:cs typeface="Arial" charset="0"/>
            </a:endParaRPr>
          </a:p>
        </p:txBody>
      </p:sp>
      <p:pic>
        <p:nvPicPr>
          <p:cNvPr id="19459" name="Picture 2">
            <a:extLst>
              <a:ext uri="{FF2B5EF4-FFF2-40B4-BE49-F238E27FC236}">
                <a16:creationId xmlns:a16="http://schemas.microsoft.com/office/drawing/2014/main" id="{15237CAA-C4F5-97D5-CCB8-27F9FA326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1264" y="96309"/>
            <a:ext cx="1827209" cy="2836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768087DA-4C88-EE6D-AFED-7CE3AEB9AAD3}"/>
              </a:ext>
            </a:extLst>
          </p:cNvPr>
          <p:cNvSpPr/>
          <p:nvPr/>
        </p:nvSpPr>
        <p:spPr>
          <a:xfrm>
            <a:off x="543697" y="188913"/>
            <a:ext cx="9557567" cy="6463308"/>
          </a:xfrm>
          <a:prstGeom prst="rect">
            <a:avLst/>
          </a:prstGeom>
        </p:spPr>
        <p:txBody>
          <a:bodyPr wrap="square">
            <a:spAutoFit/>
          </a:bodyPr>
          <a:lstStyle/>
          <a:p>
            <a:pPr eaLnBrk="1" hangingPunct="1">
              <a:defRPr/>
            </a:pPr>
            <a:r>
              <a:rPr lang="fr-FR" sz="2800" b="1" dirty="0">
                <a:solidFill>
                  <a:srgbClr val="996633"/>
                </a:solidFill>
                <a:latin typeface="Arial" charset="0"/>
                <a:cs typeface="Arial" charset="0"/>
              </a:rPr>
              <a:t>Le développement d’une addiction est d’origine multifactorielle </a:t>
            </a:r>
          </a:p>
          <a:p>
            <a:pPr eaLnBrk="1" hangingPunct="1">
              <a:defRPr/>
            </a:pPr>
            <a:endParaRPr lang="fr-FR" sz="2800" b="1" dirty="0">
              <a:solidFill>
                <a:srgbClr val="7030A0"/>
              </a:solidFill>
              <a:latin typeface="Arial" charset="0"/>
              <a:cs typeface="Arial" charset="0"/>
            </a:endParaRPr>
          </a:p>
          <a:p>
            <a:pPr eaLnBrk="1" hangingPunct="1">
              <a:defRPr/>
            </a:pPr>
            <a:r>
              <a:rPr lang="fr-FR" sz="2000" b="1" dirty="0">
                <a:solidFill>
                  <a:srgbClr val="996633"/>
                </a:solidFill>
                <a:latin typeface="Arial" charset="0"/>
                <a:cs typeface="Arial" charset="0"/>
              </a:rPr>
              <a:t>3 facteurs de risques majeurs  :</a:t>
            </a:r>
          </a:p>
          <a:p>
            <a:pPr eaLnBrk="1" hangingPunct="1">
              <a:defRPr/>
            </a:pPr>
            <a:endParaRPr lang="fr-FR" dirty="0">
              <a:solidFill>
                <a:srgbClr val="996633"/>
              </a:solidFill>
              <a:latin typeface="Arial" charset="0"/>
              <a:cs typeface="Arial" charset="0"/>
            </a:endParaRPr>
          </a:p>
          <a:p>
            <a:pPr eaLnBrk="1" hangingPunct="1">
              <a:defRPr/>
            </a:pPr>
            <a:r>
              <a:rPr lang="fr-FR" dirty="0">
                <a:solidFill>
                  <a:srgbClr val="996633"/>
                </a:solidFill>
                <a:latin typeface="Arial" charset="0"/>
                <a:cs typeface="Arial" charset="0"/>
              </a:rPr>
              <a:t> - </a:t>
            </a:r>
            <a:r>
              <a:rPr lang="fr-FR" b="1" dirty="0">
                <a:solidFill>
                  <a:srgbClr val="996633"/>
                </a:solidFill>
                <a:latin typeface="Arial" charset="0"/>
                <a:cs typeface="Arial" charset="0"/>
              </a:rPr>
              <a:t>génétiques </a:t>
            </a:r>
            <a:r>
              <a:rPr lang="fr-FR" dirty="0">
                <a:solidFill>
                  <a:srgbClr val="996633"/>
                </a:solidFill>
                <a:latin typeface="Arial" charset="0"/>
                <a:cs typeface="Arial" charset="0"/>
              </a:rPr>
              <a:t>: il y a une prédisposition à développer un trouble de l’usage</a:t>
            </a:r>
          </a:p>
          <a:p>
            <a:pPr eaLnBrk="1" hangingPunct="1">
              <a:defRPr/>
            </a:pPr>
            <a:r>
              <a:rPr lang="fr-FR" dirty="0">
                <a:solidFill>
                  <a:srgbClr val="996633"/>
                </a:solidFill>
                <a:latin typeface="Arial" charset="0"/>
                <a:cs typeface="Arial" charset="0"/>
              </a:rPr>
              <a:t> s’il y a des antécédents familiaux.</a:t>
            </a:r>
          </a:p>
          <a:p>
            <a:pPr eaLnBrk="1" hangingPunct="1">
              <a:defRPr/>
            </a:pPr>
            <a:endParaRPr lang="fr-FR" dirty="0">
              <a:solidFill>
                <a:srgbClr val="996633"/>
              </a:solidFill>
              <a:latin typeface="Arial" charset="0"/>
              <a:cs typeface="Arial" charset="0"/>
            </a:endParaRPr>
          </a:p>
          <a:p>
            <a:pPr eaLnBrk="1" hangingPunct="1">
              <a:defRPr/>
            </a:pPr>
            <a:r>
              <a:rPr lang="fr-FR" dirty="0">
                <a:solidFill>
                  <a:srgbClr val="996633"/>
                </a:solidFill>
                <a:latin typeface="Arial" charset="0"/>
                <a:cs typeface="Arial" charset="0"/>
              </a:rPr>
              <a:t> - </a:t>
            </a:r>
            <a:r>
              <a:rPr lang="fr-FR" b="1" dirty="0">
                <a:solidFill>
                  <a:srgbClr val="996633"/>
                </a:solidFill>
                <a:latin typeface="Arial" charset="0"/>
                <a:cs typeface="Arial" charset="0"/>
              </a:rPr>
              <a:t>environnementaux </a:t>
            </a:r>
            <a:r>
              <a:rPr lang="fr-FR" dirty="0">
                <a:solidFill>
                  <a:srgbClr val="996633"/>
                </a:solidFill>
                <a:latin typeface="Arial" charset="0"/>
                <a:cs typeface="Arial" charset="0"/>
              </a:rPr>
              <a:t>: Les évènements difficiles de l’enfance influent sur le développement d’une addiction et modifient l'expressions des gènes ce qui est à l’origine du fascinant concept d’épigénétique. </a:t>
            </a:r>
          </a:p>
          <a:p>
            <a:pPr eaLnBrk="1" hangingPunct="1">
              <a:defRPr/>
            </a:pPr>
            <a:endParaRPr lang="fr-FR" dirty="0">
              <a:solidFill>
                <a:srgbClr val="996633"/>
              </a:solidFill>
              <a:latin typeface="Arial" charset="0"/>
              <a:cs typeface="Arial" charset="0"/>
            </a:endParaRPr>
          </a:p>
          <a:p>
            <a:pPr marL="285750" indent="-285750">
              <a:buFontTx/>
              <a:buChar char="-"/>
              <a:defRPr/>
            </a:pPr>
            <a:r>
              <a:rPr lang="fr-FR" b="1" dirty="0">
                <a:solidFill>
                  <a:srgbClr val="996633"/>
                </a:solidFill>
                <a:latin typeface="Arial" charset="0"/>
                <a:cs typeface="Arial" charset="0"/>
              </a:rPr>
              <a:t>exposition</a:t>
            </a:r>
            <a:r>
              <a:rPr lang="fr-FR" dirty="0">
                <a:solidFill>
                  <a:srgbClr val="996633"/>
                </a:solidFill>
                <a:latin typeface="Arial" charset="0"/>
                <a:cs typeface="Arial" charset="0"/>
              </a:rPr>
              <a:t> : </a:t>
            </a:r>
          </a:p>
          <a:p>
            <a:pPr eaLnBrk="1" hangingPunct="1">
              <a:defRPr/>
            </a:pPr>
            <a:r>
              <a:rPr lang="fr-FR" dirty="0">
                <a:latin typeface="Arial" charset="0"/>
                <a:cs typeface="Arial" charset="0"/>
              </a:rPr>
              <a:t>                            </a:t>
            </a:r>
            <a:r>
              <a:rPr lang="fr-FR" sz="2000" b="1" dirty="0">
                <a:solidFill>
                  <a:srgbClr val="C00000"/>
                </a:solidFill>
                <a:latin typeface="Arial" charset="0"/>
                <a:cs typeface="Arial" charset="0"/>
              </a:rPr>
              <a:t>exposition iatrogène aux opiacés </a:t>
            </a:r>
          </a:p>
          <a:p>
            <a:pPr eaLnBrk="1" hangingPunct="1">
              <a:defRPr/>
            </a:pPr>
            <a:r>
              <a:rPr lang="fr-FR" dirty="0">
                <a:solidFill>
                  <a:srgbClr val="996633"/>
                </a:solidFill>
                <a:latin typeface="Arial" charset="0"/>
                <a:cs typeface="Arial" charset="0"/>
              </a:rPr>
              <a:t>                            alcool à l’adolescence est en lien avec les dysfonctionnements familiaux avec une vulnérabilité particulière du sujet à développer un trouble.</a:t>
            </a:r>
          </a:p>
          <a:p>
            <a:pPr eaLnBrk="1" hangingPunct="1">
              <a:defRPr/>
            </a:pPr>
            <a:endParaRPr lang="fr-FR" dirty="0">
              <a:solidFill>
                <a:srgbClr val="996633"/>
              </a:solidFill>
              <a:latin typeface="Arial" charset="0"/>
              <a:cs typeface="Arial" charset="0"/>
            </a:endParaRPr>
          </a:p>
          <a:p>
            <a:pPr eaLnBrk="1" hangingPunct="1">
              <a:defRPr/>
            </a:pPr>
            <a:r>
              <a:rPr lang="fr-FR" dirty="0">
                <a:solidFill>
                  <a:srgbClr val="996633"/>
                </a:solidFill>
                <a:latin typeface="Arial" charset="0"/>
                <a:cs typeface="Arial" charset="0"/>
              </a:rPr>
              <a:t> </a:t>
            </a:r>
            <a:r>
              <a:rPr lang="fr-FR" b="1" dirty="0">
                <a:solidFill>
                  <a:srgbClr val="996633"/>
                </a:solidFill>
                <a:latin typeface="Arial" charset="0"/>
                <a:cs typeface="Arial" charset="0"/>
              </a:rPr>
              <a:t>Il est  important comme pour toute </a:t>
            </a:r>
            <a:r>
              <a:rPr lang="fr-FR" sz="2000" b="1" dirty="0">
                <a:solidFill>
                  <a:srgbClr val="996633"/>
                </a:solidFill>
                <a:latin typeface="Arial" charset="0"/>
                <a:cs typeface="Arial" charset="0"/>
              </a:rPr>
              <a:t>pathologie chronique </a:t>
            </a:r>
            <a:r>
              <a:rPr lang="fr-FR" b="1" dirty="0">
                <a:solidFill>
                  <a:srgbClr val="996633"/>
                </a:solidFill>
                <a:latin typeface="Arial" charset="0"/>
                <a:cs typeface="Arial" charset="0"/>
              </a:rPr>
              <a:t>de développer l’éducation thérapeutique pour permettre au patient de mieux vivre avec sa maladie addictive et que les professionnels développent leurs connaissances sur le sujet et notamment en ce qui concerne les traitements ayant prouvé leur efficacité</a:t>
            </a:r>
            <a:r>
              <a:rPr lang="fr-FR" sz="2000" b="1" dirty="0">
                <a:solidFill>
                  <a:srgbClr val="996633"/>
                </a:solidFill>
                <a:latin typeface="Arial" charset="0"/>
                <a:cs typeface="Arial" charset="0"/>
              </a:rPr>
              <a:t>.</a:t>
            </a:r>
          </a:p>
        </p:txBody>
      </p:sp>
      <p:sp>
        <p:nvSpPr>
          <p:cNvPr id="4" name="Espace réservé du numéro de diapositive 3">
            <a:extLst>
              <a:ext uri="{FF2B5EF4-FFF2-40B4-BE49-F238E27FC236}">
                <a16:creationId xmlns:a16="http://schemas.microsoft.com/office/drawing/2014/main" id="{DE81DD94-FDEE-A777-3C1A-4E6A53452435}"/>
              </a:ext>
            </a:extLst>
          </p:cNvPr>
          <p:cNvSpPr>
            <a:spLocks noGrp="1"/>
          </p:cNvSpPr>
          <p:nvPr>
            <p:ph type="sldNum" sz="quarter" idx="12"/>
          </p:nvPr>
        </p:nvSpPr>
        <p:spPr/>
        <p:txBody>
          <a:bodyPr/>
          <a:lstStyle/>
          <a:p>
            <a:fld id="{4B9D2961-E2E1-254B-8BE2-3756239E383D}" type="slidenum">
              <a:rPr lang="fr-FR" smtClean="0"/>
              <a:t>31</a:t>
            </a:fld>
            <a:endParaRPr lang="fr-FR"/>
          </a:p>
        </p:txBody>
      </p:sp>
    </p:spTree>
    <p:extLst>
      <p:ext uri="{BB962C8B-B14F-4D97-AF65-F5344CB8AC3E}">
        <p14:creationId xmlns:p14="http://schemas.microsoft.com/office/powerpoint/2010/main" val="241053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81EA85E-DB0D-9927-A10A-4B60B84329BA}"/>
              </a:ext>
            </a:extLst>
          </p:cNvPr>
          <p:cNvSpPr txBox="1"/>
          <p:nvPr/>
        </p:nvSpPr>
        <p:spPr>
          <a:xfrm>
            <a:off x="0" y="1025252"/>
            <a:ext cx="3491345" cy="5262979"/>
          </a:xfrm>
          <a:prstGeom prst="rect">
            <a:avLst/>
          </a:prstGeom>
          <a:noFill/>
        </p:spPr>
        <p:txBody>
          <a:bodyPr wrap="square">
            <a:spAutoFit/>
          </a:bodyPr>
          <a:lstStyle/>
          <a:p>
            <a:pPr algn="ctr"/>
            <a:r>
              <a:rPr lang="fr-FR" sz="3200" dirty="0">
                <a:solidFill>
                  <a:srgbClr val="996633"/>
                </a:solidFill>
                <a:latin typeface="+mj-lt"/>
              </a:rPr>
              <a:t>Dépister un trouble de l’usage d’antalgique opioïde</a:t>
            </a:r>
          </a:p>
          <a:p>
            <a:pPr algn="ctr"/>
            <a:endParaRPr lang="fr-FR" sz="3200" dirty="0">
              <a:solidFill>
                <a:srgbClr val="996633"/>
              </a:solidFill>
              <a:latin typeface="+mj-lt"/>
            </a:endParaRPr>
          </a:p>
          <a:p>
            <a:pPr algn="ctr"/>
            <a:endParaRPr lang="fr-FR" sz="3200" dirty="0">
              <a:solidFill>
                <a:srgbClr val="996633"/>
              </a:solidFill>
              <a:latin typeface="+mj-lt"/>
            </a:endParaRPr>
          </a:p>
          <a:p>
            <a:pPr algn="ctr"/>
            <a:endParaRPr lang="fr-FR" sz="3200" dirty="0">
              <a:solidFill>
                <a:srgbClr val="996633"/>
              </a:solidFill>
              <a:latin typeface="+mj-lt"/>
            </a:endParaRPr>
          </a:p>
          <a:p>
            <a:pPr algn="ctr"/>
            <a:r>
              <a:rPr lang="fr-FR" sz="3200" dirty="0">
                <a:solidFill>
                  <a:srgbClr val="996633"/>
                </a:solidFill>
                <a:latin typeface="+mj-lt"/>
              </a:rPr>
              <a:t>L’échelle POMI</a:t>
            </a:r>
          </a:p>
          <a:p>
            <a:pPr algn="ctr"/>
            <a:endParaRPr lang="fr-FR" sz="3200" dirty="0">
              <a:solidFill>
                <a:srgbClr val="996633"/>
              </a:solidFill>
              <a:latin typeface="+mj-lt"/>
            </a:endParaRPr>
          </a:p>
          <a:p>
            <a:pPr algn="ctr"/>
            <a:endParaRPr lang="fr-FR" sz="2400" dirty="0">
              <a:solidFill>
                <a:srgbClr val="996633"/>
              </a:solidFill>
            </a:endParaRPr>
          </a:p>
          <a:p>
            <a:pPr algn="ctr"/>
            <a:endParaRPr lang="fr-FR" sz="2400" dirty="0">
              <a:solidFill>
                <a:srgbClr val="996633"/>
              </a:solidFill>
            </a:endParaRPr>
          </a:p>
        </p:txBody>
      </p:sp>
      <p:sp>
        <p:nvSpPr>
          <p:cNvPr id="5" name="Espace réservé du numéro de diapositive 4">
            <a:extLst>
              <a:ext uri="{FF2B5EF4-FFF2-40B4-BE49-F238E27FC236}">
                <a16:creationId xmlns:a16="http://schemas.microsoft.com/office/drawing/2014/main" id="{01560BD4-F84F-5743-0F3F-531BF294AA17}"/>
              </a:ext>
            </a:extLst>
          </p:cNvPr>
          <p:cNvSpPr>
            <a:spLocks noGrp="1"/>
          </p:cNvSpPr>
          <p:nvPr>
            <p:ph type="sldNum" sz="quarter" idx="12"/>
          </p:nvPr>
        </p:nvSpPr>
        <p:spPr/>
        <p:txBody>
          <a:bodyPr/>
          <a:lstStyle/>
          <a:p>
            <a:fld id="{4B9D2961-E2E1-254B-8BE2-3756239E383D}" type="slidenum">
              <a:rPr lang="fr-FR" smtClean="0"/>
              <a:t>32</a:t>
            </a:fld>
            <a:endParaRPr lang="fr-FR"/>
          </a:p>
        </p:txBody>
      </p:sp>
      <p:pic>
        <p:nvPicPr>
          <p:cNvPr id="6" name="Image 5"/>
          <p:cNvPicPr>
            <a:picLocks noChangeAspect="1"/>
          </p:cNvPicPr>
          <p:nvPr/>
        </p:nvPicPr>
        <p:blipFill>
          <a:blip r:embed="rId2"/>
          <a:stretch>
            <a:fillRect/>
          </a:stretch>
        </p:blipFill>
        <p:spPr>
          <a:xfrm>
            <a:off x="3290153" y="0"/>
            <a:ext cx="8901847" cy="5524513"/>
          </a:xfrm>
          <a:prstGeom prst="rect">
            <a:avLst/>
          </a:prstGeom>
        </p:spPr>
      </p:pic>
      <p:pic>
        <p:nvPicPr>
          <p:cNvPr id="8" name="Image 7"/>
          <p:cNvPicPr>
            <a:picLocks noChangeAspect="1"/>
          </p:cNvPicPr>
          <p:nvPr/>
        </p:nvPicPr>
        <p:blipFill>
          <a:blip r:embed="rId3"/>
          <a:stretch>
            <a:fillRect/>
          </a:stretch>
        </p:blipFill>
        <p:spPr>
          <a:xfrm>
            <a:off x="3820431" y="5524513"/>
            <a:ext cx="6981825" cy="1219200"/>
          </a:xfrm>
          <a:prstGeom prst="rect">
            <a:avLst/>
          </a:prstGeom>
        </p:spPr>
      </p:pic>
    </p:spTree>
    <p:extLst>
      <p:ext uri="{BB962C8B-B14F-4D97-AF65-F5344CB8AC3E}">
        <p14:creationId xmlns:p14="http://schemas.microsoft.com/office/powerpoint/2010/main" val="1960700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9E5613A-D950-BA2A-37CA-B487093FACC2}"/>
              </a:ext>
            </a:extLst>
          </p:cNvPr>
          <p:cNvSpPr>
            <a:spLocks noGrp="1"/>
          </p:cNvSpPr>
          <p:nvPr>
            <p:ph type="sldNum" sz="quarter" idx="12"/>
          </p:nvPr>
        </p:nvSpPr>
        <p:spPr/>
        <p:txBody>
          <a:bodyPr/>
          <a:lstStyle/>
          <a:p>
            <a:fld id="{4B9D2961-E2E1-254B-8BE2-3756239E383D}" type="slidenum">
              <a:rPr lang="fr-FR" smtClean="0"/>
              <a:t>33</a:t>
            </a:fld>
            <a:endParaRPr lang="fr-FR"/>
          </a:p>
        </p:txBody>
      </p:sp>
      <p:pic>
        <p:nvPicPr>
          <p:cNvPr id="5" name="Image 4">
            <a:extLst>
              <a:ext uri="{FF2B5EF4-FFF2-40B4-BE49-F238E27FC236}">
                <a16:creationId xmlns:a16="http://schemas.microsoft.com/office/drawing/2014/main" id="{4C9DC2DD-7834-CBF7-2157-F5F84EEF8C09}"/>
              </a:ext>
            </a:extLst>
          </p:cNvPr>
          <p:cNvPicPr>
            <a:picLocks noChangeAspect="1"/>
          </p:cNvPicPr>
          <p:nvPr/>
        </p:nvPicPr>
        <p:blipFill>
          <a:blip r:embed="rId2"/>
          <a:stretch>
            <a:fillRect/>
          </a:stretch>
        </p:blipFill>
        <p:spPr>
          <a:xfrm>
            <a:off x="2310196" y="842208"/>
            <a:ext cx="7835289" cy="5514142"/>
          </a:xfrm>
          <a:prstGeom prst="rect">
            <a:avLst/>
          </a:prstGeom>
        </p:spPr>
      </p:pic>
      <p:sp>
        <p:nvSpPr>
          <p:cNvPr id="6" name="ZoneTexte 5">
            <a:extLst>
              <a:ext uri="{FF2B5EF4-FFF2-40B4-BE49-F238E27FC236}">
                <a16:creationId xmlns:a16="http://schemas.microsoft.com/office/drawing/2014/main" id="{2AC809C3-A18C-DBC9-D669-F2B43DFF80A0}"/>
              </a:ext>
            </a:extLst>
          </p:cNvPr>
          <p:cNvSpPr txBox="1"/>
          <p:nvPr/>
        </p:nvSpPr>
        <p:spPr>
          <a:xfrm>
            <a:off x="2703084" y="109940"/>
            <a:ext cx="6785832" cy="584775"/>
          </a:xfrm>
          <a:prstGeom prst="rect">
            <a:avLst/>
          </a:prstGeom>
          <a:noFill/>
        </p:spPr>
        <p:txBody>
          <a:bodyPr wrap="none" rtlCol="0">
            <a:spAutoFit/>
          </a:bodyPr>
          <a:lstStyle/>
          <a:p>
            <a:r>
              <a:rPr lang="fr-FR" sz="3200" dirty="0">
                <a:solidFill>
                  <a:srgbClr val="996633"/>
                </a:solidFill>
              </a:rPr>
              <a:t>Fiche d’entretien pour les pharmaciens</a:t>
            </a:r>
          </a:p>
        </p:txBody>
      </p:sp>
    </p:spTree>
    <p:extLst>
      <p:ext uri="{BB962C8B-B14F-4D97-AF65-F5344CB8AC3E}">
        <p14:creationId xmlns:p14="http://schemas.microsoft.com/office/powerpoint/2010/main" val="2353144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B11785-99C2-7946-A15B-CC4001F33EED}"/>
              </a:ext>
            </a:extLst>
          </p:cNvPr>
          <p:cNvSpPr>
            <a:spLocks noGrp="1"/>
          </p:cNvSpPr>
          <p:nvPr>
            <p:ph type="title"/>
          </p:nvPr>
        </p:nvSpPr>
        <p:spPr>
          <a:xfrm>
            <a:off x="823784" y="824512"/>
            <a:ext cx="10515600" cy="1325563"/>
          </a:xfrm>
        </p:spPr>
        <p:txBody>
          <a:bodyPr>
            <a:normAutofit fontScale="90000"/>
          </a:bodyPr>
          <a:lstStyle/>
          <a:p>
            <a:pPr algn="ctr"/>
            <a:r>
              <a:rPr lang="fr-FR" dirty="0">
                <a:solidFill>
                  <a:srgbClr val="996633"/>
                </a:solidFill>
              </a:rPr>
              <a:t>Proposition de conduite </a:t>
            </a:r>
            <a:r>
              <a:rPr lang="fr-FR" sz="4400" dirty="0">
                <a:solidFill>
                  <a:srgbClr val="996633"/>
                </a:solidFill>
              </a:rPr>
              <a:t>à tenir </a:t>
            </a:r>
            <a:br>
              <a:rPr lang="fr-FR" sz="4400" dirty="0">
                <a:solidFill>
                  <a:srgbClr val="996633"/>
                </a:solidFill>
              </a:rPr>
            </a:br>
            <a:r>
              <a:rPr lang="fr-FR" sz="4400" dirty="0">
                <a:solidFill>
                  <a:srgbClr val="996633"/>
                </a:solidFill>
              </a:rPr>
              <a:t>en fonction du score du POMI</a:t>
            </a:r>
            <a:br>
              <a:rPr lang="fr-FR" sz="4400" dirty="0"/>
            </a:br>
            <a:endParaRPr lang="fr-FR" dirty="0"/>
          </a:p>
        </p:txBody>
      </p:sp>
      <p:sp>
        <p:nvSpPr>
          <p:cNvPr id="3" name="Espace réservé du contenu 2">
            <a:extLst>
              <a:ext uri="{FF2B5EF4-FFF2-40B4-BE49-F238E27FC236}">
                <a16:creationId xmlns:a16="http://schemas.microsoft.com/office/drawing/2014/main" id="{7BFD82A0-7110-CE41-975D-6322E44A72E1}"/>
              </a:ext>
            </a:extLst>
          </p:cNvPr>
          <p:cNvSpPr>
            <a:spLocks noGrp="1"/>
          </p:cNvSpPr>
          <p:nvPr>
            <p:ph idx="1"/>
          </p:nvPr>
        </p:nvSpPr>
        <p:spPr>
          <a:xfrm>
            <a:off x="838200" y="2236572"/>
            <a:ext cx="10515600" cy="3940389"/>
          </a:xfrm>
        </p:spPr>
        <p:txBody>
          <a:bodyPr>
            <a:normAutofit fontScale="77500" lnSpcReduction="20000"/>
          </a:bodyPr>
          <a:lstStyle/>
          <a:p>
            <a:pPr marL="457200" lvl="1">
              <a:lnSpc>
                <a:spcPct val="100000"/>
              </a:lnSpc>
              <a:spcBef>
                <a:spcPts val="1000"/>
              </a:spcBef>
            </a:pPr>
            <a:r>
              <a:rPr lang="fr-FR" sz="3400" dirty="0">
                <a:solidFill>
                  <a:srgbClr val="996633"/>
                </a:solidFill>
                <a:latin typeface="Calibri" panose="020F0502020204030204" pitchFamily="34" charset="0"/>
                <a:cs typeface="Times New Roman" panose="02020603050405020304" pitchFamily="18" charset="0"/>
              </a:rPr>
              <a:t>Soit Score POMI &lt; à 2 </a:t>
            </a:r>
          </a:p>
          <a:p>
            <a:pPr marL="914400" lvl="1"/>
            <a:r>
              <a:rPr lang="fr-FR" sz="3400" dirty="0">
                <a:solidFill>
                  <a:srgbClr val="996633"/>
                </a:solidFill>
                <a:latin typeface="Calibri" panose="020F0502020204030204" pitchFamily="34" charset="0"/>
                <a:cs typeface="Times New Roman" panose="02020603050405020304" pitchFamily="18" charset="0"/>
              </a:rPr>
              <a:t>Avis ou orientation algologie </a:t>
            </a:r>
          </a:p>
          <a:p>
            <a:pPr marL="914400" lvl="1"/>
            <a:r>
              <a:rPr lang="fr-FR" sz="3400" dirty="0">
                <a:solidFill>
                  <a:srgbClr val="996633"/>
                </a:solidFill>
                <a:latin typeface="Calibri" panose="020F0502020204030204" pitchFamily="34" charset="0"/>
                <a:cs typeface="Times New Roman" panose="02020603050405020304" pitchFamily="18" charset="0"/>
              </a:rPr>
              <a:t>Maintien du traitement opioïde</a:t>
            </a:r>
          </a:p>
          <a:p>
            <a:pPr marL="914400" lvl="1"/>
            <a:r>
              <a:rPr lang="fr-FR" sz="3400" dirty="0">
                <a:solidFill>
                  <a:srgbClr val="996633"/>
                </a:solidFill>
                <a:latin typeface="Calibri" panose="020F0502020204030204" pitchFamily="34" charset="0"/>
                <a:cs typeface="Times New Roman" panose="02020603050405020304" pitchFamily="18" charset="0"/>
              </a:rPr>
              <a:t>Ou alternative thérapeutique </a:t>
            </a:r>
          </a:p>
          <a:p>
            <a:pPr marL="914400" lvl="1"/>
            <a:r>
              <a:rPr lang="fr-FR" sz="3400" dirty="0">
                <a:solidFill>
                  <a:srgbClr val="996633"/>
                </a:solidFill>
                <a:latin typeface="Calibri" panose="020F0502020204030204" pitchFamily="34" charset="0"/>
                <a:cs typeface="Times New Roman" panose="02020603050405020304" pitchFamily="18" charset="0"/>
              </a:rPr>
              <a:t>Souvent plan de sevrage progressif</a:t>
            </a:r>
          </a:p>
          <a:p>
            <a:pPr marL="914400" lvl="1"/>
            <a:endParaRPr lang="fr-FR" sz="3400" dirty="0">
              <a:solidFill>
                <a:srgbClr val="996633"/>
              </a:solidFill>
              <a:latin typeface="Calibri" panose="020F0502020204030204" pitchFamily="34" charset="0"/>
              <a:cs typeface="Times New Roman" panose="02020603050405020304" pitchFamily="18" charset="0"/>
            </a:endParaRPr>
          </a:p>
          <a:p>
            <a:pPr marL="914400" lvl="1"/>
            <a:endParaRPr lang="fr-FR" sz="3400" dirty="0">
              <a:solidFill>
                <a:srgbClr val="996633"/>
              </a:solidFill>
              <a:latin typeface="Calibri" panose="020F0502020204030204" pitchFamily="34" charset="0"/>
              <a:cs typeface="Times New Roman" panose="02020603050405020304" pitchFamily="18" charset="0"/>
            </a:endParaRPr>
          </a:p>
          <a:p>
            <a:pPr marL="457200" lvl="1">
              <a:lnSpc>
                <a:spcPct val="100000"/>
              </a:lnSpc>
              <a:spcBef>
                <a:spcPts val="1000"/>
              </a:spcBef>
            </a:pPr>
            <a:r>
              <a:rPr lang="fr-FR" sz="3400" dirty="0">
                <a:solidFill>
                  <a:srgbClr val="996633"/>
                </a:solidFill>
                <a:latin typeface="Calibri" panose="020F0502020204030204" pitchFamily="34" charset="0"/>
                <a:cs typeface="Times New Roman" panose="02020603050405020304" pitchFamily="18" charset="0"/>
              </a:rPr>
              <a:t>Soit score POMI ≧ 2</a:t>
            </a:r>
          </a:p>
          <a:p>
            <a:pPr marL="914400" lvl="1"/>
            <a:r>
              <a:rPr lang="fr-FR" sz="3400" dirty="0">
                <a:solidFill>
                  <a:srgbClr val="996633"/>
                </a:solidFill>
                <a:latin typeface="Calibri" panose="020F0502020204030204" pitchFamily="34" charset="0"/>
                <a:cs typeface="Times New Roman" panose="02020603050405020304" pitchFamily="18" charset="0"/>
              </a:rPr>
              <a:t>Mésusage probable</a:t>
            </a:r>
          </a:p>
          <a:p>
            <a:pPr marL="914400" lvl="1"/>
            <a:r>
              <a:rPr lang="fr-FR" sz="3400" dirty="0">
                <a:solidFill>
                  <a:srgbClr val="996633"/>
                </a:solidFill>
                <a:latin typeface="Calibri" panose="020F0502020204030204" pitchFamily="34" charset="0"/>
                <a:cs typeface="Times New Roman" panose="02020603050405020304" pitchFamily="18" charset="0"/>
              </a:rPr>
              <a:t>Orientation </a:t>
            </a:r>
            <a:r>
              <a:rPr lang="fr-FR" sz="3400" dirty="0" err="1">
                <a:solidFill>
                  <a:srgbClr val="996633"/>
                </a:solidFill>
                <a:latin typeface="Calibri" panose="020F0502020204030204" pitchFamily="34" charset="0"/>
                <a:cs typeface="Times New Roman" panose="02020603050405020304" pitchFamily="18" charset="0"/>
              </a:rPr>
              <a:t>addicto</a:t>
            </a:r>
            <a:endParaRPr lang="fr-FR" sz="3400" dirty="0">
              <a:solidFill>
                <a:srgbClr val="996633"/>
              </a:solidFill>
              <a:latin typeface="Calibri" panose="020F0502020204030204" pitchFamily="34" charset="0"/>
              <a:cs typeface="Times New Roman" panose="02020603050405020304" pitchFamily="18" charset="0"/>
            </a:endParaRPr>
          </a:p>
          <a:p>
            <a:pPr marL="914400" lvl="1"/>
            <a:r>
              <a:rPr lang="fr-FR" sz="3400" dirty="0">
                <a:solidFill>
                  <a:srgbClr val="996633"/>
                </a:solidFill>
                <a:latin typeface="Calibri" panose="020F0502020204030204" pitchFamily="34" charset="0"/>
                <a:cs typeface="Times New Roman" panose="02020603050405020304" pitchFamily="18" charset="0"/>
              </a:rPr>
              <a:t>Proposition traitement de substitution aux </a:t>
            </a:r>
            <a:r>
              <a:rPr lang="fr-FR" sz="3400" dirty="0" err="1">
                <a:solidFill>
                  <a:srgbClr val="996633"/>
                </a:solidFill>
                <a:latin typeface="Calibri" panose="020F0502020204030204" pitchFamily="34" charset="0"/>
                <a:cs typeface="Times New Roman" panose="02020603050405020304" pitchFamily="18" charset="0"/>
              </a:rPr>
              <a:t>opioides</a:t>
            </a:r>
            <a:endParaRPr lang="fr-FR" sz="3400" dirty="0">
              <a:solidFill>
                <a:srgbClr val="996633"/>
              </a:solidFill>
              <a:latin typeface="Calibri" panose="020F0502020204030204" pitchFamily="34" charset="0"/>
              <a:cs typeface="Times New Roman" panose="02020603050405020304" pitchFamily="18" charset="0"/>
            </a:endParaRPr>
          </a:p>
          <a:p>
            <a:pPr lvl="1" indent="0">
              <a:buNone/>
            </a:pPr>
            <a:endParaRPr lang="fr-FR" dirty="0">
              <a:latin typeface="Calibri" panose="020F0502020204030204" pitchFamily="34" charset="0"/>
              <a:cs typeface="Times New Roman" panose="02020603050405020304" pitchFamily="18" charset="0"/>
            </a:endParaRPr>
          </a:p>
          <a:p>
            <a:pPr marL="1828800" lvl="3"/>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
        <p:nvSpPr>
          <p:cNvPr id="5" name="Espace réservé du numéro de diapositive 4">
            <a:extLst>
              <a:ext uri="{FF2B5EF4-FFF2-40B4-BE49-F238E27FC236}">
                <a16:creationId xmlns:a16="http://schemas.microsoft.com/office/drawing/2014/main" id="{E0FC1AFF-C1CC-E44B-BDC2-243A661A448F}"/>
              </a:ext>
            </a:extLst>
          </p:cNvPr>
          <p:cNvSpPr>
            <a:spLocks noGrp="1"/>
          </p:cNvSpPr>
          <p:nvPr>
            <p:ph type="sldNum" sz="quarter" idx="12"/>
          </p:nvPr>
        </p:nvSpPr>
        <p:spPr/>
        <p:txBody>
          <a:bodyPr/>
          <a:lstStyle/>
          <a:p>
            <a:fld id="{4B9D2961-E2E1-254B-8BE2-3756239E383D}" type="slidenum">
              <a:rPr lang="fr-FR" smtClean="0"/>
              <a:t>34</a:t>
            </a:fld>
            <a:endParaRPr lang="fr-FR"/>
          </a:p>
        </p:txBody>
      </p:sp>
    </p:spTree>
    <p:extLst>
      <p:ext uri="{BB962C8B-B14F-4D97-AF65-F5344CB8AC3E}">
        <p14:creationId xmlns:p14="http://schemas.microsoft.com/office/powerpoint/2010/main" val="4255552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9CD35B-78FE-1501-C17F-DF4EB5048EE3}"/>
              </a:ext>
            </a:extLst>
          </p:cNvPr>
          <p:cNvSpPr>
            <a:spLocks noGrp="1"/>
          </p:cNvSpPr>
          <p:nvPr>
            <p:ph type="title"/>
          </p:nvPr>
        </p:nvSpPr>
        <p:spPr/>
        <p:txBody>
          <a:bodyPr/>
          <a:lstStyle/>
          <a:p>
            <a:r>
              <a:rPr lang="fr-FR" dirty="0">
                <a:solidFill>
                  <a:srgbClr val="996633"/>
                </a:solidFill>
              </a:rPr>
              <a:t>Cas clinique n°1 : </a:t>
            </a:r>
            <a:r>
              <a:rPr lang="fr-FR" dirty="0" err="1">
                <a:solidFill>
                  <a:srgbClr val="996633"/>
                </a:solidFill>
              </a:rPr>
              <a:t>mme</a:t>
            </a:r>
            <a:r>
              <a:rPr lang="fr-FR" dirty="0">
                <a:solidFill>
                  <a:srgbClr val="996633"/>
                </a:solidFill>
              </a:rPr>
              <a:t> </a:t>
            </a:r>
            <a:r>
              <a:rPr lang="fr-FR" dirty="0" err="1">
                <a:solidFill>
                  <a:srgbClr val="996633"/>
                </a:solidFill>
              </a:rPr>
              <a:t>Ahaa</a:t>
            </a:r>
            <a:endParaRPr lang="fr-FR" dirty="0">
              <a:solidFill>
                <a:srgbClr val="996633"/>
              </a:solidFill>
            </a:endParaRPr>
          </a:p>
        </p:txBody>
      </p:sp>
      <p:sp>
        <p:nvSpPr>
          <p:cNvPr id="3" name="Espace réservé du contenu 2">
            <a:extLst>
              <a:ext uri="{FF2B5EF4-FFF2-40B4-BE49-F238E27FC236}">
                <a16:creationId xmlns:a16="http://schemas.microsoft.com/office/drawing/2014/main" id="{45E72AD0-3C51-D0B4-2264-2ADA7471A41B}"/>
              </a:ext>
            </a:extLst>
          </p:cNvPr>
          <p:cNvSpPr>
            <a:spLocks noGrp="1"/>
          </p:cNvSpPr>
          <p:nvPr>
            <p:ph idx="1"/>
          </p:nvPr>
        </p:nvSpPr>
        <p:spPr/>
        <p:txBody>
          <a:bodyPr>
            <a:normAutofit/>
          </a:bodyPr>
          <a:lstStyle/>
          <a:p>
            <a:r>
              <a:rPr lang="fr-FR" dirty="0">
                <a:solidFill>
                  <a:srgbClr val="996633"/>
                </a:solidFill>
              </a:rPr>
              <a:t>Mme </a:t>
            </a:r>
            <a:r>
              <a:rPr lang="fr-FR" dirty="0" err="1">
                <a:solidFill>
                  <a:srgbClr val="996633"/>
                </a:solidFill>
              </a:rPr>
              <a:t>Ahaa</a:t>
            </a:r>
            <a:r>
              <a:rPr lang="fr-FR" dirty="0">
                <a:solidFill>
                  <a:srgbClr val="996633"/>
                </a:solidFill>
              </a:rPr>
              <a:t> est enceinte de son 3</a:t>
            </a:r>
            <a:r>
              <a:rPr lang="fr-FR" baseline="30000" dirty="0">
                <a:solidFill>
                  <a:srgbClr val="996633"/>
                </a:solidFill>
              </a:rPr>
              <a:t>e</a:t>
            </a:r>
            <a:r>
              <a:rPr lang="fr-FR" dirty="0">
                <a:solidFill>
                  <a:srgbClr val="996633"/>
                </a:solidFill>
              </a:rPr>
              <a:t> enfant. C’est une grossesse prévue, elle est à 9 SA. </a:t>
            </a:r>
          </a:p>
          <a:p>
            <a:r>
              <a:rPr lang="fr-FR" dirty="0">
                <a:solidFill>
                  <a:srgbClr val="996633"/>
                </a:solidFill>
              </a:rPr>
              <a:t>Elle a un </a:t>
            </a:r>
            <a:r>
              <a:rPr lang="fr-FR" dirty="0" err="1">
                <a:solidFill>
                  <a:srgbClr val="996633"/>
                </a:solidFill>
              </a:rPr>
              <a:t>ttt</a:t>
            </a:r>
            <a:r>
              <a:rPr lang="fr-FR" dirty="0">
                <a:solidFill>
                  <a:srgbClr val="996633"/>
                </a:solidFill>
              </a:rPr>
              <a:t> par </a:t>
            </a:r>
            <a:r>
              <a:rPr lang="fr-FR" dirty="0" err="1">
                <a:solidFill>
                  <a:srgbClr val="996633"/>
                </a:solidFill>
              </a:rPr>
              <a:t>tramadol</a:t>
            </a:r>
            <a:r>
              <a:rPr lang="fr-FR" dirty="0">
                <a:solidFill>
                  <a:srgbClr val="996633"/>
                </a:solidFill>
              </a:rPr>
              <a:t> 150mg/jour depuis 4 ans pour ses douleurs multiples. Elle a une fibromyalgie et une cholangite biliaire. </a:t>
            </a:r>
          </a:p>
          <a:p>
            <a:r>
              <a:rPr lang="fr-FR" dirty="0">
                <a:solidFill>
                  <a:srgbClr val="996633"/>
                </a:solidFill>
              </a:rPr>
              <a:t>Mme voudrait arrêter le </a:t>
            </a:r>
            <a:r>
              <a:rPr lang="fr-FR" dirty="0" err="1">
                <a:solidFill>
                  <a:srgbClr val="996633"/>
                </a:solidFill>
              </a:rPr>
              <a:t>tramadol</a:t>
            </a:r>
            <a:r>
              <a:rPr lang="fr-FR" dirty="0">
                <a:solidFill>
                  <a:srgbClr val="996633"/>
                </a:solidFill>
              </a:rPr>
              <a:t> pour cette grossesse. Elle ne veut pas prendre le risque de syndrome de sevrage de son bébé comme pour son enfant précédent.</a:t>
            </a:r>
          </a:p>
          <a:p>
            <a:r>
              <a:rPr lang="fr-FR" dirty="0">
                <a:solidFill>
                  <a:srgbClr val="996633"/>
                </a:solidFill>
              </a:rPr>
              <a:t>Elle ne dépasse jamais ses prescriptions, ne prend jamais de </a:t>
            </a:r>
            <a:r>
              <a:rPr lang="fr-FR" dirty="0" err="1">
                <a:solidFill>
                  <a:srgbClr val="996633"/>
                </a:solidFill>
              </a:rPr>
              <a:t>tramadol</a:t>
            </a:r>
            <a:r>
              <a:rPr lang="fr-FR" dirty="0">
                <a:solidFill>
                  <a:srgbClr val="996633"/>
                </a:solidFill>
              </a:rPr>
              <a:t> pour une autre raison que ses douleurs, n’a jamais de chevauchement d’ordonnance.</a:t>
            </a:r>
          </a:p>
        </p:txBody>
      </p:sp>
      <p:sp>
        <p:nvSpPr>
          <p:cNvPr id="5" name="Espace réservé du numéro de diapositive 4">
            <a:extLst>
              <a:ext uri="{FF2B5EF4-FFF2-40B4-BE49-F238E27FC236}">
                <a16:creationId xmlns:a16="http://schemas.microsoft.com/office/drawing/2014/main" id="{65046220-DB72-5B95-399C-D6C7849EDAFB}"/>
              </a:ext>
            </a:extLst>
          </p:cNvPr>
          <p:cNvSpPr>
            <a:spLocks noGrp="1"/>
          </p:cNvSpPr>
          <p:nvPr>
            <p:ph type="sldNum" sz="quarter" idx="12"/>
          </p:nvPr>
        </p:nvSpPr>
        <p:spPr/>
        <p:txBody>
          <a:bodyPr/>
          <a:lstStyle/>
          <a:p>
            <a:fld id="{4B9D2961-E2E1-254B-8BE2-3756239E383D}" type="slidenum">
              <a:rPr lang="fr-FR" smtClean="0"/>
              <a:t>35</a:t>
            </a:fld>
            <a:endParaRPr lang="fr-FR"/>
          </a:p>
        </p:txBody>
      </p:sp>
    </p:spTree>
    <p:extLst>
      <p:ext uri="{BB962C8B-B14F-4D97-AF65-F5344CB8AC3E}">
        <p14:creationId xmlns:p14="http://schemas.microsoft.com/office/powerpoint/2010/main" val="1621272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E6AA9-0FC6-4FFA-3543-AF002F2AD9DB}"/>
              </a:ext>
            </a:extLst>
          </p:cNvPr>
          <p:cNvSpPr>
            <a:spLocks noGrp="1"/>
          </p:cNvSpPr>
          <p:nvPr>
            <p:ph type="title"/>
          </p:nvPr>
        </p:nvSpPr>
        <p:spPr/>
        <p:txBody>
          <a:bodyPr>
            <a:normAutofit/>
          </a:bodyPr>
          <a:lstStyle/>
          <a:p>
            <a:r>
              <a:rPr lang="fr-FR" sz="4000" dirty="0">
                <a:solidFill>
                  <a:srgbClr val="996633"/>
                </a:solidFill>
              </a:rPr>
              <a:t>L’échelle POMI</a:t>
            </a:r>
            <a:br>
              <a:rPr lang="fr-FR" sz="4800" dirty="0">
                <a:solidFill>
                  <a:srgbClr val="996633"/>
                </a:solidFill>
              </a:rPr>
            </a:br>
            <a:r>
              <a:rPr lang="fr-FR" sz="4800" dirty="0">
                <a:solidFill>
                  <a:srgbClr val="996633"/>
                </a:solidFill>
              </a:rPr>
              <a:t>			</a:t>
            </a:r>
            <a:r>
              <a:rPr lang="fr-FR" sz="2200" dirty="0">
                <a:solidFill>
                  <a:srgbClr val="996633"/>
                </a:solidFill>
              </a:rPr>
              <a:t>Site de l’OFMA = </a:t>
            </a:r>
            <a:r>
              <a:rPr lang="fr-FR" sz="2000" dirty="0">
                <a:solidFill>
                  <a:srgbClr val="996633"/>
                </a:solidFill>
              </a:rPr>
              <a:t>Observatoire Français des Médicaments Antalgiques</a:t>
            </a:r>
            <a:endParaRPr lang="fr-FR" dirty="0"/>
          </a:p>
        </p:txBody>
      </p:sp>
      <p:pic>
        <p:nvPicPr>
          <p:cNvPr id="4" name="Espace réservé du contenu 3">
            <a:extLst>
              <a:ext uri="{FF2B5EF4-FFF2-40B4-BE49-F238E27FC236}">
                <a16:creationId xmlns:a16="http://schemas.microsoft.com/office/drawing/2014/main" id="{1442D83A-4D5E-155D-ED58-E483B64048B6}"/>
              </a:ext>
            </a:extLst>
          </p:cNvPr>
          <p:cNvPicPr>
            <a:picLocks noGrp="1" noChangeAspect="1"/>
          </p:cNvPicPr>
          <p:nvPr>
            <p:ph idx="1"/>
          </p:nvPr>
        </p:nvPicPr>
        <p:blipFill>
          <a:blip r:embed="rId2"/>
          <a:stretch>
            <a:fillRect/>
          </a:stretch>
        </p:blipFill>
        <p:spPr>
          <a:xfrm>
            <a:off x="1068161" y="1690688"/>
            <a:ext cx="10821798" cy="5108494"/>
          </a:xfrm>
          <a:prstGeom prst="rect">
            <a:avLst/>
          </a:prstGeom>
        </p:spPr>
      </p:pic>
      <p:sp>
        <p:nvSpPr>
          <p:cNvPr id="5" name="ZoneTexte 4">
            <a:extLst>
              <a:ext uri="{FF2B5EF4-FFF2-40B4-BE49-F238E27FC236}">
                <a16:creationId xmlns:a16="http://schemas.microsoft.com/office/drawing/2014/main" id="{961FD8FA-32CF-6F3C-549F-4406299540FF}"/>
              </a:ext>
            </a:extLst>
          </p:cNvPr>
          <p:cNvSpPr txBox="1"/>
          <p:nvPr/>
        </p:nvSpPr>
        <p:spPr>
          <a:xfrm>
            <a:off x="3101545" y="6067168"/>
            <a:ext cx="7129850" cy="461665"/>
          </a:xfrm>
          <a:prstGeom prst="rect">
            <a:avLst/>
          </a:prstGeom>
          <a:noFill/>
        </p:spPr>
        <p:txBody>
          <a:bodyPr wrap="square" rtlCol="0">
            <a:spAutoFit/>
          </a:bodyPr>
          <a:lstStyle/>
          <a:p>
            <a:r>
              <a:rPr lang="fr-FR" sz="2400" dirty="0">
                <a:solidFill>
                  <a:srgbClr val="996633"/>
                </a:solidFill>
              </a:rPr>
              <a:t>Mme </a:t>
            </a:r>
            <a:r>
              <a:rPr lang="fr-FR" sz="2400" dirty="0" err="1">
                <a:solidFill>
                  <a:srgbClr val="996633"/>
                </a:solidFill>
              </a:rPr>
              <a:t>Ahaa</a:t>
            </a:r>
            <a:r>
              <a:rPr lang="fr-FR" sz="2400" dirty="0">
                <a:solidFill>
                  <a:srgbClr val="996633"/>
                </a:solidFill>
              </a:rPr>
              <a:t> : POMI &lt; 2		</a:t>
            </a:r>
          </a:p>
        </p:txBody>
      </p:sp>
      <p:sp>
        <p:nvSpPr>
          <p:cNvPr id="7" name="Espace réservé du numéro de diapositive 6">
            <a:extLst>
              <a:ext uri="{FF2B5EF4-FFF2-40B4-BE49-F238E27FC236}">
                <a16:creationId xmlns:a16="http://schemas.microsoft.com/office/drawing/2014/main" id="{58A60D9D-A9C9-0D47-E7F4-03C71FB4B044}"/>
              </a:ext>
            </a:extLst>
          </p:cNvPr>
          <p:cNvSpPr>
            <a:spLocks noGrp="1"/>
          </p:cNvSpPr>
          <p:nvPr>
            <p:ph type="sldNum" sz="quarter" idx="12"/>
          </p:nvPr>
        </p:nvSpPr>
        <p:spPr/>
        <p:txBody>
          <a:bodyPr/>
          <a:lstStyle/>
          <a:p>
            <a:fld id="{4B9D2961-E2E1-254B-8BE2-3756239E383D}" type="slidenum">
              <a:rPr lang="fr-FR" smtClean="0"/>
              <a:t>36</a:t>
            </a:fld>
            <a:endParaRPr lang="fr-FR"/>
          </a:p>
        </p:txBody>
      </p:sp>
      <p:grpSp>
        <p:nvGrpSpPr>
          <p:cNvPr id="13" name="Groupe 12">
            <a:extLst>
              <a:ext uri="{FF2B5EF4-FFF2-40B4-BE49-F238E27FC236}">
                <a16:creationId xmlns:a16="http://schemas.microsoft.com/office/drawing/2014/main" id="{96656E65-A258-3ECB-935E-416B0BC2C2D9}"/>
              </a:ext>
            </a:extLst>
          </p:cNvPr>
          <p:cNvGrpSpPr/>
          <p:nvPr/>
        </p:nvGrpSpPr>
        <p:grpSpPr>
          <a:xfrm>
            <a:off x="11037688" y="2481581"/>
            <a:ext cx="241560" cy="314280"/>
            <a:chOff x="11037688" y="2481581"/>
            <a:chExt cx="241560" cy="314280"/>
          </a:xfrm>
        </p:grpSpPr>
        <mc:AlternateContent xmlns:mc="http://schemas.openxmlformats.org/markup-compatibility/2006" xmlns:p14="http://schemas.microsoft.com/office/powerpoint/2010/main">
          <mc:Choice Requires="p14">
            <p:contentPart p14:bwMode="auto" r:id="rId3">
              <p14:nvContentPartPr>
                <p14:cNvPr id="10" name="Encre 9">
                  <a:extLst>
                    <a:ext uri="{FF2B5EF4-FFF2-40B4-BE49-F238E27FC236}">
                      <a16:creationId xmlns:a16="http://schemas.microsoft.com/office/drawing/2014/main" id="{FCCE8AF6-9A6E-BD43-5F24-036866908C15}"/>
                    </a:ext>
                  </a:extLst>
                </p14:cNvPr>
                <p14:cNvContentPartPr/>
                <p14:nvPr/>
              </p14:nvContentPartPr>
              <p14:xfrm>
                <a:off x="11037688" y="2551061"/>
                <a:ext cx="241560" cy="181440"/>
              </p14:xfrm>
            </p:contentPart>
          </mc:Choice>
          <mc:Fallback xmlns="">
            <p:pic>
              <p:nvPicPr>
                <p:cNvPr id="10" name="Encre 9">
                  <a:extLst>
                    <a:ext uri="{FF2B5EF4-FFF2-40B4-BE49-F238E27FC236}">
                      <a16:creationId xmlns:a16="http://schemas.microsoft.com/office/drawing/2014/main" id="{FCCE8AF6-9A6E-BD43-5F24-036866908C15}"/>
                    </a:ext>
                  </a:extLst>
                </p:cNvPr>
                <p:cNvPicPr/>
                <p:nvPr/>
              </p:nvPicPr>
              <p:blipFill>
                <a:blip r:embed="rId4"/>
                <a:stretch>
                  <a:fillRect/>
                </a:stretch>
              </p:blipFill>
              <p:spPr>
                <a:xfrm>
                  <a:off x="11028688" y="2542061"/>
                  <a:ext cx="2592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Encre 10">
                  <a:extLst>
                    <a:ext uri="{FF2B5EF4-FFF2-40B4-BE49-F238E27FC236}">
                      <a16:creationId xmlns:a16="http://schemas.microsoft.com/office/drawing/2014/main" id="{494BC8EA-4F5D-CA16-3817-E6AA6E8D6BD5}"/>
                    </a:ext>
                  </a:extLst>
                </p14:cNvPr>
                <p14:cNvContentPartPr/>
                <p14:nvPr/>
              </p14:nvContentPartPr>
              <p14:xfrm>
                <a:off x="11054248" y="2481581"/>
                <a:ext cx="187560" cy="314280"/>
              </p14:xfrm>
            </p:contentPart>
          </mc:Choice>
          <mc:Fallback xmlns="">
            <p:pic>
              <p:nvPicPr>
                <p:cNvPr id="11" name="Encre 10">
                  <a:extLst>
                    <a:ext uri="{FF2B5EF4-FFF2-40B4-BE49-F238E27FC236}">
                      <a16:creationId xmlns:a16="http://schemas.microsoft.com/office/drawing/2014/main" id="{494BC8EA-4F5D-CA16-3817-E6AA6E8D6BD5}"/>
                    </a:ext>
                  </a:extLst>
                </p:cNvPr>
                <p:cNvPicPr/>
                <p:nvPr/>
              </p:nvPicPr>
              <p:blipFill>
                <a:blip r:embed="rId6"/>
                <a:stretch>
                  <a:fillRect/>
                </a:stretch>
              </p:blipFill>
              <p:spPr>
                <a:xfrm>
                  <a:off x="11045248" y="2472941"/>
                  <a:ext cx="205200" cy="331920"/>
                </a:xfrm>
                <a:prstGeom prst="rect">
                  <a:avLst/>
                </a:prstGeom>
              </p:spPr>
            </p:pic>
          </mc:Fallback>
        </mc:AlternateContent>
      </p:grpSp>
      <p:grpSp>
        <p:nvGrpSpPr>
          <p:cNvPr id="18" name="Groupe 17">
            <a:extLst>
              <a:ext uri="{FF2B5EF4-FFF2-40B4-BE49-F238E27FC236}">
                <a16:creationId xmlns:a16="http://schemas.microsoft.com/office/drawing/2014/main" id="{716B949F-9330-E528-E06D-D48C5CAC6F5A}"/>
              </a:ext>
            </a:extLst>
          </p:cNvPr>
          <p:cNvGrpSpPr/>
          <p:nvPr/>
        </p:nvGrpSpPr>
        <p:grpSpPr>
          <a:xfrm>
            <a:off x="11017168" y="3092501"/>
            <a:ext cx="267120" cy="273600"/>
            <a:chOff x="11017168" y="3092501"/>
            <a:chExt cx="267120" cy="273600"/>
          </a:xfrm>
        </p:grpSpPr>
        <mc:AlternateContent xmlns:mc="http://schemas.openxmlformats.org/markup-compatibility/2006" xmlns:p14="http://schemas.microsoft.com/office/powerpoint/2010/main">
          <mc:Choice Requires="p14">
            <p:contentPart p14:bwMode="auto" r:id="rId7">
              <p14:nvContentPartPr>
                <p14:cNvPr id="14" name="Encre 13">
                  <a:extLst>
                    <a:ext uri="{FF2B5EF4-FFF2-40B4-BE49-F238E27FC236}">
                      <a16:creationId xmlns:a16="http://schemas.microsoft.com/office/drawing/2014/main" id="{A0DB89D0-1831-4EB6-EF29-A434D83FE386}"/>
                    </a:ext>
                  </a:extLst>
                </p14:cNvPr>
                <p14:cNvContentPartPr/>
                <p14:nvPr/>
              </p14:nvContentPartPr>
              <p14:xfrm>
                <a:off x="11075128" y="3159821"/>
                <a:ext cx="157680" cy="161640"/>
              </p14:xfrm>
            </p:contentPart>
          </mc:Choice>
          <mc:Fallback xmlns="">
            <p:pic>
              <p:nvPicPr>
                <p:cNvPr id="14" name="Encre 13">
                  <a:extLst>
                    <a:ext uri="{FF2B5EF4-FFF2-40B4-BE49-F238E27FC236}">
                      <a16:creationId xmlns:a16="http://schemas.microsoft.com/office/drawing/2014/main" id="{A0DB89D0-1831-4EB6-EF29-A434D83FE386}"/>
                    </a:ext>
                  </a:extLst>
                </p:cNvPr>
                <p:cNvPicPr/>
                <p:nvPr/>
              </p:nvPicPr>
              <p:blipFill>
                <a:blip r:embed="rId8"/>
                <a:stretch>
                  <a:fillRect/>
                </a:stretch>
              </p:blipFill>
              <p:spPr>
                <a:xfrm>
                  <a:off x="11066488" y="3151181"/>
                  <a:ext cx="175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Encre 14">
                  <a:extLst>
                    <a:ext uri="{FF2B5EF4-FFF2-40B4-BE49-F238E27FC236}">
                      <a16:creationId xmlns:a16="http://schemas.microsoft.com/office/drawing/2014/main" id="{664E8E7A-5601-C54C-CF65-9214D2D735E8}"/>
                    </a:ext>
                  </a:extLst>
                </p14:cNvPr>
                <p14:cNvContentPartPr/>
                <p14:nvPr/>
              </p14:nvContentPartPr>
              <p14:xfrm>
                <a:off x="11017168" y="3092501"/>
                <a:ext cx="267120" cy="273600"/>
              </p14:xfrm>
            </p:contentPart>
          </mc:Choice>
          <mc:Fallback xmlns="">
            <p:pic>
              <p:nvPicPr>
                <p:cNvPr id="15" name="Encre 14">
                  <a:extLst>
                    <a:ext uri="{FF2B5EF4-FFF2-40B4-BE49-F238E27FC236}">
                      <a16:creationId xmlns:a16="http://schemas.microsoft.com/office/drawing/2014/main" id="{664E8E7A-5601-C54C-CF65-9214D2D735E8}"/>
                    </a:ext>
                  </a:extLst>
                </p:cNvPr>
                <p:cNvPicPr/>
                <p:nvPr/>
              </p:nvPicPr>
              <p:blipFill>
                <a:blip r:embed="rId10"/>
                <a:stretch>
                  <a:fillRect/>
                </a:stretch>
              </p:blipFill>
              <p:spPr>
                <a:xfrm>
                  <a:off x="11008168" y="3083861"/>
                  <a:ext cx="284760" cy="291240"/>
                </a:xfrm>
                <a:prstGeom prst="rect">
                  <a:avLst/>
                </a:prstGeom>
              </p:spPr>
            </p:pic>
          </mc:Fallback>
        </mc:AlternateContent>
      </p:grpSp>
      <p:grpSp>
        <p:nvGrpSpPr>
          <p:cNvPr id="21" name="Groupe 20">
            <a:extLst>
              <a:ext uri="{FF2B5EF4-FFF2-40B4-BE49-F238E27FC236}">
                <a16:creationId xmlns:a16="http://schemas.microsoft.com/office/drawing/2014/main" id="{108D8A6A-17B4-1A90-9251-086BA38CC3FE}"/>
              </a:ext>
            </a:extLst>
          </p:cNvPr>
          <p:cNvGrpSpPr/>
          <p:nvPr/>
        </p:nvGrpSpPr>
        <p:grpSpPr>
          <a:xfrm>
            <a:off x="11046688" y="3707021"/>
            <a:ext cx="230040" cy="246600"/>
            <a:chOff x="11046688" y="3707021"/>
            <a:chExt cx="230040" cy="246600"/>
          </a:xfrm>
        </p:grpSpPr>
        <mc:AlternateContent xmlns:mc="http://schemas.openxmlformats.org/markup-compatibility/2006" xmlns:p14="http://schemas.microsoft.com/office/powerpoint/2010/main">
          <mc:Choice Requires="p14">
            <p:contentPart p14:bwMode="auto" r:id="rId11">
              <p14:nvContentPartPr>
                <p14:cNvPr id="16" name="Encre 15">
                  <a:extLst>
                    <a:ext uri="{FF2B5EF4-FFF2-40B4-BE49-F238E27FC236}">
                      <a16:creationId xmlns:a16="http://schemas.microsoft.com/office/drawing/2014/main" id="{AD51BC79-FF80-BF4B-1082-9F5ED8A9533A}"/>
                    </a:ext>
                  </a:extLst>
                </p14:cNvPr>
                <p14:cNvContentPartPr/>
                <p14:nvPr/>
              </p14:nvContentPartPr>
              <p14:xfrm>
                <a:off x="11046688" y="3795581"/>
                <a:ext cx="230040" cy="158040"/>
              </p14:xfrm>
            </p:contentPart>
          </mc:Choice>
          <mc:Fallback xmlns="">
            <p:pic>
              <p:nvPicPr>
                <p:cNvPr id="16" name="Encre 15">
                  <a:extLst>
                    <a:ext uri="{FF2B5EF4-FFF2-40B4-BE49-F238E27FC236}">
                      <a16:creationId xmlns:a16="http://schemas.microsoft.com/office/drawing/2014/main" id="{AD51BC79-FF80-BF4B-1082-9F5ED8A9533A}"/>
                    </a:ext>
                  </a:extLst>
                </p:cNvPr>
                <p:cNvPicPr/>
                <p:nvPr/>
              </p:nvPicPr>
              <p:blipFill>
                <a:blip r:embed="rId12"/>
                <a:stretch>
                  <a:fillRect/>
                </a:stretch>
              </p:blipFill>
              <p:spPr>
                <a:xfrm>
                  <a:off x="11038048" y="3786581"/>
                  <a:ext cx="247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Encre 18">
                  <a:extLst>
                    <a:ext uri="{FF2B5EF4-FFF2-40B4-BE49-F238E27FC236}">
                      <a16:creationId xmlns:a16="http://schemas.microsoft.com/office/drawing/2014/main" id="{89E4527C-C5D7-944D-ECF6-7B7D4138298B}"/>
                    </a:ext>
                  </a:extLst>
                </p14:cNvPr>
                <p14:cNvContentPartPr/>
                <p14:nvPr/>
              </p14:nvContentPartPr>
              <p14:xfrm>
                <a:off x="11111488" y="3707021"/>
                <a:ext cx="117000" cy="244440"/>
              </p14:xfrm>
            </p:contentPart>
          </mc:Choice>
          <mc:Fallback xmlns="">
            <p:pic>
              <p:nvPicPr>
                <p:cNvPr id="19" name="Encre 18">
                  <a:extLst>
                    <a:ext uri="{FF2B5EF4-FFF2-40B4-BE49-F238E27FC236}">
                      <a16:creationId xmlns:a16="http://schemas.microsoft.com/office/drawing/2014/main" id="{89E4527C-C5D7-944D-ECF6-7B7D4138298B}"/>
                    </a:ext>
                  </a:extLst>
                </p:cNvPr>
                <p:cNvPicPr/>
                <p:nvPr/>
              </p:nvPicPr>
              <p:blipFill>
                <a:blip r:embed="rId14"/>
                <a:stretch>
                  <a:fillRect/>
                </a:stretch>
              </p:blipFill>
              <p:spPr>
                <a:xfrm>
                  <a:off x="11102488" y="3698381"/>
                  <a:ext cx="134640" cy="262080"/>
                </a:xfrm>
                <a:prstGeom prst="rect">
                  <a:avLst/>
                </a:prstGeom>
              </p:spPr>
            </p:pic>
          </mc:Fallback>
        </mc:AlternateContent>
      </p:grpSp>
      <p:grpSp>
        <p:nvGrpSpPr>
          <p:cNvPr id="29" name="Groupe 28">
            <a:extLst>
              <a:ext uri="{FF2B5EF4-FFF2-40B4-BE49-F238E27FC236}">
                <a16:creationId xmlns:a16="http://schemas.microsoft.com/office/drawing/2014/main" id="{66369E79-CBEF-6E2C-A7A9-A8D62E360D55}"/>
              </a:ext>
            </a:extLst>
          </p:cNvPr>
          <p:cNvGrpSpPr/>
          <p:nvPr/>
        </p:nvGrpSpPr>
        <p:grpSpPr>
          <a:xfrm>
            <a:off x="10858408" y="4853621"/>
            <a:ext cx="398880" cy="303840"/>
            <a:chOff x="10858408" y="4853621"/>
            <a:chExt cx="398880" cy="303840"/>
          </a:xfrm>
        </p:grpSpPr>
        <mc:AlternateContent xmlns:mc="http://schemas.openxmlformats.org/markup-compatibility/2006" xmlns:p14="http://schemas.microsoft.com/office/powerpoint/2010/main">
          <mc:Choice Requires="p14">
            <p:contentPart p14:bwMode="auto" r:id="rId15">
              <p14:nvContentPartPr>
                <p14:cNvPr id="26" name="Encre 25">
                  <a:extLst>
                    <a:ext uri="{FF2B5EF4-FFF2-40B4-BE49-F238E27FC236}">
                      <a16:creationId xmlns:a16="http://schemas.microsoft.com/office/drawing/2014/main" id="{96E9413E-B87A-E047-1EAB-7DBA7339CB51}"/>
                    </a:ext>
                  </a:extLst>
                </p14:cNvPr>
                <p14:cNvContentPartPr/>
                <p14:nvPr/>
              </p14:nvContentPartPr>
              <p14:xfrm>
                <a:off x="11060008" y="4907621"/>
                <a:ext cx="181080" cy="203040"/>
              </p14:xfrm>
            </p:contentPart>
          </mc:Choice>
          <mc:Fallback xmlns="">
            <p:pic>
              <p:nvPicPr>
                <p:cNvPr id="26" name="Encre 25">
                  <a:extLst>
                    <a:ext uri="{FF2B5EF4-FFF2-40B4-BE49-F238E27FC236}">
                      <a16:creationId xmlns:a16="http://schemas.microsoft.com/office/drawing/2014/main" id="{96E9413E-B87A-E047-1EAB-7DBA7339CB51}"/>
                    </a:ext>
                  </a:extLst>
                </p:cNvPr>
                <p:cNvPicPr/>
                <p:nvPr/>
              </p:nvPicPr>
              <p:blipFill>
                <a:blip r:embed="rId16"/>
                <a:stretch>
                  <a:fillRect/>
                </a:stretch>
              </p:blipFill>
              <p:spPr>
                <a:xfrm>
                  <a:off x="11051368" y="4898621"/>
                  <a:ext cx="198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Encre 26">
                  <a:extLst>
                    <a:ext uri="{FF2B5EF4-FFF2-40B4-BE49-F238E27FC236}">
                      <a16:creationId xmlns:a16="http://schemas.microsoft.com/office/drawing/2014/main" id="{5AE6EF0B-3603-ADB0-071D-24B6994A055F}"/>
                    </a:ext>
                  </a:extLst>
                </p14:cNvPr>
                <p14:cNvContentPartPr/>
                <p14:nvPr/>
              </p14:nvContentPartPr>
              <p14:xfrm>
                <a:off x="10858408" y="4853621"/>
                <a:ext cx="398880" cy="303840"/>
              </p14:xfrm>
            </p:contentPart>
          </mc:Choice>
          <mc:Fallback xmlns="">
            <p:pic>
              <p:nvPicPr>
                <p:cNvPr id="27" name="Encre 26">
                  <a:extLst>
                    <a:ext uri="{FF2B5EF4-FFF2-40B4-BE49-F238E27FC236}">
                      <a16:creationId xmlns:a16="http://schemas.microsoft.com/office/drawing/2014/main" id="{5AE6EF0B-3603-ADB0-071D-24B6994A055F}"/>
                    </a:ext>
                  </a:extLst>
                </p:cNvPr>
                <p:cNvPicPr/>
                <p:nvPr/>
              </p:nvPicPr>
              <p:blipFill>
                <a:blip r:embed="rId18"/>
                <a:stretch>
                  <a:fillRect/>
                </a:stretch>
              </p:blipFill>
              <p:spPr>
                <a:xfrm>
                  <a:off x="10849768" y="4844981"/>
                  <a:ext cx="416520" cy="321480"/>
                </a:xfrm>
                <a:prstGeom prst="rect">
                  <a:avLst/>
                </a:prstGeom>
              </p:spPr>
            </p:pic>
          </mc:Fallback>
        </mc:AlternateContent>
      </p:grpSp>
      <p:grpSp>
        <p:nvGrpSpPr>
          <p:cNvPr id="33" name="Groupe 32">
            <a:extLst>
              <a:ext uri="{FF2B5EF4-FFF2-40B4-BE49-F238E27FC236}">
                <a16:creationId xmlns:a16="http://schemas.microsoft.com/office/drawing/2014/main" id="{D4B140B1-D844-698E-FC09-3CE857DF1474}"/>
              </a:ext>
            </a:extLst>
          </p:cNvPr>
          <p:cNvGrpSpPr/>
          <p:nvPr/>
        </p:nvGrpSpPr>
        <p:grpSpPr>
          <a:xfrm>
            <a:off x="10957048" y="5361221"/>
            <a:ext cx="315360" cy="368280"/>
            <a:chOff x="10957048" y="5361221"/>
            <a:chExt cx="315360" cy="368280"/>
          </a:xfrm>
        </p:grpSpPr>
        <mc:AlternateContent xmlns:mc="http://schemas.openxmlformats.org/markup-compatibility/2006" xmlns:p14="http://schemas.microsoft.com/office/powerpoint/2010/main">
          <mc:Choice Requires="p14">
            <p:contentPart p14:bwMode="auto" r:id="rId19">
              <p14:nvContentPartPr>
                <p14:cNvPr id="30" name="Encre 29">
                  <a:extLst>
                    <a:ext uri="{FF2B5EF4-FFF2-40B4-BE49-F238E27FC236}">
                      <a16:creationId xmlns:a16="http://schemas.microsoft.com/office/drawing/2014/main" id="{C18DB84B-E622-5B7A-B99B-1613862B6982}"/>
                    </a:ext>
                  </a:extLst>
                </p14:cNvPr>
                <p14:cNvContentPartPr/>
                <p14:nvPr/>
              </p14:nvContentPartPr>
              <p14:xfrm>
                <a:off x="10957048" y="5391461"/>
                <a:ext cx="223920" cy="303120"/>
              </p14:xfrm>
            </p:contentPart>
          </mc:Choice>
          <mc:Fallback xmlns="">
            <p:pic>
              <p:nvPicPr>
                <p:cNvPr id="30" name="Encre 29">
                  <a:extLst>
                    <a:ext uri="{FF2B5EF4-FFF2-40B4-BE49-F238E27FC236}">
                      <a16:creationId xmlns:a16="http://schemas.microsoft.com/office/drawing/2014/main" id="{C18DB84B-E622-5B7A-B99B-1613862B6982}"/>
                    </a:ext>
                  </a:extLst>
                </p:cNvPr>
                <p:cNvPicPr/>
                <p:nvPr/>
              </p:nvPicPr>
              <p:blipFill>
                <a:blip r:embed="rId20"/>
                <a:stretch>
                  <a:fillRect/>
                </a:stretch>
              </p:blipFill>
              <p:spPr>
                <a:xfrm>
                  <a:off x="10948408" y="5382461"/>
                  <a:ext cx="2415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Encre 30">
                  <a:extLst>
                    <a:ext uri="{FF2B5EF4-FFF2-40B4-BE49-F238E27FC236}">
                      <a16:creationId xmlns:a16="http://schemas.microsoft.com/office/drawing/2014/main" id="{AF96908C-3422-4439-BF0C-018812E379FB}"/>
                    </a:ext>
                  </a:extLst>
                </p14:cNvPr>
                <p14:cNvContentPartPr/>
                <p14:nvPr/>
              </p14:nvContentPartPr>
              <p14:xfrm>
                <a:off x="11013928" y="5361221"/>
                <a:ext cx="258480" cy="368280"/>
              </p14:xfrm>
            </p:contentPart>
          </mc:Choice>
          <mc:Fallback xmlns="">
            <p:pic>
              <p:nvPicPr>
                <p:cNvPr id="31" name="Encre 30">
                  <a:extLst>
                    <a:ext uri="{FF2B5EF4-FFF2-40B4-BE49-F238E27FC236}">
                      <a16:creationId xmlns:a16="http://schemas.microsoft.com/office/drawing/2014/main" id="{AF96908C-3422-4439-BF0C-018812E379FB}"/>
                    </a:ext>
                  </a:extLst>
                </p:cNvPr>
                <p:cNvPicPr/>
                <p:nvPr/>
              </p:nvPicPr>
              <p:blipFill>
                <a:blip r:embed="rId22"/>
                <a:stretch>
                  <a:fillRect/>
                </a:stretch>
              </p:blipFill>
              <p:spPr>
                <a:xfrm>
                  <a:off x="11004928" y="5352221"/>
                  <a:ext cx="276120" cy="385920"/>
                </a:xfrm>
                <a:prstGeom prst="rect">
                  <a:avLst/>
                </a:prstGeom>
              </p:spPr>
            </p:pic>
          </mc:Fallback>
        </mc:AlternateContent>
      </p:grpSp>
      <p:grpSp>
        <p:nvGrpSpPr>
          <p:cNvPr id="42" name="Groupe 41">
            <a:extLst>
              <a:ext uri="{FF2B5EF4-FFF2-40B4-BE49-F238E27FC236}">
                <a16:creationId xmlns:a16="http://schemas.microsoft.com/office/drawing/2014/main" id="{92019B72-85D7-A67D-723F-BF63A51E38FC}"/>
              </a:ext>
            </a:extLst>
          </p:cNvPr>
          <p:cNvGrpSpPr/>
          <p:nvPr/>
        </p:nvGrpSpPr>
        <p:grpSpPr>
          <a:xfrm>
            <a:off x="10680568" y="4286621"/>
            <a:ext cx="540720" cy="320760"/>
            <a:chOff x="10680568" y="4286621"/>
            <a:chExt cx="540720" cy="320760"/>
          </a:xfrm>
        </p:grpSpPr>
        <mc:AlternateContent xmlns:mc="http://schemas.openxmlformats.org/markup-compatibility/2006" xmlns:p14="http://schemas.microsoft.com/office/powerpoint/2010/main">
          <mc:Choice Requires="p14">
            <p:contentPart p14:bwMode="auto" r:id="rId23">
              <p14:nvContentPartPr>
                <p14:cNvPr id="34" name="Encre 33">
                  <a:extLst>
                    <a:ext uri="{FF2B5EF4-FFF2-40B4-BE49-F238E27FC236}">
                      <a16:creationId xmlns:a16="http://schemas.microsoft.com/office/drawing/2014/main" id="{55D9AFF3-FD8F-56FA-536B-1AD5A777ED3D}"/>
                    </a:ext>
                  </a:extLst>
                </p14:cNvPr>
                <p14:cNvContentPartPr/>
                <p14:nvPr/>
              </p14:nvContentPartPr>
              <p14:xfrm>
                <a:off x="10680568" y="4336301"/>
                <a:ext cx="246600" cy="179640"/>
              </p14:xfrm>
            </p:contentPart>
          </mc:Choice>
          <mc:Fallback xmlns="">
            <p:pic>
              <p:nvPicPr>
                <p:cNvPr id="34" name="Encre 33">
                  <a:extLst>
                    <a:ext uri="{FF2B5EF4-FFF2-40B4-BE49-F238E27FC236}">
                      <a16:creationId xmlns:a16="http://schemas.microsoft.com/office/drawing/2014/main" id="{55D9AFF3-FD8F-56FA-536B-1AD5A777ED3D}"/>
                    </a:ext>
                  </a:extLst>
                </p:cNvPr>
                <p:cNvPicPr/>
                <p:nvPr/>
              </p:nvPicPr>
              <p:blipFill>
                <a:blip r:embed="rId24"/>
                <a:stretch>
                  <a:fillRect/>
                </a:stretch>
              </p:blipFill>
              <p:spPr>
                <a:xfrm>
                  <a:off x="10671568" y="4327661"/>
                  <a:ext cx="264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7" name="Encre 36">
                  <a:extLst>
                    <a:ext uri="{FF2B5EF4-FFF2-40B4-BE49-F238E27FC236}">
                      <a16:creationId xmlns:a16="http://schemas.microsoft.com/office/drawing/2014/main" id="{317F4991-0271-8371-28D1-F8543CC0A6DC}"/>
                    </a:ext>
                  </a:extLst>
                </p14:cNvPr>
                <p14:cNvContentPartPr/>
                <p14:nvPr/>
              </p14:nvContentPartPr>
              <p14:xfrm>
                <a:off x="10684168" y="4286621"/>
                <a:ext cx="245520" cy="320760"/>
              </p14:xfrm>
            </p:contentPart>
          </mc:Choice>
          <mc:Fallback xmlns="">
            <p:pic>
              <p:nvPicPr>
                <p:cNvPr id="37" name="Encre 36">
                  <a:extLst>
                    <a:ext uri="{FF2B5EF4-FFF2-40B4-BE49-F238E27FC236}">
                      <a16:creationId xmlns:a16="http://schemas.microsoft.com/office/drawing/2014/main" id="{317F4991-0271-8371-28D1-F8543CC0A6DC}"/>
                    </a:ext>
                  </a:extLst>
                </p:cNvPr>
                <p:cNvPicPr/>
                <p:nvPr/>
              </p:nvPicPr>
              <p:blipFill>
                <a:blip r:embed="rId26"/>
                <a:stretch>
                  <a:fillRect/>
                </a:stretch>
              </p:blipFill>
              <p:spPr>
                <a:xfrm>
                  <a:off x="10675528" y="4277981"/>
                  <a:ext cx="2631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Encre 39">
                  <a:extLst>
                    <a:ext uri="{FF2B5EF4-FFF2-40B4-BE49-F238E27FC236}">
                      <a16:creationId xmlns:a16="http://schemas.microsoft.com/office/drawing/2014/main" id="{9C7ED0E1-7DC3-CA10-DC30-937678F38803}"/>
                    </a:ext>
                  </a:extLst>
                </p14:cNvPr>
                <p14:cNvContentPartPr/>
                <p14:nvPr/>
              </p14:nvContentPartPr>
              <p14:xfrm>
                <a:off x="11220928" y="4496501"/>
                <a:ext cx="360" cy="360"/>
              </p14:xfrm>
            </p:contentPart>
          </mc:Choice>
          <mc:Fallback xmlns="">
            <p:pic>
              <p:nvPicPr>
                <p:cNvPr id="40" name="Encre 39">
                  <a:extLst>
                    <a:ext uri="{FF2B5EF4-FFF2-40B4-BE49-F238E27FC236}">
                      <a16:creationId xmlns:a16="http://schemas.microsoft.com/office/drawing/2014/main" id="{9C7ED0E1-7DC3-CA10-DC30-937678F38803}"/>
                    </a:ext>
                  </a:extLst>
                </p:cNvPr>
                <p:cNvPicPr/>
                <p:nvPr/>
              </p:nvPicPr>
              <p:blipFill>
                <a:blip r:embed="rId28"/>
                <a:stretch>
                  <a:fillRect/>
                </a:stretch>
              </p:blipFill>
              <p:spPr>
                <a:xfrm>
                  <a:off x="11212288" y="4487861"/>
                  <a:ext cx="18000" cy="18000"/>
                </a:xfrm>
                <a:prstGeom prst="rect">
                  <a:avLst/>
                </a:prstGeom>
              </p:spPr>
            </p:pic>
          </mc:Fallback>
        </mc:AlternateContent>
      </p:grpSp>
    </p:spTree>
    <p:extLst>
      <p:ext uri="{BB962C8B-B14F-4D97-AF65-F5344CB8AC3E}">
        <p14:creationId xmlns:p14="http://schemas.microsoft.com/office/powerpoint/2010/main" val="241225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2984C-A385-E9B7-E16A-8CD923C1E85C}"/>
              </a:ext>
            </a:extLst>
          </p:cNvPr>
          <p:cNvSpPr>
            <a:spLocks noGrp="1"/>
          </p:cNvSpPr>
          <p:nvPr>
            <p:ph type="title"/>
          </p:nvPr>
        </p:nvSpPr>
        <p:spPr/>
        <p:txBody>
          <a:bodyPr>
            <a:normAutofit/>
          </a:bodyPr>
          <a:lstStyle/>
          <a:p>
            <a:r>
              <a:rPr lang="fr-FR" sz="4000" dirty="0">
                <a:solidFill>
                  <a:srgbClr val="996633"/>
                </a:solidFill>
                <a:latin typeface="+mn-lt"/>
                <a:ea typeface="+mn-ea"/>
                <a:cs typeface="+mn-cs"/>
              </a:rPr>
              <a:t>Mme </a:t>
            </a:r>
            <a:r>
              <a:rPr lang="fr-FR" sz="4000" dirty="0" err="1">
                <a:solidFill>
                  <a:srgbClr val="996633"/>
                </a:solidFill>
                <a:latin typeface="+mn-lt"/>
                <a:ea typeface="+mn-ea"/>
                <a:cs typeface="+mn-cs"/>
              </a:rPr>
              <a:t>Ahaa</a:t>
            </a:r>
            <a:r>
              <a:rPr lang="fr-FR" sz="4000" dirty="0">
                <a:solidFill>
                  <a:srgbClr val="996633"/>
                </a:solidFill>
                <a:latin typeface="+mn-lt"/>
                <a:ea typeface="+mn-ea"/>
                <a:cs typeface="+mn-cs"/>
              </a:rPr>
              <a:t> : </a:t>
            </a:r>
          </a:p>
        </p:txBody>
      </p:sp>
      <p:sp>
        <p:nvSpPr>
          <p:cNvPr id="3" name="Espace réservé du contenu 2">
            <a:extLst>
              <a:ext uri="{FF2B5EF4-FFF2-40B4-BE49-F238E27FC236}">
                <a16:creationId xmlns:a16="http://schemas.microsoft.com/office/drawing/2014/main" id="{37BD11D0-72F5-6A33-D02D-9E834B19BFF1}"/>
              </a:ext>
            </a:extLst>
          </p:cNvPr>
          <p:cNvSpPr>
            <a:spLocks noGrp="1"/>
          </p:cNvSpPr>
          <p:nvPr>
            <p:ph idx="1"/>
          </p:nvPr>
        </p:nvSpPr>
        <p:spPr/>
        <p:txBody>
          <a:bodyPr>
            <a:normAutofit lnSpcReduction="10000"/>
          </a:bodyPr>
          <a:lstStyle/>
          <a:p>
            <a:r>
              <a:rPr lang="fr-FR" dirty="0">
                <a:solidFill>
                  <a:srgbClr val="996633"/>
                </a:solidFill>
              </a:rPr>
              <a:t>Pas d’addiction au </a:t>
            </a:r>
            <a:r>
              <a:rPr lang="fr-FR" dirty="0" err="1">
                <a:solidFill>
                  <a:srgbClr val="996633"/>
                </a:solidFill>
              </a:rPr>
              <a:t>tramadol</a:t>
            </a:r>
            <a:endParaRPr lang="fr-FR" dirty="0">
              <a:solidFill>
                <a:srgbClr val="996633"/>
              </a:solidFill>
            </a:endParaRPr>
          </a:p>
          <a:p>
            <a:r>
              <a:rPr lang="fr-FR" dirty="0">
                <a:solidFill>
                  <a:srgbClr val="996633"/>
                </a:solidFill>
              </a:rPr>
              <a:t>Avis</a:t>
            </a:r>
            <a:r>
              <a:rPr lang="fr-FR" sz="2800" dirty="0">
                <a:solidFill>
                  <a:srgbClr val="996633"/>
                </a:solidFill>
              </a:rPr>
              <a:t> algologue </a:t>
            </a:r>
          </a:p>
          <a:p>
            <a:r>
              <a:rPr lang="fr-FR" dirty="0">
                <a:solidFill>
                  <a:srgbClr val="996633"/>
                </a:solidFill>
              </a:rPr>
              <a:t>R</a:t>
            </a:r>
            <a:r>
              <a:rPr lang="fr-FR" sz="2800" dirty="0">
                <a:solidFill>
                  <a:srgbClr val="996633"/>
                </a:solidFill>
              </a:rPr>
              <a:t>elai par Laroxyl</a:t>
            </a:r>
          </a:p>
          <a:p>
            <a:r>
              <a:rPr lang="fr-FR" dirty="0">
                <a:solidFill>
                  <a:srgbClr val="996633"/>
                </a:solidFill>
              </a:rPr>
              <a:t>Calendrier d’a</a:t>
            </a:r>
            <a:r>
              <a:rPr lang="fr-FR" sz="2800" dirty="0">
                <a:solidFill>
                  <a:srgbClr val="996633"/>
                </a:solidFill>
              </a:rPr>
              <a:t>rrêt du </a:t>
            </a:r>
            <a:r>
              <a:rPr lang="fr-FR" sz="2800" dirty="0" err="1">
                <a:solidFill>
                  <a:srgbClr val="996633"/>
                </a:solidFill>
              </a:rPr>
              <a:t>tramadol</a:t>
            </a:r>
            <a:r>
              <a:rPr lang="fr-FR" sz="2800" dirty="0">
                <a:solidFill>
                  <a:srgbClr val="996633"/>
                </a:solidFill>
              </a:rPr>
              <a:t> progressif </a:t>
            </a:r>
          </a:p>
          <a:p>
            <a:pPr lvl="1"/>
            <a:r>
              <a:rPr lang="fr-FR" dirty="0">
                <a:solidFill>
                  <a:srgbClr val="996633"/>
                </a:solidFill>
              </a:rPr>
              <a:t>Réduction de 50mg par semaine </a:t>
            </a:r>
          </a:p>
          <a:p>
            <a:pPr lvl="1"/>
            <a:r>
              <a:rPr lang="fr-FR" dirty="0">
                <a:solidFill>
                  <a:srgbClr val="996633"/>
                </a:solidFill>
              </a:rPr>
              <a:t>Être attentif aux signes de sevrage </a:t>
            </a:r>
          </a:p>
          <a:p>
            <a:pPr lvl="1"/>
            <a:r>
              <a:rPr lang="fr-FR" dirty="0">
                <a:solidFill>
                  <a:srgbClr val="996633"/>
                </a:solidFill>
              </a:rPr>
              <a:t>Stabiliser si mal être</a:t>
            </a:r>
          </a:p>
          <a:p>
            <a:pPr lvl="1"/>
            <a:r>
              <a:rPr lang="fr-FR" dirty="0">
                <a:solidFill>
                  <a:srgbClr val="996633"/>
                </a:solidFill>
              </a:rPr>
              <a:t>Rester joignable</a:t>
            </a:r>
          </a:p>
          <a:p>
            <a:r>
              <a:rPr lang="fr-FR" dirty="0">
                <a:solidFill>
                  <a:srgbClr val="996633"/>
                </a:solidFill>
              </a:rPr>
              <a:t>Mme </a:t>
            </a:r>
            <a:r>
              <a:rPr lang="fr-FR" dirty="0" err="1">
                <a:solidFill>
                  <a:srgbClr val="996633"/>
                </a:solidFill>
              </a:rPr>
              <a:t>Ahaa</a:t>
            </a:r>
            <a:r>
              <a:rPr lang="fr-FR" sz="2800" dirty="0">
                <a:solidFill>
                  <a:srgbClr val="996633"/>
                </a:solidFill>
              </a:rPr>
              <a:t> arrête le </a:t>
            </a:r>
            <a:r>
              <a:rPr lang="fr-FR" sz="2800" dirty="0" err="1">
                <a:solidFill>
                  <a:srgbClr val="996633"/>
                </a:solidFill>
              </a:rPr>
              <a:t>tramadol</a:t>
            </a:r>
            <a:r>
              <a:rPr lang="fr-FR" sz="2800" dirty="0">
                <a:solidFill>
                  <a:srgbClr val="996633"/>
                </a:solidFill>
              </a:rPr>
              <a:t> à 12SA</a:t>
            </a:r>
          </a:p>
          <a:p>
            <a:r>
              <a:rPr lang="fr-FR" dirty="0">
                <a:solidFill>
                  <a:srgbClr val="996633"/>
                </a:solidFill>
              </a:rPr>
              <a:t>Poursuite de la grossesse sous Laroxyl</a:t>
            </a:r>
            <a:endParaRPr lang="fr-FR" dirty="0"/>
          </a:p>
        </p:txBody>
      </p:sp>
      <p:sp>
        <p:nvSpPr>
          <p:cNvPr id="5" name="Espace réservé du numéro de diapositive 4">
            <a:extLst>
              <a:ext uri="{FF2B5EF4-FFF2-40B4-BE49-F238E27FC236}">
                <a16:creationId xmlns:a16="http://schemas.microsoft.com/office/drawing/2014/main" id="{7D2AB2DA-D27B-E0E2-61A8-C53B8522B202}"/>
              </a:ext>
            </a:extLst>
          </p:cNvPr>
          <p:cNvSpPr>
            <a:spLocks noGrp="1"/>
          </p:cNvSpPr>
          <p:nvPr>
            <p:ph type="sldNum" sz="quarter" idx="12"/>
          </p:nvPr>
        </p:nvSpPr>
        <p:spPr/>
        <p:txBody>
          <a:bodyPr/>
          <a:lstStyle/>
          <a:p>
            <a:fld id="{4B9D2961-E2E1-254B-8BE2-3756239E383D}" type="slidenum">
              <a:rPr lang="fr-FR" smtClean="0"/>
              <a:t>37</a:t>
            </a:fld>
            <a:endParaRPr lang="fr-FR"/>
          </a:p>
        </p:txBody>
      </p:sp>
    </p:spTree>
    <p:extLst>
      <p:ext uri="{BB962C8B-B14F-4D97-AF65-F5344CB8AC3E}">
        <p14:creationId xmlns:p14="http://schemas.microsoft.com/office/powerpoint/2010/main" val="1685385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ADD8DF9-C93C-4E85-AB74-5525434E811A}"/>
              </a:ext>
            </a:extLst>
          </p:cNvPr>
          <p:cNvSpPr>
            <a:spLocks noGrp="1"/>
          </p:cNvSpPr>
          <p:nvPr>
            <p:ph idx="1"/>
          </p:nvPr>
        </p:nvSpPr>
        <p:spPr>
          <a:xfrm>
            <a:off x="155640" y="1690964"/>
            <a:ext cx="3137160" cy="4525433"/>
          </a:xfrm>
        </p:spPr>
        <p:txBody>
          <a:bodyPr>
            <a:normAutofit/>
          </a:bodyPr>
          <a:lstStyle/>
          <a:p>
            <a:r>
              <a:rPr lang="fr-FR" dirty="0" err="1">
                <a:solidFill>
                  <a:srgbClr val="996633"/>
                </a:solidFill>
              </a:rPr>
              <a:t>Etre</a:t>
            </a:r>
            <a:r>
              <a:rPr lang="fr-FR" dirty="0">
                <a:solidFill>
                  <a:srgbClr val="996633"/>
                </a:solidFill>
              </a:rPr>
              <a:t> attentif aux signes de sevrage aux opioïdes</a:t>
            </a:r>
          </a:p>
          <a:p>
            <a:endParaRPr lang="fr-FR" dirty="0">
              <a:solidFill>
                <a:srgbClr val="996633"/>
              </a:solidFill>
            </a:endParaRPr>
          </a:p>
          <a:p>
            <a:r>
              <a:rPr lang="fr-FR" dirty="0">
                <a:solidFill>
                  <a:srgbClr val="996633"/>
                </a:solidFill>
              </a:rPr>
              <a:t>Echelle SOWS</a:t>
            </a:r>
          </a:p>
        </p:txBody>
      </p:sp>
      <p:pic>
        <p:nvPicPr>
          <p:cNvPr id="4" name="Image 3">
            <a:extLst>
              <a:ext uri="{FF2B5EF4-FFF2-40B4-BE49-F238E27FC236}">
                <a16:creationId xmlns:a16="http://schemas.microsoft.com/office/drawing/2014/main" id="{9E003AAB-BEF6-4A74-8150-122436F84CE9}"/>
              </a:ext>
            </a:extLst>
          </p:cNvPr>
          <p:cNvPicPr>
            <a:picLocks noChangeAspect="1"/>
          </p:cNvPicPr>
          <p:nvPr/>
        </p:nvPicPr>
        <p:blipFill>
          <a:blip r:embed="rId2"/>
          <a:stretch>
            <a:fillRect/>
          </a:stretch>
        </p:blipFill>
        <p:spPr>
          <a:xfrm>
            <a:off x="3219008" y="0"/>
            <a:ext cx="5753984" cy="6858000"/>
          </a:xfrm>
          <a:prstGeom prst="rect">
            <a:avLst/>
          </a:prstGeom>
        </p:spPr>
      </p:pic>
      <p:sp>
        <p:nvSpPr>
          <p:cNvPr id="5" name="ZoneTexte 4"/>
          <p:cNvSpPr txBox="1"/>
          <p:nvPr/>
        </p:nvSpPr>
        <p:spPr>
          <a:xfrm>
            <a:off x="11896726" y="6586785"/>
            <a:ext cx="295274" cy="276999"/>
          </a:xfrm>
          <a:prstGeom prst="rect">
            <a:avLst/>
          </a:prstGeom>
          <a:noFill/>
        </p:spPr>
        <p:txBody>
          <a:bodyPr wrap="none" rtlCol="0">
            <a:spAutoFit/>
          </a:bodyPr>
          <a:lstStyle/>
          <a:p>
            <a:r>
              <a:rPr lang="fr-FR" sz="1200" dirty="0"/>
              <a:t>H</a:t>
            </a:r>
          </a:p>
        </p:txBody>
      </p:sp>
    </p:spTree>
    <p:extLst>
      <p:ext uri="{BB962C8B-B14F-4D97-AF65-F5344CB8AC3E}">
        <p14:creationId xmlns:p14="http://schemas.microsoft.com/office/powerpoint/2010/main" val="4087639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D14D7A-9BC4-E563-368C-770B03051650}"/>
              </a:ext>
            </a:extLst>
          </p:cNvPr>
          <p:cNvSpPr>
            <a:spLocks noGrp="1"/>
          </p:cNvSpPr>
          <p:nvPr>
            <p:ph type="title"/>
          </p:nvPr>
        </p:nvSpPr>
        <p:spPr>
          <a:xfrm>
            <a:off x="838200" y="103188"/>
            <a:ext cx="10515600" cy="1002002"/>
          </a:xfrm>
        </p:spPr>
        <p:txBody>
          <a:bodyPr/>
          <a:lstStyle/>
          <a:p>
            <a:r>
              <a:rPr lang="fr-FR" dirty="0">
                <a:solidFill>
                  <a:srgbClr val="996633"/>
                </a:solidFill>
              </a:rPr>
              <a:t>Cas clinique n°2  : Mme Bée</a:t>
            </a:r>
          </a:p>
        </p:txBody>
      </p:sp>
      <p:sp>
        <p:nvSpPr>
          <p:cNvPr id="3" name="Espace réservé du contenu 2">
            <a:extLst>
              <a:ext uri="{FF2B5EF4-FFF2-40B4-BE49-F238E27FC236}">
                <a16:creationId xmlns:a16="http://schemas.microsoft.com/office/drawing/2014/main" id="{492C9EF2-F4FA-0748-CC46-F52BC0AB4A3C}"/>
              </a:ext>
            </a:extLst>
          </p:cNvPr>
          <p:cNvSpPr>
            <a:spLocks noGrp="1"/>
          </p:cNvSpPr>
          <p:nvPr>
            <p:ph idx="1"/>
          </p:nvPr>
        </p:nvSpPr>
        <p:spPr>
          <a:xfrm>
            <a:off x="540888" y="1868487"/>
            <a:ext cx="10515600" cy="4351338"/>
          </a:xfrm>
        </p:spPr>
        <p:txBody>
          <a:bodyPr>
            <a:noAutofit/>
          </a:bodyPr>
          <a:lstStyle/>
          <a:p>
            <a:r>
              <a:rPr lang="fr-FR" sz="2400" dirty="0">
                <a:solidFill>
                  <a:srgbClr val="996633"/>
                </a:solidFill>
              </a:rPr>
              <a:t>Mme Bée a 23 ans, elle est enceinte de 5 mois, c’est sa 1ere grossesse. Elle est mariée depuis 1 an et elle attendait cette grossesse avec impatience.</a:t>
            </a:r>
          </a:p>
          <a:p>
            <a:r>
              <a:rPr lang="fr-FR" sz="2400" dirty="0">
                <a:solidFill>
                  <a:srgbClr val="996633"/>
                </a:solidFill>
              </a:rPr>
              <a:t>Elle prend du </a:t>
            </a:r>
            <a:r>
              <a:rPr lang="fr-FR" sz="2400" dirty="0" err="1">
                <a:solidFill>
                  <a:srgbClr val="996633"/>
                </a:solidFill>
              </a:rPr>
              <a:t>tramadol</a:t>
            </a:r>
            <a:r>
              <a:rPr lang="fr-FR" sz="2400" dirty="0">
                <a:solidFill>
                  <a:srgbClr val="996633"/>
                </a:solidFill>
              </a:rPr>
              <a:t> tous les jours depuis 4 ans. </a:t>
            </a:r>
          </a:p>
          <a:p>
            <a:r>
              <a:rPr lang="fr-FR" sz="2400" dirty="0">
                <a:solidFill>
                  <a:srgbClr val="996633"/>
                </a:solidFill>
              </a:rPr>
              <a:t>Elle a commencé lorsqu’elle s’est fait opérer des dents de sagesse, puis pour des douleurs lombaires et des infections urinaires à répétition. </a:t>
            </a:r>
          </a:p>
          <a:p>
            <a:r>
              <a:rPr lang="fr-FR" sz="2400" dirty="0">
                <a:solidFill>
                  <a:srgbClr val="996633"/>
                </a:solidFill>
              </a:rPr>
              <a:t>Elle s’est aperçue que ça l’aidait à moins penser, moins ressentir de choses négatives, elle se sent plus sociable avec le </a:t>
            </a:r>
            <a:r>
              <a:rPr lang="fr-FR" sz="2400" dirty="0" err="1">
                <a:solidFill>
                  <a:srgbClr val="996633"/>
                </a:solidFill>
              </a:rPr>
              <a:t>tramadol</a:t>
            </a:r>
            <a:r>
              <a:rPr lang="fr-FR" sz="2400" dirty="0">
                <a:solidFill>
                  <a:srgbClr val="996633"/>
                </a:solidFill>
              </a:rPr>
              <a:t>. </a:t>
            </a:r>
          </a:p>
        </p:txBody>
      </p:sp>
      <p:sp>
        <p:nvSpPr>
          <p:cNvPr id="5" name="Espace réservé du numéro de diapositive 4">
            <a:extLst>
              <a:ext uri="{FF2B5EF4-FFF2-40B4-BE49-F238E27FC236}">
                <a16:creationId xmlns:a16="http://schemas.microsoft.com/office/drawing/2014/main" id="{7C654AF7-A420-AFDA-84B9-59AA547BC5D3}"/>
              </a:ext>
            </a:extLst>
          </p:cNvPr>
          <p:cNvSpPr>
            <a:spLocks noGrp="1"/>
          </p:cNvSpPr>
          <p:nvPr>
            <p:ph type="sldNum" sz="quarter" idx="12"/>
          </p:nvPr>
        </p:nvSpPr>
        <p:spPr/>
        <p:txBody>
          <a:bodyPr/>
          <a:lstStyle/>
          <a:p>
            <a:fld id="{4B9D2961-E2E1-254B-8BE2-3756239E383D}" type="slidenum">
              <a:rPr lang="fr-FR" smtClean="0"/>
              <a:t>39</a:t>
            </a:fld>
            <a:endParaRPr lang="fr-FR"/>
          </a:p>
        </p:txBody>
      </p:sp>
    </p:spTree>
    <p:extLst>
      <p:ext uri="{BB962C8B-B14F-4D97-AF65-F5344CB8AC3E}">
        <p14:creationId xmlns:p14="http://schemas.microsoft.com/office/powerpoint/2010/main" val="37730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AEAD8-D9EF-5A5C-C43B-32B47B95BF10}"/>
              </a:ext>
            </a:extLst>
          </p:cNvPr>
          <p:cNvSpPr>
            <a:spLocks noGrp="1"/>
          </p:cNvSpPr>
          <p:nvPr>
            <p:ph type="ctrTitle"/>
          </p:nvPr>
        </p:nvSpPr>
        <p:spPr>
          <a:xfrm>
            <a:off x="574158" y="1170040"/>
            <a:ext cx="10093842" cy="2782528"/>
          </a:xfrm>
        </p:spPr>
        <p:txBody>
          <a:bodyPr>
            <a:normAutofit/>
          </a:bodyPr>
          <a:lstStyle/>
          <a:p>
            <a:r>
              <a:rPr lang="fr-FR" sz="3200" b="1" dirty="0">
                <a:solidFill>
                  <a:srgbClr val="996633"/>
                </a:solidFill>
              </a:rPr>
              <a:t>TRAMADOL ET</a:t>
            </a:r>
            <a:br>
              <a:rPr lang="fr-FR" sz="3200" b="1" dirty="0">
                <a:solidFill>
                  <a:srgbClr val="996633"/>
                </a:solidFill>
              </a:rPr>
            </a:br>
            <a:r>
              <a:rPr lang="fr-FR" sz="3200" b="1" dirty="0">
                <a:solidFill>
                  <a:srgbClr val="996633"/>
                </a:solidFill>
              </a:rPr>
              <a:t>EPIDEMIOLOGIE DE LA CONSOMMATION D’ANTALGIQUES OPIOIDES</a:t>
            </a:r>
            <a:br>
              <a:rPr lang="fr-FR" sz="3200" b="1" dirty="0">
                <a:solidFill>
                  <a:srgbClr val="996633"/>
                </a:solidFill>
              </a:rPr>
            </a:br>
            <a:r>
              <a:rPr lang="fr-FR" sz="3200" b="1" dirty="0">
                <a:solidFill>
                  <a:srgbClr val="996633"/>
                </a:solidFill>
              </a:rPr>
              <a:t>EN EUROPE, EN FRANCE, PENDANT ET EN DEHORS DE LA GROSSESSE</a:t>
            </a:r>
          </a:p>
        </p:txBody>
      </p:sp>
      <p:sp>
        <p:nvSpPr>
          <p:cNvPr id="3" name="Sous-titre 2">
            <a:extLst>
              <a:ext uri="{FF2B5EF4-FFF2-40B4-BE49-F238E27FC236}">
                <a16:creationId xmlns:a16="http://schemas.microsoft.com/office/drawing/2014/main" id="{3DAC8769-74D5-5931-7BFB-B6BA067D8F92}"/>
              </a:ext>
            </a:extLst>
          </p:cNvPr>
          <p:cNvSpPr>
            <a:spLocks noGrp="1"/>
          </p:cNvSpPr>
          <p:nvPr>
            <p:ph type="subTitle" idx="1"/>
          </p:nvPr>
        </p:nvSpPr>
        <p:spPr>
          <a:xfrm>
            <a:off x="1524000" y="4709652"/>
            <a:ext cx="9144000" cy="1317522"/>
          </a:xfrm>
        </p:spPr>
        <p:txBody>
          <a:bodyPr>
            <a:noAutofit/>
          </a:bodyPr>
          <a:lstStyle/>
          <a:p>
            <a:r>
              <a:rPr lang="fr-FR" sz="3200" dirty="0">
                <a:solidFill>
                  <a:srgbClr val="996633"/>
                </a:solidFill>
              </a:rPr>
              <a:t>Revue de la littérature</a:t>
            </a:r>
          </a:p>
        </p:txBody>
      </p:sp>
      <p:sp>
        <p:nvSpPr>
          <p:cNvPr id="4" name="Rectangle 3"/>
          <p:cNvSpPr/>
          <p:nvPr/>
        </p:nvSpPr>
        <p:spPr>
          <a:xfrm>
            <a:off x="3425371" y="6027174"/>
            <a:ext cx="6096000" cy="646331"/>
          </a:xfrm>
          <a:prstGeom prst="rect">
            <a:avLst/>
          </a:prstGeom>
        </p:spPr>
        <p:txBody>
          <a:bodyPr>
            <a:spAutoFit/>
          </a:bodyPr>
          <a:lstStyle/>
          <a:p>
            <a:r>
              <a:rPr lang="fr-FR" b="1" dirty="0">
                <a:solidFill>
                  <a:srgbClr val="996633"/>
                </a:solidFill>
                <a:latin typeface="Calibri" panose="020F0502020204030204" pitchFamily="34" charset="0"/>
                <a:ea typeface="Times New Roman" panose="02020603050405020304" pitchFamily="18" charset="0"/>
                <a:cs typeface="Arial" panose="020B0604020202020204" pitchFamily="34" charset="0"/>
              </a:rPr>
              <a:t>Jean-Baptiste DE MEUUS, gynécologue-obstétricien, CH MOULIN</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2093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1DB4E-355A-527C-866D-037B9FB2240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ACE964-09C0-8E30-1C5F-6EB2F322F73E}"/>
              </a:ext>
            </a:extLst>
          </p:cNvPr>
          <p:cNvSpPr>
            <a:spLocks noGrp="1"/>
          </p:cNvSpPr>
          <p:nvPr>
            <p:ph type="title"/>
          </p:nvPr>
        </p:nvSpPr>
        <p:spPr>
          <a:xfrm>
            <a:off x="838200" y="103188"/>
            <a:ext cx="10515600" cy="1002002"/>
          </a:xfrm>
        </p:spPr>
        <p:txBody>
          <a:bodyPr/>
          <a:lstStyle/>
          <a:p>
            <a:r>
              <a:rPr lang="fr-FR" dirty="0">
                <a:solidFill>
                  <a:srgbClr val="996633"/>
                </a:solidFill>
              </a:rPr>
              <a:t>Cas clinique n°2  : Mme Bée</a:t>
            </a:r>
          </a:p>
        </p:txBody>
      </p:sp>
      <p:sp>
        <p:nvSpPr>
          <p:cNvPr id="3" name="Espace réservé du contenu 2">
            <a:extLst>
              <a:ext uri="{FF2B5EF4-FFF2-40B4-BE49-F238E27FC236}">
                <a16:creationId xmlns:a16="http://schemas.microsoft.com/office/drawing/2014/main" id="{621CF36E-6FBD-0FF4-DB94-140C5F04BDC8}"/>
              </a:ext>
            </a:extLst>
          </p:cNvPr>
          <p:cNvSpPr>
            <a:spLocks noGrp="1"/>
          </p:cNvSpPr>
          <p:nvPr>
            <p:ph idx="1"/>
          </p:nvPr>
        </p:nvSpPr>
        <p:spPr>
          <a:xfrm>
            <a:off x="738596" y="1623363"/>
            <a:ext cx="10515600" cy="4351338"/>
          </a:xfrm>
        </p:spPr>
        <p:txBody>
          <a:bodyPr>
            <a:noAutofit/>
          </a:bodyPr>
          <a:lstStyle/>
          <a:p>
            <a:r>
              <a:rPr lang="fr-FR" sz="2400" dirty="0">
                <a:solidFill>
                  <a:srgbClr val="996633"/>
                </a:solidFill>
              </a:rPr>
              <a:t>Elle a su qu’elle était enceinte a 7 SA</a:t>
            </a:r>
          </a:p>
          <a:p>
            <a:r>
              <a:rPr lang="fr-FR" sz="2400" dirty="0">
                <a:solidFill>
                  <a:srgbClr val="996633"/>
                </a:solidFill>
              </a:rPr>
              <a:t>Elle prenait 10-12 cps de 100mg par jour. Son médecin lui en prescrivait seulement 400mg, alors elle achetait des ordonnances sur internet. </a:t>
            </a:r>
          </a:p>
          <a:p>
            <a:r>
              <a:rPr lang="fr-FR" sz="2400" dirty="0">
                <a:solidFill>
                  <a:srgbClr val="996633"/>
                </a:solidFill>
              </a:rPr>
              <a:t>Le mois dernier elle est tombée dans le tram suite à une prise plus importante.. Les pompiers l’ont amené aux urgences, on lui a parlé de crise d’épilepsie. Ça lui a fait peur. </a:t>
            </a:r>
          </a:p>
          <a:p>
            <a:r>
              <a:rPr lang="fr-FR" sz="2400" dirty="0">
                <a:solidFill>
                  <a:srgbClr val="996633"/>
                </a:solidFill>
              </a:rPr>
              <a:t>Elle a essayé d’arrêter mais c’est trop dur. Chaque fois elle tient 2 jours puis elle en reprend. Elle oscille entre 400 et 800mg. Ça l’obsède, elle ne pense plus qu’à ça…</a:t>
            </a:r>
          </a:p>
          <a:p>
            <a:r>
              <a:rPr lang="fr-FR" sz="2400" dirty="0">
                <a:solidFill>
                  <a:srgbClr val="996633"/>
                </a:solidFill>
              </a:rPr>
              <a:t>Elle demande de l’aide pour arrêter.</a:t>
            </a:r>
          </a:p>
        </p:txBody>
      </p:sp>
      <p:sp>
        <p:nvSpPr>
          <p:cNvPr id="5" name="Espace réservé du numéro de diapositive 4">
            <a:extLst>
              <a:ext uri="{FF2B5EF4-FFF2-40B4-BE49-F238E27FC236}">
                <a16:creationId xmlns:a16="http://schemas.microsoft.com/office/drawing/2014/main" id="{C57C2611-B59A-EBBD-CBAC-B5B2AB5ADA3C}"/>
              </a:ext>
            </a:extLst>
          </p:cNvPr>
          <p:cNvSpPr>
            <a:spLocks noGrp="1"/>
          </p:cNvSpPr>
          <p:nvPr>
            <p:ph type="sldNum" sz="quarter" idx="12"/>
          </p:nvPr>
        </p:nvSpPr>
        <p:spPr/>
        <p:txBody>
          <a:bodyPr/>
          <a:lstStyle/>
          <a:p>
            <a:fld id="{4B9D2961-E2E1-254B-8BE2-3756239E383D}" type="slidenum">
              <a:rPr lang="fr-FR" smtClean="0"/>
              <a:t>40</a:t>
            </a:fld>
            <a:endParaRPr lang="fr-FR"/>
          </a:p>
        </p:txBody>
      </p:sp>
    </p:spTree>
    <p:extLst>
      <p:ext uri="{BB962C8B-B14F-4D97-AF65-F5344CB8AC3E}">
        <p14:creationId xmlns:p14="http://schemas.microsoft.com/office/powerpoint/2010/main" val="3039599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C614E-F79E-D2AD-1171-6EF0E85629AB}"/>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780ECCCE-7396-1D40-8A28-3D5564B2966F}"/>
              </a:ext>
            </a:extLst>
          </p:cNvPr>
          <p:cNvPicPr>
            <a:picLocks noGrp="1" noChangeAspect="1"/>
          </p:cNvPicPr>
          <p:nvPr>
            <p:ph idx="1"/>
          </p:nvPr>
        </p:nvPicPr>
        <p:blipFill>
          <a:blip r:embed="rId2"/>
          <a:stretch>
            <a:fillRect/>
          </a:stretch>
        </p:blipFill>
        <p:spPr>
          <a:xfrm>
            <a:off x="61501" y="442713"/>
            <a:ext cx="12130499" cy="5726274"/>
          </a:xfrm>
          <a:prstGeom prst="rect">
            <a:avLst/>
          </a:prstGeom>
        </p:spPr>
      </p:pic>
      <p:grpSp>
        <p:nvGrpSpPr>
          <p:cNvPr id="7" name="Groupe 6">
            <a:extLst>
              <a:ext uri="{FF2B5EF4-FFF2-40B4-BE49-F238E27FC236}">
                <a16:creationId xmlns:a16="http://schemas.microsoft.com/office/drawing/2014/main" id="{F50C8AA2-A9BF-7438-62EF-ED08196965F1}"/>
              </a:ext>
            </a:extLst>
          </p:cNvPr>
          <p:cNvGrpSpPr/>
          <p:nvPr/>
        </p:nvGrpSpPr>
        <p:grpSpPr>
          <a:xfrm>
            <a:off x="10771112" y="1417271"/>
            <a:ext cx="343800" cy="268200"/>
            <a:chOff x="10771112" y="1417271"/>
            <a:chExt cx="343800" cy="268200"/>
          </a:xfrm>
        </p:grpSpPr>
        <mc:AlternateContent xmlns:mc="http://schemas.openxmlformats.org/markup-compatibility/2006" xmlns:p14="http://schemas.microsoft.com/office/powerpoint/2010/main">
          <mc:Choice Requires="p14">
            <p:contentPart p14:bwMode="auto" r:id="rId3">
              <p14:nvContentPartPr>
                <p14:cNvPr id="3" name="Encre 2">
                  <a:extLst>
                    <a:ext uri="{FF2B5EF4-FFF2-40B4-BE49-F238E27FC236}">
                      <a16:creationId xmlns:a16="http://schemas.microsoft.com/office/drawing/2014/main" id="{851688C0-642B-F55A-B5B9-A2DE45B27586}"/>
                    </a:ext>
                  </a:extLst>
                </p14:cNvPr>
                <p14:cNvContentPartPr/>
                <p14:nvPr/>
              </p14:nvContentPartPr>
              <p14:xfrm>
                <a:off x="10957592" y="1443191"/>
                <a:ext cx="82440" cy="177480"/>
              </p14:xfrm>
            </p:contentPart>
          </mc:Choice>
          <mc:Fallback xmlns="">
            <p:pic>
              <p:nvPicPr>
                <p:cNvPr id="3" name="Encre 2">
                  <a:extLst>
                    <a:ext uri="{FF2B5EF4-FFF2-40B4-BE49-F238E27FC236}">
                      <a16:creationId xmlns:a16="http://schemas.microsoft.com/office/drawing/2014/main" id="{851688C0-642B-F55A-B5B9-A2DE45B27586}"/>
                    </a:ext>
                  </a:extLst>
                </p:cNvPr>
                <p:cNvPicPr/>
                <p:nvPr/>
              </p:nvPicPr>
              <p:blipFill>
                <a:blip r:embed="rId4"/>
                <a:stretch>
                  <a:fillRect/>
                </a:stretch>
              </p:blipFill>
              <p:spPr>
                <a:xfrm>
                  <a:off x="10948952" y="1434191"/>
                  <a:ext cx="100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Encre 4">
                  <a:extLst>
                    <a:ext uri="{FF2B5EF4-FFF2-40B4-BE49-F238E27FC236}">
                      <a16:creationId xmlns:a16="http://schemas.microsoft.com/office/drawing/2014/main" id="{B3C28A51-F7EC-288F-6473-041458F3240C}"/>
                    </a:ext>
                  </a:extLst>
                </p14:cNvPr>
                <p14:cNvContentPartPr/>
                <p14:nvPr/>
              </p14:nvContentPartPr>
              <p14:xfrm>
                <a:off x="10771112" y="1417271"/>
                <a:ext cx="343800" cy="268200"/>
              </p14:xfrm>
            </p:contentPart>
          </mc:Choice>
          <mc:Fallback xmlns="">
            <p:pic>
              <p:nvPicPr>
                <p:cNvPr id="5" name="Encre 4">
                  <a:extLst>
                    <a:ext uri="{FF2B5EF4-FFF2-40B4-BE49-F238E27FC236}">
                      <a16:creationId xmlns:a16="http://schemas.microsoft.com/office/drawing/2014/main" id="{B3C28A51-F7EC-288F-6473-041458F3240C}"/>
                    </a:ext>
                  </a:extLst>
                </p:cNvPr>
                <p:cNvPicPr/>
                <p:nvPr/>
              </p:nvPicPr>
              <p:blipFill>
                <a:blip r:embed="rId6"/>
                <a:stretch>
                  <a:fillRect/>
                </a:stretch>
              </p:blipFill>
              <p:spPr>
                <a:xfrm>
                  <a:off x="10762472" y="1408631"/>
                  <a:ext cx="361440" cy="285840"/>
                </a:xfrm>
                <a:prstGeom prst="rect">
                  <a:avLst/>
                </a:prstGeom>
              </p:spPr>
            </p:pic>
          </mc:Fallback>
        </mc:AlternateContent>
      </p:grpSp>
      <p:grpSp>
        <p:nvGrpSpPr>
          <p:cNvPr id="11" name="Groupe 10">
            <a:extLst>
              <a:ext uri="{FF2B5EF4-FFF2-40B4-BE49-F238E27FC236}">
                <a16:creationId xmlns:a16="http://schemas.microsoft.com/office/drawing/2014/main" id="{8AF038A7-D259-17D0-0C4D-5212860828AE}"/>
              </a:ext>
            </a:extLst>
          </p:cNvPr>
          <p:cNvGrpSpPr/>
          <p:nvPr/>
        </p:nvGrpSpPr>
        <p:grpSpPr>
          <a:xfrm>
            <a:off x="10804952" y="2092991"/>
            <a:ext cx="309960" cy="237960"/>
            <a:chOff x="10804952" y="2092991"/>
            <a:chExt cx="309960" cy="237960"/>
          </a:xfrm>
        </p:grpSpPr>
        <mc:AlternateContent xmlns:mc="http://schemas.openxmlformats.org/markup-compatibility/2006" xmlns:p14="http://schemas.microsoft.com/office/powerpoint/2010/main">
          <mc:Choice Requires="p14">
            <p:contentPart p14:bwMode="auto" r:id="rId7">
              <p14:nvContentPartPr>
                <p14:cNvPr id="8" name="Encre 7">
                  <a:extLst>
                    <a:ext uri="{FF2B5EF4-FFF2-40B4-BE49-F238E27FC236}">
                      <a16:creationId xmlns:a16="http://schemas.microsoft.com/office/drawing/2014/main" id="{CF32B2CC-E38D-88A4-EDF2-478E59153129}"/>
                    </a:ext>
                  </a:extLst>
                </p14:cNvPr>
                <p14:cNvContentPartPr/>
                <p14:nvPr/>
              </p14:nvContentPartPr>
              <p14:xfrm>
                <a:off x="10804952" y="2110631"/>
                <a:ext cx="309960" cy="220320"/>
              </p14:xfrm>
            </p:contentPart>
          </mc:Choice>
          <mc:Fallback xmlns="">
            <p:pic>
              <p:nvPicPr>
                <p:cNvPr id="8" name="Encre 7">
                  <a:extLst>
                    <a:ext uri="{FF2B5EF4-FFF2-40B4-BE49-F238E27FC236}">
                      <a16:creationId xmlns:a16="http://schemas.microsoft.com/office/drawing/2014/main" id="{CF32B2CC-E38D-88A4-EDF2-478E59153129}"/>
                    </a:ext>
                  </a:extLst>
                </p:cNvPr>
                <p:cNvPicPr/>
                <p:nvPr/>
              </p:nvPicPr>
              <p:blipFill>
                <a:blip r:embed="rId8"/>
                <a:stretch>
                  <a:fillRect/>
                </a:stretch>
              </p:blipFill>
              <p:spPr>
                <a:xfrm>
                  <a:off x="10795952" y="2101631"/>
                  <a:ext cx="327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90AB6A80-4408-3E9D-BD87-85C49FAE2C32}"/>
                    </a:ext>
                  </a:extLst>
                </p14:cNvPr>
                <p14:cNvContentPartPr/>
                <p14:nvPr/>
              </p14:nvContentPartPr>
              <p14:xfrm>
                <a:off x="10847792" y="2092991"/>
                <a:ext cx="265680" cy="224280"/>
              </p14:xfrm>
            </p:contentPart>
          </mc:Choice>
          <mc:Fallback xmlns="">
            <p:pic>
              <p:nvPicPr>
                <p:cNvPr id="9" name="Encre 8">
                  <a:extLst>
                    <a:ext uri="{FF2B5EF4-FFF2-40B4-BE49-F238E27FC236}">
                      <a16:creationId xmlns:a16="http://schemas.microsoft.com/office/drawing/2014/main" id="{90AB6A80-4408-3E9D-BD87-85C49FAE2C32}"/>
                    </a:ext>
                  </a:extLst>
                </p:cNvPr>
                <p:cNvPicPr/>
                <p:nvPr/>
              </p:nvPicPr>
              <p:blipFill>
                <a:blip r:embed="rId10"/>
                <a:stretch>
                  <a:fillRect/>
                </a:stretch>
              </p:blipFill>
              <p:spPr>
                <a:xfrm>
                  <a:off x="10838792" y="2083991"/>
                  <a:ext cx="283320" cy="241920"/>
                </a:xfrm>
                <a:prstGeom prst="rect">
                  <a:avLst/>
                </a:prstGeom>
              </p:spPr>
            </p:pic>
          </mc:Fallback>
        </mc:AlternateContent>
      </p:grpSp>
      <p:grpSp>
        <p:nvGrpSpPr>
          <p:cNvPr id="15" name="Groupe 14">
            <a:extLst>
              <a:ext uri="{FF2B5EF4-FFF2-40B4-BE49-F238E27FC236}">
                <a16:creationId xmlns:a16="http://schemas.microsoft.com/office/drawing/2014/main" id="{C517DD16-2A94-0B31-D0F6-B1EA2BF8FA61}"/>
              </a:ext>
            </a:extLst>
          </p:cNvPr>
          <p:cNvGrpSpPr/>
          <p:nvPr/>
        </p:nvGrpSpPr>
        <p:grpSpPr>
          <a:xfrm>
            <a:off x="10813592" y="2708951"/>
            <a:ext cx="342360" cy="326520"/>
            <a:chOff x="10813592" y="2708951"/>
            <a:chExt cx="342360" cy="326520"/>
          </a:xfrm>
        </p:grpSpPr>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75317434-051B-2306-2EB6-189D5A3307B8}"/>
                    </a:ext>
                  </a:extLst>
                </p14:cNvPr>
                <p14:cNvContentPartPr/>
                <p14:nvPr/>
              </p14:nvContentPartPr>
              <p14:xfrm>
                <a:off x="10899632" y="2708951"/>
                <a:ext cx="255960" cy="326520"/>
              </p14:xfrm>
            </p:contentPart>
          </mc:Choice>
          <mc:Fallback xmlns="">
            <p:pic>
              <p:nvPicPr>
                <p:cNvPr id="12" name="Encre 11">
                  <a:extLst>
                    <a:ext uri="{FF2B5EF4-FFF2-40B4-BE49-F238E27FC236}">
                      <a16:creationId xmlns:a16="http://schemas.microsoft.com/office/drawing/2014/main" id="{75317434-051B-2306-2EB6-189D5A3307B8}"/>
                    </a:ext>
                  </a:extLst>
                </p:cNvPr>
                <p:cNvPicPr/>
                <p:nvPr/>
              </p:nvPicPr>
              <p:blipFill>
                <a:blip r:embed="rId12"/>
                <a:stretch>
                  <a:fillRect/>
                </a:stretch>
              </p:blipFill>
              <p:spPr>
                <a:xfrm>
                  <a:off x="10890992" y="2700311"/>
                  <a:ext cx="2736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Encre 12">
                  <a:extLst>
                    <a:ext uri="{FF2B5EF4-FFF2-40B4-BE49-F238E27FC236}">
                      <a16:creationId xmlns:a16="http://schemas.microsoft.com/office/drawing/2014/main" id="{E4E6ABBB-9B04-C5D2-70C7-14AE423B500C}"/>
                    </a:ext>
                  </a:extLst>
                </p14:cNvPr>
                <p14:cNvContentPartPr/>
                <p14:nvPr/>
              </p14:nvContentPartPr>
              <p14:xfrm>
                <a:off x="10813592" y="2749991"/>
                <a:ext cx="342360" cy="125640"/>
              </p14:xfrm>
            </p:contentPart>
          </mc:Choice>
          <mc:Fallback xmlns="">
            <p:pic>
              <p:nvPicPr>
                <p:cNvPr id="13" name="Encre 12">
                  <a:extLst>
                    <a:ext uri="{FF2B5EF4-FFF2-40B4-BE49-F238E27FC236}">
                      <a16:creationId xmlns:a16="http://schemas.microsoft.com/office/drawing/2014/main" id="{E4E6ABBB-9B04-C5D2-70C7-14AE423B500C}"/>
                    </a:ext>
                  </a:extLst>
                </p:cNvPr>
                <p:cNvPicPr/>
                <p:nvPr/>
              </p:nvPicPr>
              <p:blipFill>
                <a:blip r:embed="rId14"/>
                <a:stretch>
                  <a:fillRect/>
                </a:stretch>
              </p:blipFill>
              <p:spPr>
                <a:xfrm>
                  <a:off x="10804592" y="2740991"/>
                  <a:ext cx="360000" cy="143280"/>
                </a:xfrm>
                <a:prstGeom prst="rect">
                  <a:avLst/>
                </a:prstGeom>
              </p:spPr>
            </p:pic>
          </mc:Fallback>
        </mc:AlternateContent>
      </p:grpSp>
      <p:grpSp>
        <p:nvGrpSpPr>
          <p:cNvPr id="19" name="Groupe 18">
            <a:extLst>
              <a:ext uri="{FF2B5EF4-FFF2-40B4-BE49-F238E27FC236}">
                <a16:creationId xmlns:a16="http://schemas.microsoft.com/office/drawing/2014/main" id="{D72E96E4-2012-331A-A890-7FAFD1C5D3B8}"/>
              </a:ext>
            </a:extLst>
          </p:cNvPr>
          <p:cNvGrpSpPr/>
          <p:nvPr/>
        </p:nvGrpSpPr>
        <p:grpSpPr>
          <a:xfrm>
            <a:off x="10761392" y="3329951"/>
            <a:ext cx="423360" cy="348120"/>
            <a:chOff x="10761392" y="3329951"/>
            <a:chExt cx="423360" cy="348120"/>
          </a:xfrm>
        </p:grpSpPr>
        <mc:AlternateContent xmlns:mc="http://schemas.openxmlformats.org/markup-compatibility/2006" xmlns:p14="http://schemas.microsoft.com/office/powerpoint/2010/main">
          <mc:Choice Requires="p14">
            <p:contentPart p14:bwMode="auto" r:id="rId15">
              <p14:nvContentPartPr>
                <p14:cNvPr id="16" name="Encre 15">
                  <a:extLst>
                    <a:ext uri="{FF2B5EF4-FFF2-40B4-BE49-F238E27FC236}">
                      <a16:creationId xmlns:a16="http://schemas.microsoft.com/office/drawing/2014/main" id="{8B6A0C0A-4750-EDF6-2D9E-285DCD44D5D7}"/>
                    </a:ext>
                  </a:extLst>
                </p14:cNvPr>
                <p14:cNvContentPartPr/>
                <p14:nvPr/>
              </p14:nvContentPartPr>
              <p14:xfrm>
                <a:off x="10761392" y="3439391"/>
                <a:ext cx="423360" cy="156240"/>
              </p14:xfrm>
            </p:contentPart>
          </mc:Choice>
          <mc:Fallback xmlns="">
            <p:pic>
              <p:nvPicPr>
                <p:cNvPr id="16" name="Encre 15">
                  <a:extLst>
                    <a:ext uri="{FF2B5EF4-FFF2-40B4-BE49-F238E27FC236}">
                      <a16:creationId xmlns:a16="http://schemas.microsoft.com/office/drawing/2014/main" id="{8B6A0C0A-4750-EDF6-2D9E-285DCD44D5D7}"/>
                    </a:ext>
                  </a:extLst>
                </p:cNvPr>
                <p:cNvPicPr/>
                <p:nvPr/>
              </p:nvPicPr>
              <p:blipFill>
                <a:blip r:embed="rId16"/>
                <a:stretch>
                  <a:fillRect/>
                </a:stretch>
              </p:blipFill>
              <p:spPr>
                <a:xfrm>
                  <a:off x="10752752" y="3430391"/>
                  <a:ext cx="441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Encre 16">
                  <a:extLst>
                    <a:ext uri="{FF2B5EF4-FFF2-40B4-BE49-F238E27FC236}">
                      <a16:creationId xmlns:a16="http://schemas.microsoft.com/office/drawing/2014/main" id="{B816DCD6-E47A-4524-9D1C-FE8F1443F298}"/>
                    </a:ext>
                  </a:extLst>
                </p14:cNvPr>
                <p14:cNvContentPartPr/>
                <p14:nvPr/>
              </p14:nvContentPartPr>
              <p14:xfrm>
                <a:off x="10772552" y="3329951"/>
                <a:ext cx="316080" cy="348120"/>
              </p14:xfrm>
            </p:contentPart>
          </mc:Choice>
          <mc:Fallback xmlns="">
            <p:pic>
              <p:nvPicPr>
                <p:cNvPr id="17" name="Encre 16">
                  <a:extLst>
                    <a:ext uri="{FF2B5EF4-FFF2-40B4-BE49-F238E27FC236}">
                      <a16:creationId xmlns:a16="http://schemas.microsoft.com/office/drawing/2014/main" id="{B816DCD6-E47A-4524-9D1C-FE8F1443F298}"/>
                    </a:ext>
                  </a:extLst>
                </p:cNvPr>
                <p:cNvPicPr/>
                <p:nvPr/>
              </p:nvPicPr>
              <p:blipFill>
                <a:blip r:embed="rId18"/>
                <a:stretch>
                  <a:fillRect/>
                </a:stretch>
              </p:blipFill>
              <p:spPr>
                <a:xfrm>
                  <a:off x="10763912" y="3320951"/>
                  <a:ext cx="333720" cy="365760"/>
                </a:xfrm>
                <a:prstGeom prst="rect">
                  <a:avLst/>
                </a:prstGeom>
              </p:spPr>
            </p:pic>
          </mc:Fallback>
        </mc:AlternateContent>
      </p:grpSp>
      <p:grpSp>
        <p:nvGrpSpPr>
          <p:cNvPr id="23" name="Groupe 22">
            <a:extLst>
              <a:ext uri="{FF2B5EF4-FFF2-40B4-BE49-F238E27FC236}">
                <a16:creationId xmlns:a16="http://schemas.microsoft.com/office/drawing/2014/main" id="{E25A54E7-EA84-877E-35A9-F1BAECA69151}"/>
              </a:ext>
            </a:extLst>
          </p:cNvPr>
          <p:cNvGrpSpPr/>
          <p:nvPr/>
        </p:nvGrpSpPr>
        <p:grpSpPr>
          <a:xfrm>
            <a:off x="10681112" y="4652591"/>
            <a:ext cx="435960" cy="326520"/>
            <a:chOff x="10681112" y="4652591"/>
            <a:chExt cx="435960" cy="326520"/>
          </a:xfrm>
        </p:grpSpPr>
        <mc:AlternateContent xmlns:mc="http://schemas.openxmlformats.org/markup-compatibility/2006" xmlns:p14="http://schemas.microsoft.com/office/powerpoint/2010/main">
          <mc:Choice Requires="p14">
            <p:contentPart p14:bwMode="auto" r:id="rId19">
              <p14:nvContentPartPr>
                <p14:cNvPr id="20" name="Encre 19">
                  <a:extLst>
                    <a:ext uri="{FF2B5EF4-FFF2-40B4-BE49-F238E27FC236}">
                      <a16:creationId xmlns:a16="http://schemas.microsoft.com/office/drawing/2014/main" id="{3D4690F6-DA60-2372-4429-58169DBFF26A}"/>
                    </a:ext>
                  </a:extLst>
                </p14:cNvPr>
                <p14:cNvContentPartPr/>
                <p14:nvPr/>
              </p14:nvContentPartPr>
              <p14:xfrm>
                <a:off x="10899632" y="4652591"/>
                <a:ext cx="200520" cy="326520"/>
              </p14:xfrm>
            </p:contentPart>
          </mc:Choice>
          <mc:Fallback xmlns="">
            <p:pic>
              <p:nvPicPr>
                <p:cNvPr id="20" name="Encre 19">
                  <a:extLst>
                    <a:ext uri="{FF2B5EF4-FFF2-40B4-BE49-F238E27FC236}">
                      <a16:creationId xmlns:a16="http://schemas.microsoft.com/office/drawing/2014/main" id="{3D4690F6-DA60-2372-4429-58169DBFF26A}"/>
                    </a:ext>
                  </a:extLst>
                </p:cNvPr>
                <p:cNvPicPr/>
                <p:nvPr/>
              </p:nvPicPr>
              <p:blipFill>
                <a:blip r:embed="rId20"/>
                <a:stretch>
                  <a:fillRect/>
                </a:stretch>
              </p:blipFill>
              <p:spPr>
                <a:xfrm>
                  <a:off x="10890992" y="4643951"/>
                  <a:ext cx="2181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Encre 20">
                  <a:extLst>
                    <a:ext uri="{FF2B5EF4-FFF2-40B4-BE49-F238E27FC236}">
                      <a16:creationId xmlns:a16="http://schemas.microsoft.com/office/drawing/2014/main" id="{2F93D7A8-A138-7CBA-2DB3-24E3503FDDE5}"/>
                    </a:ext>
                  </a:extLst>
                </p14:cNvPr>
                <p14:cNvContentPartPr/>
                <p14:nvPr/>
              </p14:nvContentPartPr>
              <p14:xfrm>
                <a:off x="10681112" y="4661591"/>
                <a:ext cx="435960" cy="214200"/>
              </p14:xfrm>
            </p:contentPart>
          </mc:Choice>
          <mc:Fallback xmlns="">
            <p:pic>
              <p:nvPicPr>
                <p:cNvPr id="21" name="Encre 20">
                  <a:extLst>
                    <a:ext uri="{FF2B5EF4-FFF2-40B4-BE49-F238E27FC236}">
                      <a16:creationId xmlns:a16="http://schemas.microsoft.com/office/drawing/2014/main" id="{2F93D7A8-A138-7CBA-2DB3-24E3503FDDE5}"/>
                    </a:ext>
                  </a:extLst>
                </p:cNvPr>
                <p:cNvPicPr/>
                <p:nvPr/>
              </p:nvPicPr>
              <p:blipFill>
                <a:blip r:embed="rId22"/>
                <a:stretch>
                  <a:fillRect/>
                </a:stretch>
              </p:blipFill>
              <p:spPr>
                <a:xfrm>
                  <a:off x="10672112" y="4652951"/>
                  <a:ext cx="453600" cy="231840"/>
                </a:xfrm>
                <a:prstGeom prst="rect">
                  <a:avLst/>
                </a:prstGeom>
              </p:spPr>
            </p:pic>
          </mc:Fallback>
        </mc:AlternateContent>
      </p:grpSp>
      <p:grpSp>
        <p:nvGrpSpPr>
          <p:cNvPr id="27" name="Groupe 26">
            <a:extLst>
              <a:ext uri="{FF2B5EF4-FFF2-40B4-BE49-F238E27FC236}">
                <a16:creationId xmlns:a16="http://schemas.microsoft.com/office/drawing/2014/main" id="{0DE246E9-2A8C-6407-E74A-5460030C5989}"/>
              </a:ext>
            </a:extLst>
          </p:cNvPr>
          <p:cNvGrpSpPr/>
          <p:nvPr/>
        </p:nvGrpSpPr>
        <p:grpSpPr>
          <a:xfrm>
            <a:off x="10775072" y="3937631"/>
            <a:ext cx="719640" cy="357480"/>
            <a:chOff x="10775072" y="3937631"/>
            <a:chExt cx="719640" cy="357480"/>
          </a:xfrm>
        </p:grpSpPr>
        <mc:AlternateContent xmlns:mc="http://schemas.openxmlformats.org/markup-compatibility/2006" xmlns:p14="http://schemas.microsoft.com/office/powerpoint/2010/main">
          <mc:Choice Requires="p14">
            <p:contentPart p14:bwMode="auto" r:id="rId23">
              <p14:nvContentPartPr>
                <p14:cNvPr id="24" name="Encre 23">
                  <a:extLst>
                    <a:ext uri="{FF2B5EF4-FFF2-40B4-BE49-F238E27FC236}">
                      <a16:creationId xmlns:a16="http://schemas.microsoft.com/office/drawing/2014/main" id="{7A88B67B-A372-15B7-F690-87A4D2267A4C}"/>
                    </a:ext>
                  </a:extLst>
                </p14:cNvPr>
                <p14:cNvContentPartPr/>
                <p14:nvPr/>
              </p14:nvContentPartPr>
              <p14:xfrm>
                <a:off x="10854632" y="3937631"/>
                <a:ext cx="217080" cy="339840"/>
              </p14:xfrm>
            </p:contentPart>
          </mc:Choice>
          <mc:Fallback xmlns="">
            <p:pic>
              <p:nvPicPr>
                <p:cNvPr id="24" name="Encre 23">
                  <a:extLst>
                    <a:ext uri="{FF2B5EF4-FFF2-40B4-BE49-F238E27FC236}">
                      <a16:creationId xmlns:a16="http://schemas.microsoft.com/office/drawing/2014/main" id="{7A88B67B-A372-15B7-F690-87A4D2267A4C}"/>
                    </a:ext>
                  </a:extLst>
                </p:cNvPr>
                <p:cNvPicPr/>
                <p:nvPr/>
              </p:nvPicPr>
              <p:blipFill>
                <a:blip r:embed="rId24"/>
                <a:stretch>
                  <a:fillRect/>
                </a:stretch>
              </p:blipFill>
              <p:spPr>
                <a:xfrm>
                  <a:off x="10845992" y="3928631"/>
                  <a:ext cx="2347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Encre 24">
                  <a:extLst>
                    <a:ext uri="{FF2B5EF4-FFF2-40B4-BE49-F238E27FC236}">
                      <a16:creationId xmlns:a16="http://schemas.microsoft.com/office/drawing/2014/main" id="{E1AC3366-8C41-9615-7DCE-CE1299C6A9D1}"/>
                    </a:ext>
                  </a:extLst>
                </p14:cNvPr>
                <p14:cNvContentPartPr/>
                <p14:nvPr/>
              </p14:nvContentPartPr>
              <p14:xfrm>
                <a:off x="10775072" y="4044191"/>
                <a:ext cx="719640" cy="250920"/>
              </p14:xfrm>
            </p:contentPart>
          </mc:Choice>
          <mc:Fallback xmlns="">
            <p:pic>
              <p:nvPicPr>
                <p:cNvPr id="25" name="Encre 24">
                  <a:extLst>
                    <a:ext uri="{FF2B5EF4-FFF2-40B4-BE49-F238E27FC236}">
                      <a16:creationId xmlns:a16="http://schemas.microsoft.com/office/drawing/2014/main" id="{E1AC3366-8C41-9615-7DCE-CE1299C6A9D1}"/>
                    </a:ext>
                  </a:extLst>
                </p:cNvPr>
                <p:cNvPicPr/>
                <p:nvPr/>
              </p:nvPicPr>
              <p:blipFill>
                <a:blip r:embed="rId26"/>
                <a:stretch>
                  <a:fillRect/>
                </a:stretch>
              </p:blipFill>
              <p:spPr>
                <a:xfrm>
                  <a:off x="10766072" y="4035191"/>
                  <a:ext cx="737280" cy="26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8" name="Encre 27">
                <a:extLst>
                  <a:ext uri="{FF2B5EF4-FFF2-40B4-BE49-F238E27FC236}">
                    <a16:creationId xmlns:a16="http://schemas.microsoft.com/office/drawing/2014/main" id="{11715AA5-15D4-6A78-10FE-E61F32824DAD}"/>
                  </a:ext>
                </a:extLst>
              </p14:cNvPr>
              <p14:cNvContentPartPr/>
              <p14:nvPr/>
            </p14:nvContentPartPr>
            <p14:xfrm>
              <a:off x="196472" y="-224329"/>
              <a:ext cx="360" cy="360"/>
            </p14:xfrm>
          </p:contentPart>
        </mc:Choice>
        <mc:Fallback xmlns="">
          <p:pic>
            <p:nvPicPr>
              <p:cNvPr id="28" name="Encre 27">
                <a:extLst>
                  <a:ext uri="{FF2B5EF4-FFF2-40B4-BE49-F238E27FC236}">
                    <a16:creationId xmlns:a16="http://schemas.microsoft.com/office/drawing/2014/main" id="{11715AA5-15D4-6A78-10FE-E61F32824DAD}"/>
                  </a:ext>
                </a:extLst>
              </p:cNvPr>
              <p:cNvPicPr/>
              <p:nvPr/>
            </p:nvPicPr>
            <p:blipFill>
              <a:blip r:embed="rId28"/>
              <a:stretch>
                <a:fillRect/>
              </a:stretch>
            </p:blipFill>
            <p:spPr>
              <a:xfrm>
                <a:off x="187832" y="-233329"/>
                <a:ext cx="18000" cy="18000"/>
              </a:xfrm>
              <a:prstGeom prst="rect">
                <a:avLst/>
              </a:prstGeom>
            </p:spPr>
          </p:pic>
        </mc:Fallback>
      </mc:AlternateContent>
      <p:sp>
        <p:nvSpPr>
          <p:cNvPr id="29" name="ZoneTexte 28">
            <a:extLst>
              <a:ext uri="{FF2B5EF4-FFF2-40B4-BE49-F238E27FC236}">
                <a16:creationId xmlns:a16="http://schemas.microsoft.com/office/drawing/2014/main" id="{4D7D9DE6-0140-89AF-8057-72B20298220F}"/>
              </a:ext>
            </a:extLst>
          </p:cNvPr>
          <p:cNvSpPr txBox="1"/>
          <p:nvPr/>
        </p:nvSpPr>
        <p:spPr>
          <a:xfrm>
            <a:off x="4139514" y="5322449"/>
            <a:ext cx="3682313" cy="523220"/>
          </a:xfrm>
          <a:prstGeom prst="rect">
            <a:avLst/>
          </a:prstGeom>
          <a:noFill/>
        </p:spPr>
        <p:txBody>
          <a:bodyPr wrap="square" rtlCol="0">
            <a:spAutoFit/>
          </a:bodyPr>
          <a:lstStyle/>
          <a:p>
            <a:pPr algn="ctr"/>
            <a:r>
              <a:rPr lang="fr-FR" sz="2800" b="1" dirty="0">
                <a:solidFill>
                  <a:srgbClr val="996633"/>
                </a:solidFill>
              </a:rPr>
              <a:t>Mme Bée : POMI = 6</a:t>
            </a:r>
          </a:p>
        </p:txBody>
      </p:sp>
      <p:sp>
        <p:nvSpPr>
          <p:cNvPr id="6" name="Espace réservé du numéro de diapositive 5">
            <a:extLst>
              <a:ext uri="{FF2B5EF4-FFF2-40B4-BE49-F238E27FC236}">
                <a16:creationId xmlns:a16="http://schemas.microsoft.com/office/drawing/2014/main" id="{E31548E6-D241-3E17-D6BA-EF06BD60CDCE}"/>
              </a:ext>
            </a:extLst>
          </p:cNvPr>
          <p:cNvSpPr>
            <a:spLocks noGrp="1"/>
          </p:cNvSpPr>
          <p:nvPr>
            <p:ph type="sldNum" sz="quarter" idx="12"/>
          </p:nvPr>
        </p:nvSpPr>
        <p:spPr/>
        <p:txBody>
          <a:bodyPr/>
          <a:lstStyle/>
          <a:p>
            <a:fld id="{4B9D2961-E2E1-254B-8BE2-3756239E383D}" type="slidenum">
              <a:rPr lang="fr-FR" smtClean="0"/>
              <a:t>41</a:t>
            </a:fld>
            <a:endParaRPr lang="fr-FR"/>
          </a:p>
        </p:txBody>
      </p:sp>
    </p:spTree>
    <p:extLst>
      <p:ext uri="{BB962C8B-B14F-4D97-AF65-F5344CB8AC3E}">
        <p14:creationId xmlns:p14="http://schemas.microsoft.com/office/powerpoint/2010/main" val="131204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0AB28-43B3-D71B-AA99-DEC75331ED4E}"/>
              </a:ext>
            </a:extLst>
          </p:cNvPr>
          <p:cNvSpPr>
            <a:spLocks noGrp="1"/>
          </p:cNvSpPr>
          <p:nvPr>
            <p:ph type="title"/>
          </p:nvPr>
        </p:nvSpPr>
        <p:spPr/>
        <p:txBody>
          <a:bodyPr/>
          <a:lstStyle/>
          <a:p>
            <a:r>
              <a:rPr lang="fr-FR" dirty="0">
                <a:solidFill>
                  <a:srgbClr val="996633"/>
                </a:solidFill>
              </a:rPr>
              <a:t>Mme Bée : POMI = 6</a:t>
            </a:r>
          </a:p>
        </p:txBody>
      </p:sp>
      <p:sp>
        <p:nvSpPr>
          <p:cNvPr id="3" name="Espace réservé du contenu 2">
            <a:extLst>
              <a:ext uri="{FF2B5EF4-FFF2-40B4-BE49-F238E27FC236}">
                <a16:creationId xmlns:a16="http://schemas.microsoft.com/office/drawing/2014/main" id="{496F6F84-4EAC-109B-C93E-3001EE26A76D}"/>
              </a:ext>
            </a:extLst>
          </p:cNvPr>
          <p:cNvSpPr>
            <a:spLocks noGrp="1"/>
          </p:cNvSpPr>
          <p:nvPr>
            <p:ph idx="1"/>
          </p:nvPr>
        </p:nvSpPr>
        <p:spPr/>
        <p:txBody>
          <a:bodyPr/>
          <a:lstStyle/>
          <a:p>
            <a:r>
              <a:rPr lang="fr-FR" dirty="0">
                <a:solidFill>
                  <a:srgbClr val="996633"/>
                </a:solidFill>
              </a:rPr>
              <a:t>Elle est consciente du poids de cette consommation dans sa vie, elle voudrait être plus tranquille pour accueillir son bébé. </a:t>
            </a:r>
          </a:p>
          <a:p>
            <a:r>
              <a:rPr lang="fr-FR" dirty="0">
                <a:solidFill>
                  <a:srgbClr val="996633"/>
                </a:solidFill>
              </a:rPr>
              <a:t>Elle n’a pas de posologie stable</a:t>
            </a:r>
          </a:p>
          <a:p>
            <a:r>
              <a:rPr lang="fr-FR" dirty="0">
                <a:solidFill>
                  <a:srgbClr val="996633"/>
                </a:solidFill>
              </a:rPr>
              <a:t>Elle craint le syndrome de sevrage du bébé </a:t>
            </a:r>
          </a:p>
          <a:p>
            <a:r>
              <a:rPr lang="fr-FR" dirty="0">
                <a:solidFill>
                  <a:srgbClr val="996633"/>
                </a:solidFill>
              </a:rPr>
              <a:t>Elle voudrait allaiter</a:t>
            </a:r>
          </a:p>
          <a:p>
            <a:endParaRPr lang="fr-FR" dirty="0">
              <a:solidFill>
                <a:srgbClr val="996633"/>
              </a:solidFill>
            </a:endParaRPr>
          </a:p>
          <a:p>
            <a:r>
              <a:rPr lang="fr-FR" dirty="0">
                <a:solidFill>
                  <a:srgbClr val="996633"/>
                </a:solidFill>
              </a:rPr>
              <a:t>Je propose une consultation par un médecin </a:t>
            </a:r>
            <a:r>
              <a:rPr lang="fr-FR" dirty="0" err="1">
                <a:solidFill>
                  <a:srgbClr val="996633"/>
                </a:solidFill>
              </a:rPr>
              <a:t>addicto</a:t>
            </a:r>
            <a:endParaRPr lang="fr-FR" dirty="0">
              <a:solidFill>
                <a:srgbClr val="996633"/>
              </a:solidFill>
            </a:endParaRPr>
          </a:p>
          <a:p>
            <a:r>
              <a:rPr lang="fr-FR" dirty="0">
                <a:solidFill>
                  <a:srgbClr val="996633"/>
                </a:solidFill>
              </a:rPr>
              <a:t>On organise le RV la semaine suivante, elle sera à 25SA</a:t>
            </a:r>
          </a:p>
          <a:p>
            <a:endParaRPr lang="fr-FR" dirty="0"/>
          </a:p>
        </p:txBody>
      </p:sp>
      <p:sp>
        <p:nvSpPr>
          <p:cNvPr id="5" name="Espace réservé du numéro de diapositive 4">
            <a:extLst>
              <a:ext uri="{FF2B5EF4-FFF2-40B4-BE49-F238E27FC236}">
                <a16:creationId xmlns:a16="http://schemas.microsoft.com/office/drawing/2014/main" id="{71459D53-E10D-7EF7-4534-B23A37DA244B}"/>
              </a:ext>
            </a:extLst>
          </p:cNvPr>
          <p:cNvSpPr>
            <a:spLocks noGrp="1"/>
          </p:cNvSpPr>
          <p:nvPr>
            <p:ph type="sldNum" sz="quarter" idx="12"/>
          </p:nvPr>
        </p:nvSpPr>
        <p:spPr/>
        <p:txBody>
          <a:bodyPr/>
          <a:lstStyle/>
          <a:p>
            <a:fld id="{4B9D2961-E2E1-254B-8BE2-3756239E383D}" type="slidenum">
              <a:rPr lang="fr-FR" smtClean="0"/>
              <a:t>42</a:t>
            </a:fld>
            <a:endParaRPr lang="fr-FR"/>
          </a:p>
        </p:txBody>
      </p:sp>
    </p:spTree>
    <p:extLst>
      <p:ext uri="{BB962C8B-B14F-4D97-AF65-F5344CB8AC3E}">
        <p14:creationId xmlns:p14="http://schemas.microsoft.com/office/powerpoint/2010/main" val="3648014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7945A6-C59E-CB93-C4BF-355DCFFEBB2F}"/>
              </a:ext>
            </a:extLst>
          </p:cNvPr>
          <p:cNvSpPr>
            <a:spLocks noGrp="1"/>
          </p:cNvSpPr>
          <p:nvPr>
            <p:ph type="title"/>
          </p:nvPr>
        </p:nvSpPr>
        <p:spPr>
          <a:xfrm>
            <a:off x="630766" y="1"/>
            <a:ext cx="10515600" cy="939800"/>
          </a:xfrm>
        </p:spPr>
        <p:txBody>
          <a:bodyPr>
            <a:normAutofit/>
          </a:bodyPr>
          <a:lstStyle/>
          <a:p>
            <a:r>
              <a:rPr lang="fr-FR" sz="3600" dirty="0">
                <a:solidFill>
                  <a:srgbClr val="996633"/>
                </a:solidFill>
              </a:rPr>
              <a:t>Mme Bée est adressée au médecin addictologue 1</a:t>
            </a:r>
          </a:p>
        </p:txBody>
      </p:sp>
      <p:sp>
        <p:nvSpPr>
          <p:cNvPr id="3" name="Espace réservé du contenu 2">
            <a:extLst>
              <a:ext uri="{FF2B5EF4-FFF2-40B4-BE49-F238E27FC236}">
                <a16:creationId xmlns:a16="http://schemas.microsoft.com/office/drawing/2014/main" id="{35E92E5E-D50F-DFDC-EFDE-0896505AC5D1}"/>
              </a:ext>
            </a:extLst>
          </p:cNvPr>
          <p:cNvSpPr>
            <a:spLocks noGrp="1"/>
          </p:cNvSpPr>
          <p:nvPr>
            <p:ph idx="1"/>
          </p:nvPr>
        </p:nvSpPr>
        <p:spPr>
          <a:xfrm>
            <a:off x="606115" y="1608667"/>
            <a:ext cx="10930467" cy="4775199"/>
          </a:xfrm>
        </p:spPr>
        <p:txBody>
          <a:bodyPr>
            <a:normAutofit fontScale="70000" lnSpcReduction="20000"/>
          </a:bodyPr>
          <a:lstStyle/>
          <a:p>
            <a:pPr>
              <a:buFont typeface="Wingdings" panose="05000000000000000000" pitchFamily="2" charset="2"/>
              <a:buChar char="Ø"/>
            </a:pPr>
            <a:endParaRPr lang="fr-FR" dirty="0">
              <a:solidFill>
                <a:srgbClr val="996633"/>
              </a:solidFill>
            </a:endParaRPr>
          </a:p>
          <a:p>
            <a:pPr marL="0" indent="0">
              <a:buNone/>
            </a:pPr>
            <a:endParaRPr lang="fr-FR" dirty="0">
              <a:solidFill>
                <a:srgbClr val="996633"/>
              </a:solidFill>
            </a:endParaRPr>
          </a:p>
          <a:p>
            <a:pPr>
              <a:buFont typeface="Wingdings" panose="05000000000000000000" pitchFamily="2" charset="2"/>
              <a:buChar char="Ø"/>
            </a:pPr>
            <a:r>
              <a:rPr lang="fr-FR" dirty="0">
                <a:solidFill>
                  <a:srgbClr val="996633"/>
                </a:solidFill>
              </a:rPr>
              <a:t> Après reprise de l’anamnèse, une information est faite de l’existence de 2 Médicaments de Substitution aux Opioïdes ( MSO) en France , en première ligne est proposé la </a:t>
            </a:r>
            <a:r>
              <a:rPr lang="fr-FR" dirty="0" err="1">
                <a:solidFill>
                  <a:srgbClr val="996633"/>
                </a:solidFill>
              </a:rPr>
              <a:t>Buprenorphine</a:t>
            </a:r>
            <a:endParaRPr lang="fr-FR" dirty="0">
              <a:solidFill>
                <a:srgbClr val="996633"/>
              </a:solidFill>
            </a:endParaRPr>
          </a:p>
          <a:p>
            <a:pPr marL="0" indent="0">
              <a:buNone/>
            </a:pPr>
            <a:endParaRPr lang="fr-FR" dirty="0">
              <a:solidFill>
                <a:srgbClr val="996633"/>
              </a:solidFill>
            </a:endParaRPr>
          </a:p>
          <a:p>
            <a:r>
              <a:rPr lang="fr-FR" b="1" dirty="0">
                <a:solidFill>
                  <a:srgbClr val="996633"/>
                </a:solidFill>
              </a:rPr>
              <a:t>la buprénorphine</a:t>
            </a:r>
            <a:r>
              <a:rPr lang="fr-FR" dirty="0">
                <a:solidFill>
                  <a:srgbClr val="996633"/>
                </a:solidFill>
              </a:rPr>
              <a:t>, associée ou non à la naloxone: agoniste partiel , sans risque d’overdose</a:t>
            </a:r>
          </a:p>
          <a:p>
            <a:pPr marL="0" indent="0">
              <a:buNone/>
            </a:pPr>
            <a:r>
              <a:rPr lang="fr-FR" dirty="0">
                <a:solidFill>
                  <a:srgbClr val="996633"/>
                </a:solidFill>
              </a:rPr>
              <a:t> L’initiation commence par une faible dose (0,8 à 4 mg/j) augmentée jusqu’à obtention d’une dose de confort, adaptée au cas par cas avec un maximum autorisé égal à 16 mg/j. </a:t>
            </a:r>
          </a:p>
          <a:p>
            <a:r>
              <a:rPr lang="fr-FR" b="1" dirty="0">
                <a:solidFill>
                  <a:srgbClr val="996633"/>
                </a:solidFill>
              </a:rPr>
              <a:t>la méthadone </a:t>
            </a:r>
            <a:r>
              <a:rPr lang="fr-FR" dirty="0">
                <a:solidFill>
                  <a:schemeClr val="accent4">
                    <a:lumMod val="50000"/>
                  </a:schemeClr>
                </a:solidFill>
              </a:rPr>
              <a:t>: « agoniste » complet des récepteurs opioïdes de type μ, risque d’overdose</a:t>
            </a:r>
          </a:p>
          <a:p>
            <a:pPr marL="0" indent="0">
              <a:buNone/>
            </a:pPr>
            <a:endParaRPr lang="fr-FR" dirty="0">
              <a:solidFill>
                <a:schemeClr val="accent4">
                  <a:lumMod val="50000"/>
                </a:schemeClr>
              </a:solidFill>
            </a:endParaRPr>
          </a:p>
          <a:p>
            <a:pPr>
              <a:buFont typeface="Wingdings" panose="05000000000000000000" pitchFamily="2" charset="2"/>
              <a:buChar char="Ø"/>
            </a:pPr>
            <a:r>
              <a:rPr lang="fr-FR" dirty="0">
                <a:solidFill>
                  <a:srgbClr val="996633"/>
                </a:solidFill>
              </a:rPr>
              <a:t> information de la patiente des modalités de prescription, de délivrance, de suivi et de bon usage et de l’arrêt du MSO. Délivrance sur ordonnance sécurisée , relais par une suivi en CSAPA ou en microstructure en lien avec le médecin traitant de la patiente</a:t>
            </a:r>
          </a:p>
          <a:p>
            <a:pPr marL="0" indent="0">
              <a:buNone/>
            </a:pPr>
            <a:endParaRPr lang="fr-FR" dirty="0">
              <a:solidFill>
                <a:srgbClr val="996633"/>
              </a:solidFill>
            </a:endParaRPr>
          </a:p>
          <a:p>
            <a:pPr marL="0" indent="0">
              <a:buNone/>
            </a:pPr>
            <a:r>
              <a:rPr lang="fr-FR" sz="1400" i="1" dirty="0"/>
              <a:t>//</a:t>
            </a:r>
            <a:r>
              <a:rPr lang="fr-FR" sz="1400" i="1" dirty="0" err="1"/>
              <a:t>efaidnbmnnnibpcajpcglclefindmkaj</a:t>
            </a:r>
            <a:r>
              <a:rPr lang="fr-FR" sz="1400" i="1" dirty="0"/>
              <a:t>/https://www.has-sante.fr/upload/docs/application/pdf/20203/traitement_du_trouble_de_lusage_dopioides_-_fiche.pdf</a:t>
            </a:r>
          </a:p>
        </p:txBody>
      </p:sp>
      <p:sp>
        <p:nvSpPr>
          <p:cNvPr id="5" name="Espace réservé du numéro de diapositive 4">
            <a:extLst>
              <a:ext uri="{FF2B5EF4-FFF2-40B4-BE49-F238E27FC236}">
                <a16:creationId xmlns:a16="http://schemas.microsoft.com/office/drawing/2014/main" id="{BE2422DD-673B-543E-4E70-E4533A35B3AB}"/>
              </a:ext>
            </a:extLst>
          </p:cNvPr>
          <p:cNvSpPr>
            <a:spLocks noGrp="1"/>
          </p:cNvSpPr>
          <p:nvPr>
            <p:ph type="sldNum" sz="quarter" idx="12"/>
          </p:nvPr>
        </p:nvSpPr>
        <p:spPr/>
        <p:txBody>
          <a:bodyPr/>
          <a:lstStyle/>
          <a:p>
            <a:fld id="{4B9D2961-E2E1-254B-8BE2-3756239E383D}" type="slidenum">
              <a:rPr lang="fr-FR" smtClean="0"/>
              <a:t>43</a:t>
            </a:fld>
            <a:endParaRPr lang="fr-FR"/>
          </a:p>
        </p:txBody>
      </p:sp>
      <p:sp>
        <p:nvSpPr>
          <p:cNvPr id="6" name="Ellipse 5">
            <a:extLst>
              <a:ext uri="{FF2B5EF4-FFF2-40B4-BE49-F238E27FC236}">
                <a16:creationId xmlns:a16="http://schemas.microsoft.com/office/drawing/2014/main" id="{D2C5620E-1BAE-7458-0B9C-02BF063D908C}"/>
              </a:ext>
            </a:extLst>
          </p:cNvPr>
          <p:cNvSpPr/>
          <p:nvPr/>
        </p:nvSpPr>
        <p:spPr>
          <a:xfrm>
            <a:off x="7574932" y="765403"/>
            <a:ext cx="4191000" cy="10414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la méthadone et la buprénorphine sont d’efficacité comparable pendant la grossesse. </a:t>
            </a:r>
          </a:p>
        </p:txBody>
      </p:sp>
      <p:sp>
        <p:nvSpPr>
          <p:cNvPr id="9" name="Rectangle : coins arrondis 8">
            <a:extLst>
              <a:ext uri="{FF2B5EF4-FFF2-40B4-BE49-F238E27FC236}">
                <a16:creationId xmlns:a16="http://schemas.microsoft.com/office/drawing/2014/main" id="{7E617867-535D-D63B-F733-0B4F2E9EB467}"/>
              </a:ext>
            </a:extLst>
          </p:cNvPr>
          <p:cNvSpPr/>
          <p:nvPr/>
        </p:nvSpPr>
        <p:spPr>
          <a:xfrm>
            <a:off x="281382" y="758200"/>
            <a:ext cx="6553200" cy="965200"/>
          </a:xfrm>
          <a:prstGeom prst="roundRect">
            <a:avLst/>
          </a:prstGeom>
          <a:solidFill>
            <a:srgbClr val="E56D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A0C0A21F-AA1D-8702-6177-2B0B95BF7CBE}"/>
              </a:ext>
            </a:extLst>
          </p:cNvPr>
          <p:cNvPicPr>
            <a:picLocks noChangeAspect="1"/>
          </p:cNvPicPr>
          <p:nvPr/>
        </p:nvPicPr>
        <p:blipFill>
          <a:blip r:embed="rId2"/>
          <a:stretch>
            <a:fillRect/>
          </a:stretch>
        </p:blipFill>
        <p:spPr>
          <a:xfrm>
            <a:off x="606115" y="758200"/>
            <a:ext cx="6145301" cy="1048603"/>
          </a:xfrm>
          <a:prstGeom prst="rect">
            <a:avLst/>
          </a:prstGeom>
        </p:spPr>
      </p:pic>
    </p:spTree>
    <p:extLst>
      <p:ext uri="{BB962C8B-B14F-4D97-AF65-F5344CB8AC3E}">
        <p14:creationId xmlns:p14="http://schemas.microsoft.com/office/powerpoint/2010/main" val="795576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8FB77A9-4256-D4F0-62C0-6E80B143C472}"/>
              </a:ext>
            </a:extLst>
          </p:cNvPr>
          <p:cNvSpPr>
            <a:spLocks noGrp="1"/>
          </p:cNvSpPr>
          <p:nvPr>
            <p:ph type="sldNum" sz="quarter" idx="12"/>
          </p:nvPr>
        </p:nvSpPr>
        <p:spPr/>
        <p:txBody>
          <a:bodyPr/>
          <a:lstStyle/>
          <a:p>
            <a:fld id="{4B9D2961-E2E1-254B-8BE2-3756239E383D}" type="slidenum">
              <a:rPr lang="fr-FR" smtClean="0"/>
              <a:t>44</a:t>
            </a:fld>
            <a:endParaRPr lang="fr-FR"/>
          </a:p>
        </p:txBody>
      </p:sp>
      <p:sp>
        <p:nvSpPr>
          <p:cNvPr id="5" name="ZoneTexte 4">
            <a:extLst>
              <a:ext uri="{FF2B5EF4-FFF2-40B4-BE49-F238E27FC236}">
                <a16:creationId xmlns:a16="http://schemas.microsoft.com/office/drawing/2014/main" id="{1F24EF7A-6809-A29E-A854-8380C3CA10B2}"/>
              </a:ext>
            </a:extLst>
          </p:cNvPr>
          <p:cNvSpPr txBox="1"/>
          <p:nvPr/>
        </p:nvSpPr>
        <p:spPr>
          <a:xfrm>
            <a:off x="465666" y="939801"/>
            <a:ext cx="11095567" cy="5632311"/>
          </a:xfrm>
          <a:prstGeom prst="rect">
            <a:avLst/>
          </a:prstGeom>
          <a:noFill/>
        </p:spPr>
        <p:txBody>
          <a:bodyPr wrap="square">
            <a:spAutoFit/>
          </a:bodyPr>
          <a:lstStyle/>
          <a:p>
            <a:pPr>
              <a:buFont typeface="Wingdings" panose="05000000000000000000" pitchFamily="2" charset="2"/>
              <a:buChar char="Ø"/>
            </a:pPr>
            <a:r>
              <a:rPr lang="fr-FR" sz="2400" dirty="0">
                <a:solidFill>
                  <a:srgbClr val="996633"/>
                </a:solidFill>
              </a:rPr>
              <a:t>Définir les objectifs de la prise en charge : ici c’est une abstinence qui est recherchée</a:t>
            </a:r>
          </a:p>
          <a:p>
            <a:endParaRPr lang="fr-FR" sz="2400" dirty="0">
              <a:solidFill>
                <a:srgbClr val="996633"/>
              </a:solidFill>
            </a:endParaRPr>
          </a:p>
          <a:p>
            <a:pPr>
              <a:buFont typeface="Wingdings" panose="05000000000000000000" pitchFamily="2" charset="2"/>
              <a:buChar char="Ø"/>
            </a:pPr>
            <a:r>
              <a:rPr lang="fr-FR" sz="2400" dirty="0">
                <a:solidFill>
                  <a:srgbClr val="996633"/>
                </a:solidFill>
              </a:rPr>
              <a:t>Le choix initial d’un médicament de substitution aux opioïdes est pris avec le patient en tenant compte de : </a:t>
            </a:r>
          </a:p>
          <a:p>
            <a:pPr marL="0" indent="0">
              <a:buNone/>
            </a:pPr>
            <a:r>
              <a:rPr lang="fr-FR" sz="2400" dirty="0">
                <a:solidFill>
                  <a:srgbClr val="996633"/>
                </a:solidFill>
              </a:rPr>
              <a:t>                          ‒ ses préférences ; </a:t>
            </a:r>
          </a:p>
          <a:p>
            <a:pPr marL="0" indent="0">
              <a:buNone/>
            </a:pPr>
            <a:r>
              <a:rPr lang="fr-FR" sz="2400" dirty="0">
                <a:solidFill>
                  <a:srgbClr val="996633"/>
                </a:solidFill>
              </a:rPr>
              <a:t>                          ‒ ses comorbidités ; </a:t>
            </a:r>
          </a:p>
          <a:p>
            <a:pPr marL="0" indent="0">
              <a:buNone/>
            </a:pPr>
            <a:r>
              <a:rPr lang="fr-FR" sz="2400" dirty="0">
                <a:solidFill>
                  <a:srgbClr val="996633"/>
                </a:solidFill>
              </a:rPr>
              <a:t>                          ‒ ses antécédents ;</a:t>
            </a:r>
          </a:p>
          <a:p>
            <a:pPr marL="0" indent="0">
              <a:buNone/>
            </a:pPr>
            <a:r>
              <a:rPr lang="fr-FR" sz="2400" dirty="0">
                <a:solidFill>
                  <a:srgbClr val="996633"/>
                </a:solidFill>
              </a:rPr>
              <a:t>                          ‒ les potentielles interactions médicamenteuses avec ses traitements concomitants ;</a:t>
            </a:r>
          </a:p>
          <a:p>
            <a:pPr marL="0" indent="0">
              <a:buNone/>
            </a:pPr>
            <a:r>
              <a:rPr lang="fr-FR" sz="2400" dirty="0">
                <a:solidFill>
                  <a:srgbClr val="996633"/>
                </a:solidFill>
              </a:rPr>
              <a:t>                        (pour des patientes injectrices  ‒ des considérations de sécurité, y compris le risque de détournement de la voie d’administration (par voie intranasale ou injectable). )</a:t>
            </a:r>
          </a:p>
          <a:p>
            <a:pPr marL="342900" indent="-342900">
              <a:buFont typeface="Wingdings" panose="05000000000000000000" pitchFamily="2" charset="2"/>
              <a:buChar char="Ø"/>
            </a:pPr>
            <a:endParaRPr lang="fr-FR" sz="2400" dirty="0">
              <a:solidFill>
                <a:srgbClr val="996633"/>
              </a:solidFill>
            </a:endParaRPr>
          </a:p>
          <a:p>
            <a:pPr marL="342900" indent="-342900">
              <a:buFont typeface="Wingdings" panose="05000000000000000000" pitchFamily="2" charset="2"/>
              <a:buChar char="Ø"/>
            </a:pPr>
            <a:r>
              <a:rPr lang="fr-FR" sz="2400" dirty="0">
                <a:solidFill>
                  <a:srgbClr val="996633"/>
                </a:solidFill>
              </a:rPr>
              <a:t>L’arrêt est expliqué , il se fera de façon progressive sur décision conjointe entre la patiente et les professionnels de santé qui l’accompagnent.</a:t>
            </a:r>
          </a:p>
        </p:txBody>
      </p:sp>
      <p:sp>
        <p:nvSpPr>
          <p:cNvPr id="8" name="Titre 1">
            <a:extLst>
              <a:ext uri="{FF2B5EF4-FFF2-40B4-BE49-F238E27FC236}">
                <a16:creationId xmlns:a16="http://schemas.microsoft.com/office/drawing/2014/main" id="{1A12A111-BC8D-4572-D9AE-D135B354A10A}"/>
              </a:ext>
            </a:extLst>
          </p:cNvPr>
          <p:cNvSpPr txBox="1">
            <a:spLocks/>
          </p:cNvSpPr>
          <p:nvPr/>
        </p:nvSpPr>
        <p:spPr>
          <a:xfrm>
            <a:off x="630766" y="1"/>
            <a:ext cx="10515600" cy="939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rgbClr val="996633"/>
                </a:solidFill>
              </a:rPr>
              <a:t>Mme Bée est adressée au médecin addictologue 2</a:t>
            </a:r>
          </a:p>
        </p:txBody>
      </p:sp>
    </p:spTree>
    <p:extLst>
      <p:ext uri="{BB962C8B-B14F-4D97-AF65-F5344CB8AC3E}">
        <p14:creationId xmlns:p14="http://schemas.microsoft.com/office/powerpoint/2010/main" val="91609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E08ED5-02E1-A0CB-B6DA-B77B08EB16BC}"/>
              </a:ext>
            </a:extLst>
          </p:cNvPr>
          <p:cNvSpPr>
            <a:spLocks noGrp="1"/>
          </p:cNvSpPr>
          <p:nvPr>
            <p:ph type="title"/>
          </p:nvPr>
        </p:nvSpPr>
        <p:spPr>
          <a:xfrm>
            <a:off x="778933" y="136525"/>
            <a:ext cx="10515600" cy="1325563"/>
          </a:xfrm>
        </p:spPr>
        <p:txBody>
          <a:bodyPr>
            <a:normAutofit fontScale="90000"/>
          </a:bodyPr>
          <a:lstStyle/>
          <a:p>
            <a:r>
              <a:rPr lang="fr-FR" sz="4400" dirty="0">
                <a:solidFill>
                  <a:srgbClr val="996633"/>
                </a:solidFill>
              </a:rPr>
              <a:t>Mme Bée est adressée au médecin addictologue 3</a:t>
            </a:r>
            <a:br>
              <a:rPr lang="fr-FR" sz="4400" dirty="0">
                <a:solidFill>
                  <a:srgbClr val="996633"/>
                </a:solidFill>
              </a:rPr>
            </a:br>
            <a:endParaRPr lang="fr-FR" dirty="0"/>
          </a:p>
        </p:txBody>
      </p:sp>
      <p:sp>
        <p:nvSpPr>
          <p:cNvPr id="3" name="Espace réservé du contenu 2">
            <a:extLst>
              <a:ext uri="{FF2B5EF4-FFF2-40B4-BE49-F238E27FC236}">
                <a16:creationId xmlns:a16="http://schemas.microsoft.com/office/drawing/2014/main" id="{389804A1-9ADC-2747-C24F-1E86AEF404D9}"/>
              </a:ext>
            </a:extLst>
          </p:cNvPr>
          <p:cNvSpPr>
            <a:spLocks noGrp="1"/>
          </p:cNvSpPr>
          <p:nvPr>
            <p:ph idx="1"/>
          </p:nvPr>
        </p:nvSpPr>
        <p:spPr>
          <a:xfrm>
            <a:off x="598472" y="1081904"/>
            <a:ext cx="10515600" cy="4351338"/>
          </a:xfrm>
        </p:spPr>
        <p:txBody>
          <a:bodyPr/>
          <a:lstStyle/>
          <a:p>
            <a:r>
              <a:rPr lang="fr-FR" dirty="0">
                <a:solidFill>
                  <a:srgbClr val="996633"/>
                </a:solidFill>
              </a:rPr>
              <a:t>Mme Bée opte pour une initialisation d’</a:t>
            </a:r>
            <a:r>
              <a:rPr lang="fr-FR" dirty="0" err="1">
                <a:solidFill>
                  <a:srgbClr val="996633"/>
                </a:solidFill>
              </a:rPr>
              <a:t>orobupré</a:t>
            </a:r>
            <a:endParaRPr lang="fr-FR" dirty="0">
              <a:solidFill>
                <a:srgbClr val="996633"/>
              </a:solidFill>
            </a:endParaRPr>
          </a:p>
          <a:p>
            <a:pPr marL="0" indent="0">
              <a:buNone/>
            </a:pPr>
            <a:r>
              <a:rPr lang="fr-FR" dirty="0">
                <a:solidFill>
                  <a:srgbClr val="996633"/>
                </a:solidFill>
              </a:rPr>
              <a:t> En première ligne, la buprénorphine est utilisée essentiellement sous forme lyophilisat ou retard.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rgbClr val="996633"/>
                </a:solidFill>
                <a:effectLst/>
                <a:uLnTx/>
                <a:uFillTx/>
                <a:latin typeface="Calibri" panose="020F0502020204030204"/>
                <a:ea typeface="+mn-ea"/>
                <a:cs typeface="+mn-cs"/>
              </a:rPr>
              <a:t>Quelles sont les équivalences de posologie ?</a:t>
            </a:r>
          </a:p>
          <a:p>
            <a:pPr marL="0" indent="0">
              <a:buNone/>
            </a:pPr>
            <a:endParaRPr lang="fr-FR" dirty="0">
              <a:solidFill>
                <a:srgbClr val="996633"/>
              </a:solidFill>
            </a:endParaRPr>
          </a:p>
          <a:p>
            <a:pPr marL="0" indent="0">
              <a:buNone/>
            </a:pPr>
            <a:endParaRPr lang="fr-FR" dirty="0">
              <a:solidFill>
                <a:srgbClr val="996633"/>
              </a:solidFill>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6DAF9CED-6C34-B4C6-6EBA-E4D38DADE6D8}"/>
              </a:ext>
            </a:extLst>
          </p:cNvPr>
          <p:cNvSpPr>
            <a:spLocks noGrp="1"/>
          </p:cNvSpPr>
          <p:nvPr>
            <p:ph type="sldNum" sz="quarter" idx="12"/>
          </p:nvPr>
        </p:nvSpPr>
        <p:spPr/>
        <p:txBody>
          <a:bodyPr/>
          <a:lstStyle/>
          <a:p>
            <a:fld id="{4B9D2961-E2E1-254B-8BE2-3756239E383D}" type="slidenum">
              <a:rPr lang="fr-FR" smtClean="0"/>
              <a:t>45</a:t>
            </a:fld>
            <a:endParaRPr lang="fr-FR"/>
          </a:p>
        </p:txBody>
      </p:sp>
      <p:pic>
        <p:nvPicPr>
          <p:cNvPr id="6" name="Image 5">
            <a:extLst>
              <a:ext uri="{FF2B5EF4-FFF2-40B4-BE49-F238E27FC236}">
                <a16:creationId xmlns:a16="http://schemas.microsoft.com/office/drawing/2014/main" id="{AE7B3D10-56B7-90F9-86C8-83AF213C2E98}"/>
              </a:ext>
            </a:extLst>
          </p:cNvPr>
          <p:cNvPicPr>
            <a:picLocks noChangeAspect="1"/>
          </p:cNvPicPr>
          <p:nvPr/>
        </p:nvPicPr>
        <p:blipFill>
          <a:blip r:embed="rId2"/>
          <a:stretch>
            <a:fillRect/>
          </a:stretch>
        </p:blipFill>
        <p:spPr>
          <a:xfrm>
            <a:off x="171913" y="3154147"/>
            <a:ext cx="6048308" cy="3420824"/>
          </a:xfrm>
          <a:prstGeom prst="rect">
            <a:avLst/>
          </a:prstGeom>
        </p:spPr>
      </p:pic>
      <p:sp>
        <p:nvSpPr>
          <p:cNvPr id="8" name="ZoneTexte 7">
            <a:extLst>
              <a:ext uri="{FF2B5EF4-FFF2-40B4-BE49-F238E27FC236}">
                <a16:creationId xmlns:a16="http://schemas.microsoft.com/office/drawing/2014/main" id="{68F9317E-5EAD-E3F4-F249-2058CDD11459}"/>
              </a:ext>
            </a:extLst>
          </p:cNvPr>
          <p:cNvSpPr txBox="1"/>
          <p:nvPr/>
        </p:nvSpPr>
        <p:spPr>
          <a:xfrm>
            <a:off x="6191309" y="3904161"/>
            <a:ext cx="5103224" cy="1569660"/>
          </a:xfrm>
          <a:prstGeom prst="rect">
            <a:avLst/>
          </a:prstGeom>
          <a:noFill/>
        </p:spPr>
        <p:txBody>
          <a:bodyPr wrap="square" rtlCol="0">
            <a:spAutoFit/>
          </a:bodyPr>
          <a:lstStyle/>
          <a:p>
            <a:r>
              <a:rPr lang="fr-FR" sz="2400" dirty="0">
                <a:solidFill>
                  <a:srgbClr val="996633"/>
                </a:solidFill>
              </a:rPr>
              <a:t>Ici la patiente consomme entre 400 et 800 mg de Tramadol </a:t>
            </a:r>
          </a:p>
          <a:p>
            <a:r>
              <a:rPr lang="fr-FR" sz="2400" dirty="0">
                <a:solidFill>
                  <a:srgbClr val="996633"/>
                </a:solidFill>
              </a:rPr>
              <a:t>Elle arrive à se stabiliser avec 4 mg  d’</a:t>
            </a:r>
            <a:r>
              <a:rPr lang="fr-FR" sz="2400" dirty="0" err="1">
                <a:solidFill>
                  <a:srgbClr val="996633"/>
                </a:solidFill>
              </a:rPr>
              <a:t>Orobupré</a:t>
            </a:r>
            <a:endParaRPr lang="fr-FR" sz="2400" dirty="0">
              <a:solidFill>
                <a:srgbClr val="996633"/>
              </a:solidFill>
            </a:endParaRPr>
          </a:p>
        </p:txBody>
      </p:sp>
    </p:spTree>
    <p:extLst>
      <p:ext uri="{BB962C8B-B14F-4D97-AF65-F5344CB8AC3E}">
        <p14:creationId xmlns:p14="http://schemas.microsoft.com/office/powerpoint/2010/main" val="1435415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4306D52-6F74-4A71-7B3F-6F0A642A894C}"/>
              </a:ext>
            </a:extLst>
          </p:cNvPr>
          <p:cNvSpPr>
            <a:spLocks noGrp="1"/>
          </p:cNvSpPr>
          <p:nvPr>
            <p:ph type="sldNum" sz="quarter" idx="12"/>
          </p:nvPr>
        </p:nvSpPr>
        <p:spPr/>
        <p:txBody>
          <a:bodyPr/>
          <a:lstStyle/>
          <a:p>
            <a:fld id="{4B9D2961-E2E1-254B-8BE2-3756239E383D}" type="slidenum">
              <a:rPr lang="fr-FR" smtClean="0"/>
              <a:t>46</a:t>
            </a:fld>
            <a:endParaRPr lang="fr-FR"/>
          </a:p>
        </p:txBody>
      </p:sp>
      <p:sp>
        <p:nvSpPr>
          <p:cNvPr id="6" name="ZoneTexte 5">
            <a:extLst>
              <a:ext uri="{FF2B5EF4-FFF2-40B4-BE49-F238E27FC236}">
                <a16:creationId xmlns:a16="http://schemas.microsoft.com/office/drawing/2014/main" id="{3F19A97B-961C-E648-8565-09D76F64123A}"/>
              </a:ext>
            </a:extLst>
          </p:cNvPr>
          <p:cNvSpPr txBox="1"/>
          <p:nvPr/>
        </p:nvSpPr>
        <p:spPr>
          <a:xfrm>
            <a:off x="262467" y="89525"/>
            <a:ext cx="11692466" cy="769441"/>
          </a:xfrm>
          <a:prstGeom prst="rect">
            <a:avLst/>
          </a:prstGeom>
          <a:noFill/>
        </p:spPr>
        <p:txBody>
          <a:bodyPr wrap="square">
            <a:spAutoFit/>
          </a:bodyPr>
          <a:lstStyle/>
          <a:p>
            <a:r>
              <a:rPr kumimoji="0" lang="fr-FR" sz="4400" b="0" i="0" u="none" strike="noStrike" kern="1200" cap="none" spc="0" normalizeH="0" baseline="0" noProof="0" dirty="0">
                <a:ln>
                  <a:noFill/>
                </a:ln>
                <a:solidFill>
                  <a:srgbClr val="996633"/>
                </a:solidFill>
                <a:effectLst/>
                <a:uLnTx/>
                <a:uFillTx/>
                <a:latin typeface="Calibri Light" panose="020F0302020204030204"/>
                <a:ea typeface="+mj-ea"/>
                <a:cs typeface="+mj-cs"/>
              </a:rPr>
              <a:t>Mme Bée est adressée au médecin addictologue 4</a:t>
            </a:r>
            <a:endParaRPr lang="fr-FR" dirty="0"/>
          </a:p>
        </p:txBody>
      </p:sp>
      <p:sp>
        <p:nvSpPr>
          <p:cNvPr id="13" name="ZoneTexte 12">
            <a:extLst>
              <a:ext uri="{FF2B5EF4-FFF2-40B4-BE49-F238E27FC236}">
                <a16:creationId xmlns:a16="http://schemas.microsoft.com/office/drawing/2014/main" id="{7AD2E00F-9E93-9256-CB52-E77408F53FEF}"/>
              </a:ext>
            </a:extLst>
          </p:cNvPr>
          <p:cNvSpPr txBox="1"/>
          <p:nvPr/>
        </p:nvSpPr>
        <p:spPr>
          <a:xfrm>
            <a:off x="262467" y="858966"/>
            <a:ext cx="11528213" cy="5515356"/>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rgbClr val="996633"/>
                </a:solidFill>
                <a:effectLst/>
                <a:uLnTx/>
                <a:uFillTx/>
                <a:latin typeface="Calibri" panose="020F0502020204030204"/>
                <a:ea typeface="+mn-ea"/>
                <a:cs typeface="+mn-cs"/>
              </a:rPr>
              <a:t>Comment faire l’initialisation ?</a:t>
            </a:r>
          </a:p>
          <a:p>
            <a:pPr marR="0" lvl="0" algn="l" defTabSz="914400" rtl="0" eaLnBrk="1" fontAlgn="auto" latinLnBrk="0" hangingPunct="1">
              <a:lnSpc>
                <a:spcPct val="90000"/>
              </a:lnSpc>
              <a:spcBef>
                <a:spcPts val="1000"/>
              </a:spcBef>
              <a:spcAft>
                <a:spcPts val="0"/>
              </a:spcAft>
              <a:buClrTx/>
              <a:buSzTx/>
              <a:tabLst/>
              <a:defRPr/>
            </a:pPr>
            <a:r>
              <a:rPr lang="fr-FR" sz="2800" dirty="0">
                <a:solidFill>
                  <a:srgbClr val="996633"/>
                </a:solidFill>
                <a:latin typeface="Calibri" panose="020F0502020204030204"/>
              </a:rPr>
              <a:t>Il doit être initié dès que le patient ressent les 1ers signes de sevrage (environ 8 à 48 heures après la dernière prise de Tramadol).</a:t>
            </a:r>
          </a:p>
          <a:p>
            <a:pPr marR="0" lvl="0" algn="l" defTabSz="914400" rtl="0" eaLnBrk="1" fontAlgn="auto" latinLnBrk="0" hangingPunct="1">
              <a:lnSpc>
                <a:spcPct val="90000"/>
              </a:lnSpc>
              <a:spcBef>
                <a:spcPts val="1000"/>
              </a:spcBef>
              <a:spcAft>
                <a:spcPts val="0"/>
              </a:spcAft>
              <a:buClrTx/>
              <a:buSzTx/>
              <a:tabLst/>
              <a:defRPr/>
            </a:pPr>
            <a:r>
              <a:rPr lang="fr-FR" sz="2800" dirty="0">
                <a:solidFill>
                  <a:srgbClr val="996633"/>
                </a:solidFill>
                <a:latin typeface="Calibri" panose="020F0502020204030204"/>
              </a:rPr>
              <a:t>L'effet substitutif intervient après 45 à 90 minutes. On commencera par 2 </a:t>
            </a:r>
            <a:r>
              <a:rPr lang="fr-FR" sz="2800" dirty="0" err="1">
                <a:solidFill>
                  <a:srgbClr val="996633"/>
                </a:solidFill>
                <a:latin typeface="Calibri" panose="020F0502020204030204"/>
              </a:rPr>
              <a:t>cp</a:t>
            </a:r>
            <a:r>
              <a:rPr lang="fr-FR" sz="2800" dirty="0">
                <a:solidFill>
                  <a:srgbClr val="996633"/>
                </a:solidFill>
                <a:latin typeface="Calibri" panose="020F0502020204030204"/>
              </a:rPr>
              <a:t> à 2 mg. La patiente est revue le lendemain pour adapter le dosage </a:t>
            </a:r>
          </a:p>
          <a:p>
            <a:pPr marL="457200" lvl="0" indent="-457200">
              <a:lnSpc>
                <a:spcPct val="90000"/>
              </a:lnSpc>
              <a:spcBef>
                <a:spcPts val="1000"/>
              </a:spcBef>
              <a:buFont typeface="Arial" panose="020B0604020202020204" pitchFamily="34" charset="0"/>
              <a:buChar char="•"/>
              <a:defRPr/>
            </a:pPr>
            <a:r>
              <a:rPr lang="fr-FR" sz="2800" dirty="0">
                <a:solidFill>
                  <a:srgbClr val="996633"/>
                </a:solidFill>
              </a:rPr>
              <a:t>Une surveillance constante est nécessaire afin d’ajouter ou d’adapter le dosage  un ISRS pour éviter le syndrome de sevrage sérotoninergique</a:t>
            </a:r>
            <a:endParaRPr lang="fr-FR" sz="2800" dirty="0">
              <a:solidFill>
                <a:srgbClr val="996633"/>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tabLst/>
              <a:defRPr/>
            </a:pPr>
            <a:endParaRPr lang="fr-FR" sz="2800" dirty="0">
              <a:solidFill>
                <a:srgbClr val="996633"/>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tabLst/>
              <a:defRPr/>
            </a:pPr>
            <a:r>
              <a:rPr lang="fr-FR" sz="2800" dirty="0">
                <a:solidFill>
                  <a:srgbClr val="996633"/>
                </a:solidFill>
                <a:latin typeface="Calibri" panose="020F0502020204030204"/>
              </a:rPr>
              <a:t>La qualité de l'alliance thérapeutique avec le médecin (régularité aux consultations, qualité de l'échange) est le 1er critère d'observance du traitement, avant l'amélioration des paramètres physiques et psychiques.  </a:t>
            </a:r>
          </a:p>
          <a:p>
            <a:pPr marR="0" lvl="0" algn="l" defTabSz="914400" rtl="0" eaLnBrk="1" fontAlgn="auto" latinLnBrk="0" hangingPunct="1">
              <a:lnSpc>
                <a:spcPct val="90000"/>
              </a:lnSpc>
              <a:spcBef>
                <a:spcPts val="1000"/>
              </a:spcBef>
              <a:spcAft>
                <a:spcPts val="0"/>
              </a:spcAft>
              <a:buClrTx/>
              <a:buSzTx/>
              <a:tabLst/>
              <a:defRPr/>
            </a:pPr>
            <a:endParaRPr kumimoji="0" lang="fr-FR" sz="2800" b="0" i="0" u="none" strike="noStrike" kern="1200" cap="none" spc="0" normalizeH="0" baseline="0" noProof="0" dirty="0">
              <a:ln>
                <a:noFill/>
              </a:ln>
              <a:solidFill>
                <a:srgbClr val="996633"/>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CDA5CA63-BD8B-6CFC-6F63-EBCBDA57D399}"/>
              </a:ext>
            </a:extLst>
          </p:cNvPr>
          <p:cNvSpPr txBox="1"/>
          <p:nvPr/>
        </p:nvSpPr>
        <p:spPr>
          <a:xfrm>
            <a:off x="12192000" y="5525773"/>
            <a:ext cx="10572206" cy="48013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rgbClr val="996633"/>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882728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B9D2961-E2E1-254B-8BE2-3756239E383D}" type="slidenum">
              <a:rPr lang="fr-FR" smtClean="0"/>
              <a:t>47</a:t>
            </a:fld>
            <a:endParaRPr lang="fr-FR"/>
          </a:p>
        </p:txBody>
      </p:sp>
      <p:sp>
        <p:nvSpPr>
          <p:cNvPr id="9" name="Espace réservé du contenu 2">
            <a:extLst>
              <a:ext uri="{FF2B5EF4-FFF2-40B4-BE49-F238E27FC236}">
                <a16:creationId xmlns:a16="http://schemas.microsoft.com/office/drawing/2014/main" id="{C796D07E-091B-F803-B070-7956887F814F}"/>
              </a:ext>
            </a:extLst>
          </p:cNvPr>
          <p:cNvSpPr txBox="1">
            <a:spLocks noGrp="1"/>
          </p:cNvSpPr>
          <p:nvPr>
            <p:ph idx="1"/>
          </p:nvPr>
        </p:nvSpPr>
        <p:spPr>
          <a:xfrm>
            <a:off x="775855" y="540328"/>
            <a:ext cx="10577945" cy="563663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800" b="1" dirty="0">
                <a:solidFill>
                  <a:srgbClr val="996633"/>
                </a:solidFill>
              </a:rPr>
              <a:t>Mme Bée en consultation pédiatrique anténatale à 32 SA</a:t>
            </a:r>
          </a:p>
          <a:p>
            <a:pPr marL="0" indent="0">
              <a:buNone/>
            </a:pPr>
            <a:r>
              <a:rPr lang="fr-FR" sz="3400" dirty="0">
                <a:solidFill>
                  <a:srgbClr val="996633"/>
                </a:solidFill>
              </a:rPr>
              <a:t>sous </a:t>
            </a:r>
            <a:r>
              <a:rPr lang="fr-FR" sz="3400" dirty="0" err="1">
                <a:solidFill>
                  <a:srgbClr val="996633"/>
                </a:solidFill>
              </a:rPr>
              <a:t>Orobupré</a:t>
            </a:r>
            <a:r>
              <a:rPr lang="fr-FR" sz="3400" dirty="0">
                <a:solidFill>
                  <a:srgbClr val="996633"/>
                </a:solidFill>
              </a:rPr>
              <a:t> 4mg, échos RAS, désire allaiter</a:t>
            </a:r>
          </a:p>
          <a:p>
            <a:pPr marL="0" indent="0">
              <a:buNone/>
            </a:pPr>
            <a:endParaRPr lang="fr-FR" sz="3400" dirty="0">
              <a:solidFill>
                <a:srgbClr val="996633"/>
              </a:solidFill>
            </a:endParaRPr>
          </a:p>
          <a:p>
            <a:pPr marL="0" indent="0">
              <a:buNone/>
            </a:pPr>
            <a:r>
              <a:rPr lang="fr-FR" dirty="0" err="1">
                <a:solidFill>
                  <a:srgbClr val="996633"/>
                </a:solidFill>
              </a:rPr>
              <a:t>Ré-assurance</a:t>
            </a:r>
            <a:r>
              <a:rPr lang="fr-FR" dirty="0">
                <a:solidFill>
                  <a:srgbClr val="996633"/>
                </a:solidFill>
              </a:rPr>
              <a:t>, déculpabiliser et valoriser l’évolution accomplie!!</a:t>
            </a:r>
          </a:p>
          <a:p>
            <a:pPr marL="0" indent="0">
              <a:buFont typeface="Arial" panose="020B0604020202020204" pitchFamily="34" charset="0"/>
              <a:buNone/>
            </a:pPr>
            <a:endParaRPr lang="fr-FR" dirty="0">
              <a:solidFill>
                <a:srgbClr val="996633"/>
              </a:solidFill>
            </a:endParaRPr>
          </a:p>
          <a:p>
            <a:pPr marL="0" indent="0">
              <a:buFont typeface="Arial" panose="020B0604020202020204" pitchFamily="34" charset="0"/>
              <a:buNone/>
            </a:pPr>
            <a:r>
              <a:rPr lang="fr-FR" dirty="0">
                <a:solidFill>
                  <a:srgbClr val="996633"/>
                </a:solidFill>
              </a:rPr>
              <a:t>Expliquer ce qu’est un syndrome de sevrage pour le bébé</a:t>
            </a:r>
          </a:p>
          <a:p>
            <a:pPr marL="0" indent="0">
              <a:buFont typeface="Arial" panose="020B0604020202020204" pitchFamily="34" charset="0"/>
              <a:buNone/>
            </a:pPr>
            <a:r>
              <a:rPr lang="fr-FR" dirty="0">
                <a:solidFill>
                  <a:srgbClr val="996633"/>
                </a:solidFill>
              </a:rPr>
              <a:t>	Peut survenir quand le taux sanguin en </a:t>
            </a:r>
            <a:r>
              <a:rPr lang="fr-FR" dirty="0" err="1">
                <a:solidFill>
                  <a:srgbClr val="996633"/>
                </a:solidFill>
              </a:rPr>
              <a:t>bupré</a:t>
            </a:r>
            <a:r>
              <a:rPr lang="fr-FR" dirty="0">
                <a:solidFill>
                  <a:srgbClr val="996633"/>
                </a:solidFill>
              </a:rPr>
              <a:t> est nul ou proche de zéro</a:t>
            </a:r>
          </a:p>
          <a:p>
            <a:pPr marL="0" indent="0">
              <a:buFont typeface="Arial" panose="020B0604020202020204" pitchFamily="34" charset="0"/>
              <a:buNone/>
            </a:pPr>
            <a:r>
              <a:rPr lang="fr-FR" dirty="0">
                <a:solidFill>
                  <a:srgbClr val="996633"/>
                </a:solidFill>
              </a:rPr>
              <a:t>	Survient plutôt &gt; 72h de vie, 2/3 des cas? souvent décrit comme &gt; à la MTD</a:t>
            </a:r>
          </a:p>
          <a:p>
            <a:pPr marL="0" indent="0">
              <a:buFont typeface="Arial" panose="020B0604020202020204" pitchFamily="34" charset="0"/>
              <a:buNone/>
            </a:pPr>
            <a:r>
              <a:rPr lang="fr-FR" dirty="0">
                <a:solidFill>
                  <a:srgbClr val="996633"/>
                </a:solidFill>
              </a:rPr>
              <a:t>	Tous les pleurs ne correspondent pas à un sevrage!</a:t>
            </a:r>
          </a:p>
          <a:p>
            <a:pPr marL="0" indent="0">
              <a:buFont typeface="Arial" panose="020B0604020202020204" pitchFamily="34" charset="0"/>
              <a:buNone/>
            </a:pPr>
            <a:r>
              <a:rPr lang="fr-FR" dirty="0">
                <a:solidFill>
                  <a:srgbClr val="996633"/>
                </a:solidFill>
              </a:rPr>
              <a:t>Expliquer comment on accompagne les parents avec leur bébé </a:t>
            </a:r>
          </a:p>
          <a:p>
            <a:pPr marL="0" indent="0">
              <a:buFont typeface="Arial" panose="020B0604020202020204" pitchFamily="34" charset="0"/>
              <a:buNone/>
            </a:pPr>
            <a:r>
              <a:rPr lang="fr-FR" dirty="0">
                <a:solidFill>
                  <a:srgbClr val="996633"/>
                </a:solidFill>
              </a:rPr>
              <a:t>	Selon le score utilisé dans la structure </a:t>
            </a:r>
          </a:p>
          <a:p>
            <a:pPr marL="0" indent="0">
              <a:buFont typeface="Arial" panose="020B0604020202020204" pitchFamily="34" charset="0"/>
              <a:buNone/>
            </a:pPr>
            <a:r>
              <a:rPr lang="fr-FR" dirty="0">
                <a:solidFill>
                  <a:srgbClr val="996633"/>
                </a:solidFill>
              </a:rPr>
              <a:t>	Chambre mère-enfant « simple » dans l’idéal en UK</a:t>
            </a:r>
          </a:p>
          <a:p>
            <a:pPr marL="0" indent="0">
              <a:buFont typeface="Arial" panose="020B0604020202020204" pitchFamily="34" charset="0"/>
              <a:buNone/>
            </a:pPr>
            <a:r>
              <a:rPr lang="fr-FR" dirty="0">
                <a:solidFill>
                  <a:srgbClr val="996633"/>
                </a:solidFill>
              </a:rPr>
              <a:t>	Pas de surveillance </a:t>
            </a:r>
            <a:r>
              <a:rPr lang="fr-FR" dirty="0" err="1">
                <a:solidFill>
                  <a:srgbClr val="996633"/>
                </a:solidFill>
              </a:rPr>
              <a:t>monitorrée</a:t>
            </a:r>
            <a:r>
              <a:rPr lang="fr-FR" dirty="0">
                <a:solidFill>
                  <a:srgbClr val="996633"/>
                </a:solidFill>
              </a:rPr>
              <a:t> nécessaire sauf traitement débuté</a:t>
            </a:r>
          </a:p>
          <a:p>
            <a:pPr marL="0" indent="0">
              <a:buFont typeface="Arial" panose="020B0604020202020204" pitchFamily="34" charset="0"/>
              <a:buNone/>
            </a:pPr>
            <a:endParaRPr lang="fr-FR" dirty="0">
              <a:solidFill>
                <a:schemeClr val="tx2"/>
              </a:solidFill>
            </a:endParaRPr>
          </a:p>
          <a:p>
            <a:pPr marL="0" indent="0">
              <a:buFont typeface="Arial" panose="020B0604020202020204" pitchFamily="34" charset="0"/>
              <a:buNone/>
            </a:pPr>
            <a:endParaRPr lang="fr-FR" dirty="0">
              <a:solidFill>
                <a:schemeClr val="tx2"/>
              </a:solidFill>
            </a:endParaRPr>
          </a:p>
          <a:p>
            <a:pPr marL="0" indent="0">
              <a:buFont typeface="Arial" panose="020B0604020202020204" pitchFamily="34" charset="0"/>
              <a:buNone/>
            </a:pPr>
            <a:endParaRPr lang="fr-FR" dirty="0">
              <a:solidFill>
                <a:srgbClr val="996633"/>
              </a:solidFill>
            </a:endParaRPr>
          </a:p>
          <a:p>
            <a:pPr marL="0" indent="0">
              <a:buNone/>
            </a:pPr>
            <a:endParaRPr lang="fr-FR" dirty="0">
              <a:solidFill>
                <a:srgbClr val="996633"/>
              </a:solidFill>
            </a:endParaRPr>
          </a:p>
        </p:txBody>
      </p:sp>
      <p:pic>
        <p:nvPicPr>
          <p:cNvPr id="10"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45486" y="3996194"/>
            <a:ext cx="1614005" cy="196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861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82889" y="271173"/>
            <a:ext cx="6295633" cy="6586827"/>
          </a:xfrm>
        </p:spPr>
      </p:pic>
      <p:sp>
        <p:nvSpPr>
          <p:cNvPr id="9219" name="Rectangle 4"/>
          <p:cNvSpPr>
            <a:spLocks noChangeArrowheads="1"/>
          </p:cNvSpPr>
          <p:nvPr/>
        </p:nvSpPr>
        <p:spPr bwMode="auto">
          <a:xfrm>
            <a:off x="6959600" y="6189663"/>
            <a:ext cx="3798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fr-FR" sz="1600" dirty="0">
                <a:latin typeface="Calibri" panose="020F0502020204030204" pitchFamily="34" charset="0"/>
                <a:cs typeface="Calibri" panose="020F0502020204030204" pitchFamily="34" charset="0"/>
              </a:rPr>
              <a:t>Pediatrics 2014;134;e547; July 28, 2014; </a:t>
            </a:r>
            <a:r>
              <a:rPr lang="en-US" altLang="fr-FR" sz="1600" dirty="0" err="1">
                <a:latin typeface="Calibri" panose="020F0502020204030204" pitchFamily="34" charset="0"/>
                <a:cs typeface="Calibri" panose="020F0502020204030204" pitchFamily="34" charset="0"/>
              </a:rPr>
              <a:t>Prabhakar</a:t>
            </a:r>
            <a:r>
              <a:rPr lang="en-US" altLang="fr-FR" sz="1600" dirty="0">
                <a:latin typeface="Calibri" panose="020F0502020204030204" pitchFamily="34" charset="0"/>
                <a:cs typeface="Calibri" panose="020F0502020204030204" pitchFamily="34" charset="0"/>
              </a:rPr>
              <a:t> </a:t>
            </a:r>
            <a:r>
              <a:rPr lang="en-US" altLang="fr-FR" sz="1600" dirty="0" err="1">
                <a:latin typeface="Calibri" panose="020F0502020204030204" pitchFamily="34" charset="0"/>
                <a:cs typeface="Calibri" panose="020F0502020204030204" pitchFamily="34" charset="0"/>
              </a:rPr>
              <a:t>Kocherlakota</a:t>
            </a:r>
            <a:r>
              <a:rPr lang="en-US" altLang="fr-FR" sz="1600" dirty="0">
                <a:latin typeface="Calibri" panose="020F0502020204030204" pitchFamily="34" charset="0"/>
                <a:cs typeface="Calibri" panose="020F0502020204030204" pitchFamily="34" charset="0"/>
              </a:rPr>
              <a:t> N</a:t>
            </a:r>
            <a:endParaRPr lang="fr-FR" altLang="fr-FR" sz="1600" dirty="0">
              <a:latin typeface="Calibri" panose="020F0502020204030204" pitchFamily="34" charset="0"/>
              <a:cs typeface="Calibri" panose="020F0502020204030204" pitchFamily="34" charset="0"/>
            </a:endParaRPr>
          </a:p>
        </p:txBody>
      </p:sp>
      <p:sp>
        <p:nvSpPr>
          <p:cNvPr id="9220" name="ZoneTexte 6"/>
          <p:cNvSpPr txBox="1">
            <a:spLocks noChangeArrowheads="1"/>
          </p:cNvSpPr>
          <p:nvPr/>
        </p:nvSpPr>
        <p:spPr bwMode="auto">
          <a:xfrm>
            <a:off x="1714501" y="68264"/>
            <a:ext cx="95492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800" dirty="0">
                <a:solidFill>
                  <a:srgbClr val="996633"/>
                </a:solidFill>
                <a:latin typeface="Calibri" panose="020F0502020204030204" pitchFamily="34" charset="0"/>
                <a:cs typeface="Calibri" panose="020F0502020204030204" pitchFamily="34" charset="0"/>
              </a:rPr>
              <a:t>Illustration du mécanisme d’apparition du sevrage aux opioïdes </a:t>
            </a:r>
          </a:p>
        </p:txBody>
      </p:sp>
      <p:sp>
        <p:nvSpPr>
          <p:cNvPr id="9221" name="ZoneTexte 1"/>
          <p:cNvSpPr txBox="1">
            <a:spLocks noChangeArrowheads="1"/>
          </p:cNvSpPr>
          <p:nvPr/>
        </p:nvSpPr>
        <p:spPr bwMode="auto">
          <a:xfrm>
            <a:off x="6852778" y="977423"/>
            <a:ext cx="883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dirty="0">
                <a:latin typeface="Calibri" panose="020F0502020204030204" pitchFamily="34" charset="0"/>
                <a:cs typeface="Calibri" panose="020F0502020204030204" pitchFamily="34" charset="0"/>
              </a:rPr>
              <a:t>  </a:t>
            </a:r>
            <a:r>
              <a:rPr lang="fr-FR" altLang="fr-FR" sz="1800" b="1" dirty="0">
                <a:latin typeface="Calibri" panose="020F0502020204030204" pitchFamily="34" charset="0"/>
                <a:cs typeface="Calibri" panose="020F0502020204030204" pitchFamily="34" charset="0"/>
              </a:rPr>
              <a:t>ACTH</a:t>
            </a:r>
          </a:p>
        </p:txBody>
      </p:sp>
      <p:cxnSp>
        <p:nvCxnSpPr>
          <p:cNvPr id="3" name="Connecteur droit avec flèche 2"/>
          <p:cNvCxnSpPr/>
          <p:nvPr/>
        </p:nvCxnSpPr>
        <p:spPr>
          <a:xfrm flipV="1">
            <a:off x="6852778" y="977423"/>
            <a:ext cx="106822" cy="31039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8859044" y="2351314"/>
            <a:ext cx="1385316" cy="369332"/>
          </a:xfrm>
          <a:prstGeom prst="rect">
            <a:avLst/>
          </a:prstGeom>
          <a:noFill/>
        </p:spPr>
        <p:txBody>
          <a:bodyPr wrap="none" rtlCol="0">
            <a:spAutoFit/>
          </a:bodyPr>
          <a:lstStyle/>
          <a:p>
            <a:r>
              <a:rPr lang="fr-FR" dirty="0"/>
              <a:t>    </a:t>
            </a:r>
            <a:r>
              <a:rPr lang="fr-FR" b="1" dirty="0"/>
              <a:t>Dopamine</a:t>
            </a:r>
          </a:p>
        </p:txBody>
      </p:sp>
      <p:cxnSp>
        <p:nvCxnSpPr>
          <p:cNvPr id="10" name="Connecteur droit avec flèche 9"/>
          <p:cNvCxnSpPr/>
          <p:nvPr/>
        </p:nvCxnSpPr>
        <p:spPr>
          <a:xfrm>
            <a:off x="8913526" y="2444023"/>
            <a:ext cx="219478" cy="27699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714501" y="2351314"/>
            <a:ext cx="1389868" cy="369332"/>
          </a:xfrm>
          <a:prstGeom prst="rect">
            <a:avLst/>
          </a:prstGeom>
          <a:noFill/>
        </p:spPr>
        <p:txBody>
          <a:bodyPr wrap="none" rtlCol="0">
            <a:spAutoFit/>
          </a:bodyPr>
          <a:lstStyle/>
          <a:p>
            <a:r>
              <a:rPr lang="fr-FR" dirty="0"/>
              <a:t>  </a:t>
            </a:r>
            <a:r>
              <a:rPr lang="fr-FR" b="1" dirty="0"/>
              <a:t>Sérotonine</a:t>
            </a:r>
            <a:r>
              <a:rPr lang="fr-FR" dirty="0"/>
              <a:t> </a:t>
            </a:r>
          </a:p>
        </p:txBody>
      </p:sp>
      <p:cxnSp>
        <p:nvCxnSpPr>
          <p:cNvPr id="29" name="Connecteur droit avec flèche 28"/>
          <p:cNvCxnSpPr/>
          <p:nvPr/>
        </p:nvCxnSpPr>
        <p:spPr>
          <a:xfrm>
            <a:off x="1486809" y="2415846"/>
            <a:ext cx="302985" cy="2725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102923" y="4746170"/>
            <a:ext cx="2045573" cy="369332"/>
          </a:xfrm>
          <a:prstGeom prst="rect">
            <a:avLst/>
          </a:prstGeom>
          <a:noFill/>
        </p:spPr>
        <p:txBody>
          <a:bodyPr wrap="square" rtlCol="0">
            <a:spAutoFit/>
          </a:bodyPr>
          <a:lstStyle/>
          <a:p>
            <a:r>
              <a:rPr lang="fr-FR" dirty="0"/>
              <a:t>     </a:t>
            </a:r>
            <a:r>
              <a:rPr lang="fr-FR" b="1" dirty="0"/>
              <a:t>Noradrénaline</a:t>
            </a:r>
          </a:p>
        </p:txBody>
      </p:sp>
      <p:cxnSp>
        <p:nvCxnSpPr>
          <p:cNvPr id="32" name="Connecteur droit avec flèche 31"/>
          <p:cNvCxnSpPr/>
          <p:nvPr/>
        </p:nvCxnSpPr>
        <p:spPr>
          <a:xfrm flipV="1">
            <a:off x="1228492" y="4742214"/>
            <a:ext cx="106822" cy="31039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862286" y="2964421"/>
            <a:ext cx="2351315" cy="923330"/>
          </a:xfrm>
          <a:prstGeom prst="rect">
            <a:avLst/>
          </a:prstGeom>
          <a:solidFill>
            <a:schemeClr val="bg1"/>
          </a:solidFill>
        </p:spPr>
        <p:txBody>
          <a:bodyPr wrap="square" rtlCol="0">
            <a:spAutoFit/>
          </a:bodyPr>
          <a:lstStyle/>
          <a:p>
            <a:r>
              <a:rPr lang="fr-FR" dirty="0"/>
              <a:t>Récepteurs opioïdes stimulés en continu en « manque »</a:t>
            </a:r>
          </a:p>
        </p:txBody>
      </p:sp>
      <p:sp>
        <p:nvSpPr>
          <p:cNvPr id="30" name="ZoneTexte 29"/>
          <p:cNvSpPr txBox="1"/>
          <p:nvPr/>
        </p:nvSpPr>
        <p:spPr>
          <a:xfrm>
            <a:off x="9078522" y="4746170"/>
            <a:ext cx="1632178" cy="369332"/>
          </a:xfrm>
          <a:prstGeom prst="rect">
            <a:avLst/>
          </a:prstGeom>
          <a:noFill/>
        </p:spPr>
        <p:txBody>
          <a:bodyPr wrap="none" rtlCol="0">
            <a:spAutoFit/>
          </a:bodyPr>
          <a:lstStyle/>
          <a:p>
            <a:r>
              <a:rPr lang="fr-FR" dirty="0"/>
              <a:t>   </a:t>
            </a:r>
            <a:r>
              <a:rPr lang="fr-FR" b="1" dirty="0"/>
              <a:t>Acétylcholine</a:t>
            </a:r>
          </a:p>
        </p:txBody>
      </p:sp>
      <p:cxnSp>
        <p:nvCxnSpPr>
          <p:cNvPr id="36" name="Connecteur droit avec flèche 35"/>
          <p:cNvCxnSpPr/>
          <p:nvPr/>
        </p:nvCxnSpPr>
        <p:spPr>
          <a:xfrm flipV="1">
            <a:off x="9102491" y="4805862"/>
            <a:ext cx="106822" cy="31039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D475800A-EA75-D1E6-10B9-FE7629EA3647}"/>
              </a:ext>
            </a:extLst>
          </p:cNvPr>
          <p:cNvSpPr>
            <a:spLocks noGrp="1"/>
          </p:cNvSpPr>
          <p:nvPr>
            <p:ph type="sldNum" sz="quarter" idx="12"/>
          </p:nvPr>
        </p:nvSpPr>
        <p:spPr/>
        <p:txBody>
          <a:bodyPr/>
          <a:lstStyle/>
          <a:p>
            <a:fld id="{4B9D2961-E2E1-254B-8BE2-3756239E383D}" type="slidenum">
              <a:rPr lang="fr-FR" smtClean="0"/>
              <a:t>48</a:t>
            </a:fld>
            <a:endParaRPr lang="fr-FR"/>
          </a:p>
        </p:txBody>
      </p:sp>
    </p:spTree>
    <p:extLst>
      <p:ext uri="{BB962C8B-B14F-4D97-AF65-F5344CB8AC3E}">
        <p14:creationId xmlns:p14="http://schemas.microsoft.com/office/powerpoint/2010/main" val="445311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871865" y="265433"/>
            <a:ext cx="2296929" cy="1446550"/>
          </a:xfrm>
          <a:prstGeom prst="rect">
            <a:avLst/>
          </a:prstGeom>
          <a:solidFill>
            <a:schemeClr val="accent6">
              <a:lumMod val="60000"/>
              <a:lumOff val="40000"/>
            </a:schemeClr>
          </a:solidFill>
          <a:ln>
            <a:solidFill>
              <a:srgbClr val="0070C0"/>
            </a:solidFill>
          </a:ln>
          <a:effectLst>
            <a:softEdge rad="31750"/>
          </a:effectLst>
          <a:scene3d>
            <a:camera prst="orthographicFront"/>
            <a:lightRig rig="threePt" dir="t"/>
          </a:scene3d>
          <a:sp3d>
            <a:bevelT/>
          </a:sp3d>
        </p:spPr>
        <p:txBody>
          <a:bodyPr wrap="square" rtlCol="0">
            <a:spAutoFit/>
          </a:bodyPr>
          <a:lstStyle/>
          <a:p>
            <a:r>
              <a:rPr lang="fr-FR" dirty="0">
                <a:latin typeface="Comic Sans MS" panose="030F0702030302020204" pitchFamily="66" charset="0"/>
              </a:rPr>
              <a:t>Système sensoriel</a:t>
            </a:r>
          </a:p>
          <a:p>
            <a:r>
              <a:rPr lang="fr-FR" sz="1400" dirty="0">
                <a:latin typeface="Comic Sans MS" panose="030F0702030302020204" pitchFamily="66" charset="0"/>
              </a:rPr>
              <a:t>Hyper/</a:t>
            </a:r>
            <a:r>
              <a:rPr lang="fr-FR" sz="1400" dirty="0" err="1">
                <a:latin typeface="Comic Sans MS" panose="030F0702030302020204" pitchFamily="66" charset="0"/>
              </a:rPr>
              <a:t>hyposensibilité</a:t>
            </a:r>
            <a:endParaRPr lang="fr-FR" sz="1400" dirty="0">
              <a:latin typeface="Comic Sans MS" panose="030F0702030302020204" pitchFamily="66" charset="0"/>
            </a:endParaRPr>
          </a:p>
          <a:p>
            <a:r>
              <a:rPr lang="fr-FR" sz="1400" dirty="0">
                <a:latin typeface="Comic Sans MS" panose="030F0702030302020204" pitchFamily="66" charset="0"/>
              </a:rPr>
              <a:t>           Visuelle</a:t>
            </a:r>
          </a:p>
          <a:p>
            <a:r>
              <a:rPr lang="fr-FR" sz="1400" dirty="0">
                <a:latin typeface="Comic Sans MS" panose="030F0702030302020204" pitchFamily="66" charset="0"/>
              </a:rPr>
              <a:t>           Auditive</a:t>
            </a:r>
          </a:p>
          <a:p>
            <a:r>
              <a:rPr lang="fr-FR" sz="1400" dirty="0">
                <a:latin typeface="Comic Sans MS" panose="030F0702030302020204" pitchFamily="66" charset="0"/>
              </a:rPr>
              <a:t>           Toucher</a:t>
            </a:r>
          </a:p>
          <a:p>
            <a:r>
              <a:rPr lang="fr-FR" sz="1400" dirty="0">
                <a:latin typeface="Comic Sans MS" panose="030F0702030302020204" pitchFamily="66" charset="0"/>
              </a:rPr>
              <a:t>           Mouvement</a:t>
            </a:r>
          </a:p>
        </p:txBody>
      </p:sp>
      <p:sp>
        <p:nvSpPr>
          <p:cNvPr id="5" name="ZoneTexte 4"/>
          <p:cNvSpPr txBox="1"/>
          <p:nvPr/>
        </p:nvSpPr>
        <p:spPr>
          <a:xfrm>
            <a:off x="7168794" y="2276872"/>
            <a:ext cx="2815638" cy="1446550"/>
          </a:xfrm>
          <a:prstGeom prst="rect">
            <a:avLst/>
          </a:prstGeom>
          <a:solidFill>
            <a:schemeClr val="accent1"/>
          </a:solidFill>
          <a:ln>
            <a:solidFill>
              <a:srgbClr val="0070C0"/>
            </a:solidFill>
          </a:ln>
          <a:effectLst>
            <a:softEdge rad="31750"/>
          </a:effectLst>
          <a:scene3d>
            <a:camera prst="orthographicFront"/>
            <a:lightRig rig="threePt" dir="t"/>
          </a:scene3d>
          <a:sp3d>
            <a:bevelT/>
          </a:sp3d>
        </p:spPr>
        <p:txBody>
          <a:bodyPr wrap="square" rtlCol="0">
            <a:spAutoFit/>
          </a:bodyPr>
          <a:lstStyle/>
          <a:p>
            <a:r>
              <a:rPr lang="fr-FR" dirty="0">
                <a:latin typeface="Comic Sans MS" panose="030F0702030302020204" pitchFamily="66" charset="0"/>
              </a:rPr>
              <a:t>Motricité et tonus</a:t>
            </a:r>
          </a:p>
          <a:p>
            <a:r>
              <a:rPr lang="fr-FR" sz="1400" dirty="0">
                <a:latin typeface="Comic Sans MS" panose="030F0702030302020204" pitchFamily="66" charset="0"/>
              </a:rPr>
              <a:t>Hypertonie</a:t>
            </a:r>
          </a:p>
          <a:p>
            <a:r>
              <a:rPr lang="fr-FR" sz="1400" dirty="0">
                <a:latin typeface="Comic Sans MS" panose="030F0702030302020204" pitchFamily="66" charset="0"/>
              </a:rPr>
              <a:t>Trémulations</a:t>
            </a:r>
          </a:p>
          <a:p>
            <a:r>
              <a:rPr lang="fr-FR" sz="1400" dirty="0" err="1">
                <a:latin typeface="Comic Sans MS" panose="030F0702030302020204" pitchFamily="66" charset="0"/>
              </a:rPr>
              <a:t>Mvts</a:t>
            </a:r>
            <a:r>
              <a:rPr lang="fr-FR" sz="1400" dirty="0">
                <a:latin typeface="Comic Sans MS" panose="030F0702030302020204" pitchFamily="66" charset="0"/>
              </a:rPr>
              <a:t> brusques et mal contrôlés</a:t>
            </a:r>
          </a:p>
          <a:p>
            <a:r>
              <a:rPr lang="fr-FR" sz="1400" dirty="0">
                <a:latin typeface="Comic Sans MS" panose="030F0702030302020204" pitchFamily="66" charset="0"/>
              </a:rPr>
              <a:t>Convulsions</a:t>
            </a:r>
          </a:p>
          <a:p>
            <a:endParaRPr lang="fr-FR" sz="1400" dirty="0">
              <a:latin typeface="Comic Sans MS" panose="030F0702030302020204" pitchFamily="66" charset="0"/>
            </a:endParaRPr>
          </a:p>
        </p:txBody>
      </p:sp>
      <p:sp>
        <p:nvSpPr>
          <p:cNvPr id="6" name="ZoneTexte 5"/>
          <p:cNvSpPr txBox="1"/>
          <p:nvPr/>
        </p:nvSpPr>
        <p:spPr>
          <a:xfrm>
            <a:off x="4853073" y="4113855"/>
            <a:ext cx="2520280" cy="1661993"/>
          </a:xfrm>
          <a:prstGeom prst="rect">
            <a:avLst/>
          </a:prstGeom>
          <a:solidFill>
            <a:srgbClr val="FF66FF"/>
          </a:solidFill>
          <a:ln>
            <a:solidFill>
              <a:schemeClr val="accent2"/>
            </a:solidFill>
          </a:ln>
          <a:effectLst>
            <a:softEdge rad="31750"/>
          </a:effectLst>
          <a:scene3d>
            <a:camera prst="orthographicFront"/>
            <a:lightRig rig="threePt" dir="t"/>
          </a:scene3d>
          <a:sp3d>
            <a:bevelT/>
          </a:sp3d>
        </p:spPr>
        <p:txBody>
          <a:bodyPr wrap="square" rtlCol="0">
            <a:spAutoFit/>
          </a:bodyPr>
          <a:lstStyle/>
          <a:p>
            <a:r>
              <a:rPr lang="fr-FR" dirty="0">
                <a:latin typeface="Comic Sans MS" panose="030F0702030302020204" pitchFamily="66" charset="0"/>
              </a:rPr>
              <a:t>Système autonome</a:t>
            </a:r>
          </a:p>
          <a:p>
            <a:r>
              <a:rPr lang="fr-FR" sz="1400" dirty="0">
                <a:latin typeface="Comic Sans MS" panose="030F0702030302020204" pitchFamily="66" charset="0"/>
              </a:rPr>
              <a:t>Respiration irrégulière</a:t>
            </a:r>
          </a:p>
          <a:p>
            <a:r>
              <a:rPr lang="fr-FR" sz="1400" dirty="0">
                <a:latin typeface="Comic Sans MS" panose="030F0702030302020204" pitchFamily="66" charset="0"/>
              </a:rPr>
              <a:t>Hoquets, éternuements</a:t>
            </a:r>
          </a:p>
          <a:p>
            <a:r>
              <a:rPr lang="fr-FR" sz="1400" dirty="0">
                <a:latin typeface="Comic Sans MS" panose="030F0702030302020204" pitchFamily="66" charset="0"/>
              </a:rPr>
              <a:t>Régurgitations, Vomissements</a:t>
            </a:r>
          </a:p>
          <a:p>
            <a:r>
              <a:rPr lang="fr-FR" sz="1400" dirty="0">
                <a:latin typeface="Comic Sans MS" panose="030F0702030302020204" pitchFamily="66" charset="0"/>
              </a:rPr>
              <a:t>Spasmes coliques</a:t>
            </a:r>
          </a:p>
          <a:p>
            <a:r>
              <a:rPr lang="fr-FR" sz="1400" dirty="0">
                <a:latin typeface="Comic Sans MS" panose="030F0702030302020204" pitchFamily="66" charset="0"/>
              </a:rPr>
              <a:t>Fièvre</a:t>
            </a:r>
          </a:p>
        </p:txBody>
      </p:sp>
      <p:sp>
        <p:nvSpPr>
          <p:cNvPr id="7" name="ZoneTexte 6"/>
          <p:cNvSpPr txBox="1"/>
          <p:nvPr/>
        </p:nvSpPr>
        <p:spPr>
          <a:xfrm>
            <a:off x="2118725" y="2132857"/>
            <a:ext cx="2734349" cy="1723549"/>
          </a:xfrm>
          <a:prstGeom prst="rect">
            <a:avLst/>
          </a:prstGeom>
          <a:solidFill>
            <a:srgbClr val="FFC000"/>
          </a:solidFill>
          <a:ln>
            <a:solidFill>
              <a:schemeClr val="accent2"/>
            </a:solidFill>
          </a:ln>
          <a:effectLst>
            <a:softEdge rad="31750"/>
          </a:effectLst>
          <a:scene3d>
            <a:camera prst="orthographicFront"/>
            <a:lightRig rig="threePt" dir="t"/>
          </a:scene3d>
          <a:sp3d>
            <a:bevelT/>
          </a:sp3d>
        </p:spPr>
        <p:txBody>
          <a:bodyPr wrap="square" rtlCol="0">
            <a:spAutoFit/>
          </a:bodyPr>
          <a:lstStyle/>
          <a:p>
            <a:r>
              <a:rPr lang="fr-FR" dirty="0">
                <a:latin typeface="Comic Sans MS" panose="030F0702030302020204" pitchFamily="66" charset="0"/>
              </a:rPr>
              <a:t>Eveil et attention</a:t>
            </a:r>
          </a:p>
          <a:p>
            <a:r>
              <a:rPr lang="fr-FR" sz="1400" dirty="0">
                <a:latin typeface="Comic Sans MS" panose="030F0702030302020204" pitchFamily="66" charset="0"/>
              </a:rPr>
              <a:t>Stades d’éveil/sommeil mal définis</a:t>
            </a:r>
          </a:p>
          <a:p>
            <a:r>
              <a:rPr lang="fr-FR" sz="1400" dirty="0">
                <a:latin typeface="Comic Sans MS" panose="030F0702030302020204" pitchFamily="66" charset="0"/>
              </a:rPr>
              <a:t>Variations brusques</a:t>
            </a:r>
          </a:p>
          <a:p>
            <a:r>
              <a:rPr lang="fr-FR" sz="1400" dirty="0">
                <a:latin typeface="Comic Sans MS" panose="030F0702030302020204" pitchFamily="66" charset="0"/>
              </a:rPr>
              <a:t>Irritabilité</a:t>
            </a:r>
          </a:p>
          <a:p>
            <a:r>
              <a:rPr lang="fr-FR" sz="1400" dirty="0">
                <a:latin typeface="Comic Sans MS" panose="030F0702030302020204" pitchFamily="66" charset="0"/>
              </a:rPr>
              <a:t>Regard fixe, peu de suivi</a:t>
            </a:r>
            <a:endParaRPr lang="fr-FR" dirty="0"/>
          </a:p>
          <a:p>
            <a:endParaRPr lang="fr-FR" dirty="0"/>
          </a:p>
        </p:txBody>
      </p:sp>
      <p:cxnSp>
        <p:nvCxnSpPr>
          <p:cNvPr id="9" name="Connecteur droit avec flèche 8"/>
          <p:cNvCxnSpPr/>
          <p:nvPr/>
        </p:nvCxnSpPr>
        <p:spPr>
          <a:xfrm flipH="1">
            <a:off x="3359696" y="887963"/>
            <a:ext cx="1422158" cy="1168243"/>
          </a:xfrm>
          <a:prstGeom prst="straightConnector1">
            <a:avLst/>
          </a:prstGeom>
          <a:ln w="317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7345151" y="887962"/>
            <a:ext cx="1231463" cy="1261662"/>
          </a:xfrm>
          <a:prstGeom prst="straightConnector1">
            <a:avLst/>
          </a:prstGeom>
          <a:ln w="317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3359697" y="3933056"/>
            <a:ext cx="1296145" cy="1296144"/>
          </a:xfrm>
          <a:prstGeom prst="straightConnector1">
            <a:avLst/>
          </a:prstGeom>
          <a:ln w="317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5015880" y="2994630"/>
            <a:ext cx="1944216" cy="0"/>
          </a:xfrm>
          <a:prstGeom prst="straightConnector1">
            <a:avLst/>
          </a:prstGeom>
          <a:ln w="317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7570585" y="3850670"/>
            <a:ext cx="1189712" cy="1378530"/>
          </a:xfrm>
          <a:prstGeom prst="straightConnector1">
            <a:avLst/>
          </a:prstGeom>
          <a:ln w="317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6020328" y="1875406"/>
            <a:ext cx="0" cy="2129658"/>
          </a:xfrm>
          <a:prstGeom prst="straightConnector1">
            <a:avLst/>
          </a:prstGeom>
          <a:ln w="317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ZoneTexte 1"/>
          <p:cNvSpPr txBox="1">
            <a:spLocks noChangeArrowheads="1"/>
          </p:cNvSpPr>
          <p:nvPr/>
        </p:nvSpPr>
        <p:spPr bwMode="auto">
          <a:xfrm>
            <a:off x="827314" y="5842337"/>
            <a:ext cx="10755085"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a:latin typeface="Calibri" panose="020F0502020204030204" pitchFamily="34" charset="0"/>
                <a:cs typeface="Calibri" panose="020F0502020204030204" pitchFamily="34" charset="0"/>
              </a:rPr>
              <a:t>Signes cliniques de sevrage </a:t>
            </a:r>
          </a:p>
          <a:p>
            <a:r>
              <a:rPr lang="fr-FR" altLang="fr-FR" sz="2400" dirty="0">
                <a:latin typeface="Calibri" panose="020F0502020204030204" pitchFamily="34" charset="0"/>
                <a:cs typeface="Calibri" panose="020F0502020204030204" pitchFamily="34" charset="0"/>
              </a:rPr>
              <a:t>Chaque variation dans un des 4 domaines peut influencer les autres</a:t>
            </a:r>
          </a:p>
          <a:p>
            <a:r>
              <a:rPr lang="fr-FR" altLang="fr-FR" sz="1200" i="1" dirty="0">
                <a:latin typeface="Calibri" panose="020F0502020204030204" pitchFamily="34" charset="0"/>
                <a:cs typeface="Calibri" panose="020F0502020204030204" pitchFamily="34" charset="0"/>
              </a:rPr>
              <a:t>(Adapté de Velez M. J Addiction Med 2008; 2:113-20)</a:t>
            </a:r>
          </a:p>
        </p:txBody>
      </p:sp>
      <p:sp>
        <p:nvSpPr>
          <p:cNvPr id="2" name="Espace réservé du numéro de diapositive 1">
            <a:extLst>
              <a:ext uri="{FF2B5EF4-FFF2-40B4-BE49-F238E27FC236}">
                <a16:creationId xmlns:a16="http://schemas.microsoft.com/office/drawing/2014/main" id="{A0FA4CA2-B679-2F2B-0BCB-D4527CD6D5A8}"/>
              </a:ext>
            </a:extLst>
          </p:cNvPr>
          <p:cNvSpPr>
            <a:spLocks noGrp="1"/>
          </p:cNvSpPr>
          <p:nvPr>
            <p:ph type="sldNum" sz="quarter" idx="12"/>
          </p:nvPr>
        </p:nvSpPr>
        <p:spPr/>
        <p:txBody>
          <a:bodyPr/>
          <a:lstStyle/>
          <a:p>
            <a:fld id="{4B9D2961-E2E1-254B-8BE2-3756239E383D}" type="slidenum">
              <a:rPr lang="fr-FR" smtClean="0"/>
              <a:t>49</a:t>
            </a:fld>
            <a:endParaRPr lang="fr-FR"/>
          </a:p>
        </p:txBody>
      </p:sp>
    </p:spTree>
    <p:extLst>
      <p:ext uri="{BB962C8B-B14F-4D97-AF65-F5344CB8AC3E}">
        <p14:creationId xmlns:p14="http://schemas.microsoft.com/office/powerpoint/2010/main" val="131938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38E0E-6220-FD90-E357-4E334491137A}"/>
              </a:ext>
            </a:extLst>
          </p:cNvPr>
          <p:cNvSpPr>
            <a:spLocks noGrp="1"/>
          </p:cNvSpPr>
          <p:nvPr>
            <p:ph type="title"/>
          </p:nvPr>
        </p:nvSpPr>
        <p:spPr>
          <a:xfrm>
            <a:off x="838200" y="835742"/>
            <a:ext cx="10515600" cy="373626"/>
          </a:xfrm>
        </p:spPr>
        <p:txBody>
          <a:bodyPr>
            <a:normAutofit fontScale="90000"/>
          </a:bodyPr>
          <a:lstStyle/>
          <a:p>
            <a:pPr algn="ctr"/>
            <a:r>
              <a:rPr lang="fr-FR" sz="2800" b="1" dirty="0">
                <a:solidFill>
                  <a:srgbClr val="996633"/>
                </a:solidFill>
              </a:rPr>
              <a:t> Qu’est-ce que le TRAMADOL ?</a:t>
            </a:r>
          </a:p>
        </p:txBody>
      </p:sp>
      <p:sp>
        <p:nvSpPr>
          <p:cNvPr id="3" name="Espace réservé du contenu 2">
            <a:extLst>
              <a:ext uri="{FF2B5EF4-FFF2-40B4-BE49-F238E27FC236}">
                <a16:creationId xmlns:a16="http://schemas.microsoft.com/office/drawing/2014/main" id="{8309CC49-7439-66BF-6FA2-E198EA9704EB}"/>
              </a:ext>
            </a:extLst>
          </p:cNvPr>
          <p:cNvSpPr>
            <a:spLocks noGrp="1"/>
          </p:cNvSpPr>
          <p:nvPr>
            <p:ph idx="1"/>
          </p:nvPr>
        </p:nvSpPr>
        <p:spPr>
          <a:xfrm>
            <a:off x="838200" y="1396182"/>
            <a:ext cx="10515600" cy="4780781"/>
          </a:xfrm>
        </p:spPr>
        <p:txBody>
          <a:bodyPr>
            <a:normAutofit fontScale="92500" lnSpcReduction="10000"/>
          </a:bodyPr>
          <a:lstStyle/>
          <a:p>
            <a:r>
              <a:rPr lang="fr-FR" dirty="0">
                <a:solidFill>
                  <a:srgbClr val="996633"/>
                </a:solidFill>
              </a:rPr>
              <a:t>Opioïde faible de niveau 2, dérivé synthétique de la codéine, à courte durée d’action.</a:t>
            </a:r>
          </a:p>
          <a:p>
            <a:r>
              <a:rPr lang="fr-FR" dirty="0">
                <a:solidFill>
                  <a:srgbClr val="996633"/>
                </a:solidFill>
              </a:rPr>
              <a:t>Formule de la molécule : C</a:t>
            </a:r>
            <a:r>
              <a:rPr lang="fr-FR" baseline="-25000" dirty="0">
                <a:solidFill>
                  <a:srgbClr val="996633"/>
                </a:solidFill>
              </a:rPr>
              <a:t>16</a:t>
            </a:r>
            <a:r>
              <a:rPr lang="fr-FR" dirty="0">
                <a:solidFill>
                  <a:srgbClr val="996633"/>
                </a:solidFill>
              </a:rPr>
              <a:t>H</a:t>
            </a:r>
            <a:r>
              <a:rPr lang="fr-FR" baseline="-25000" dirty="0">
                <a:solidFill>
                  <a:srgbClr val="996633"/>
                </a:solidFill>
              </a:rPr>
              <a:t>25</a:t>
            </a:r>
            <a:r>
              <a:rPr lang="fr-FR" dirty="0">
                <a:solidFill>
                  <a:srgbClr val="996633"/>
                </a:solidFill>
              </a:rPr>
              <a:t>NO</a:t>
            </a:r>
            <a:r>
              <a:rPr lang="fr-FR" baseline="-25000" dirty="0">
                <a:solidFill>
                  <a:srgbClr val="996633"/>
                </a:solidFill>
              </a:rPr>
              <a:t>2</a:t>
            </a:r>
          </a:p>
          <a:p>
            <a:r>
              <a:rPr lang="fr-FR" dirty="0">
                <a:solidFill>
                  <a:srgbClr val="996633"/>
                </a:solidFill>
              </a:rPr>
              <a:t>Demi-vie de 6h à 9h. Effet environ 1 heure après la prise, la durée de l’effet est d’environ 6 heures. Il existe des métabolites actifs (ex. O-</a:t>
            </a:r>
            <a:r>
              <a:rPr lang="fr-FR" dirty="0" err="1">
                <a:solidFill>
                  <a:srgbClr val="996633"/>
                </a:solidFill>
              </a:rPr>
              <a:t>déméthyl</a:t>
            </a:r>
            <a:r>
              <a:rPr lang="fr-FR" dirty="0">
                <a:solidFill>
                  <a:srgbClr val="996633"/>
                </a:solidFill>
              </a:rPr>
              <a:t>-</a:t>
            </a:r>
            <a:r>
              <a:rPr lang="fr-FR" dirty="0" err="1">
                <a:solidFill>
                  <a:srgbClr val="996633"/>
                </a:solidFill>
              </a:rPr>
              <a:t>tramadol</a:t>
            </a:r>
            <a:r>
              <a:rPr lang="fr-FR" dirty="0">
                <a:solidFill>
                  <a:srgbClr val="996633"/>
                </a:solidFill>
              </a:rPr>
              <a:t>). L’élimination est principalement hépatique.</a:t>
            </a:r>
          </a:p>
          <a:p>
            <a:r>
              <a:rPr lang="fr-FR" dirty="0">
                <a:solidFill>
                  <a:srgbClr val="996633"/>
                </a:solidFill>
              </a:rPr>
              <a:t>Se lie aux récepteurs opioïdes </a:t>
            </a:r>
          </a:p>
          <a:p>
            <a:pPr lvl="1"/>
            <a:r>
              <a:rPr lang="fr-FR" dirty="0">
                <a:solidFill>
                  <a:srgbClr val="996633"/>
                </a:solidFill>
              </a:rPr>
              <a:t>Est noradrénergique et </a:t>
            </a:r>
            <a:r>
              <a:rPr lang="fr-FR" dirty="0" err="1">
                <a:solidFill>
                  <a:srgbClr val="996633"/>
                </a:solidFill>
              </a:rPr>
              <a:t>sérotonergique</a:t>
            </a:r>
            <a:r>
              <a:rPr lang="fr-FR" dirty="0">
                <a:solidFill>
                  <a:srgbClr val="996633"/>
                </a:solidFill>
              </a:rPr>
              <a:t> </a:t>
            </a:r>
          </a:p>
          <a:p>
            <a:pPr lvl="1"/>
            <a:r>
              <a:rPr lang="fr-FR" dirty="0">
                <a:solidFill>
                  <a:srgbClr val="996633"/>
                </a:solidFill>
              </a:rPr>
              <a:t>inhibe le recaptage des neurotransmetteurs </a:t>
            </a:r>
          </a:p>
          <a:p>
            <a:pPr lvl="1"/>
            <a:r>
              <a:rPr lang="fr-FR" dirty="0">
                <a:solidFill>
                  <a:srgbClr val="996633"/>
                </a:solidFill>
              </a:rPr>
              <a:t>influence ainsi la perception de la douleur.</a:t>
            </a:r>
          </a:p>
          <a:p>
            <a:r>
              <a:rPr lang="fr-FR" dirty="0">
                <a:solidFill>
                  <a:srgbClr val="996633"/>
                </a:solidFill>
              </a:rPr>
              <a:t>Le </a:t>
            </a:r>
            <a:r>
              <a:rPr lang="fr-FR" dirty="0" err="1">
                <a:solidFill>
                  <a:srgbClr val="996633"/>
                </a:solidFill>
              </a:rPr>
              <a:t>tramadol</a:t>
            </a:r>
            <a:r>
              <a:rPr lang="fr-FR" dirty="0">
                <a:solidFill>
                  <a:srgbClr val="996633"/>
                </a:solidFill>
              </a:rPr>
              <a:t> présente un potentiel de dépendance et d’abus</a:t>
            </a:r>
          </a:p>
          <a:p>
            <a:r>
              <a:rPr lang="fr-FR" dirty="0">
                <a:solidFill>
                  <a:srgbClr val="996633"/>
                </a:solidFill>
              </a:rPr>
              <a:t>Mésusage = risque de surdose</a:t>
            </a:r>
            <a:endParaRPr lang="fr-FR" baseline="30000" dirty="0">
              <a:solidFill>
                <a:srgbClr val="996633"/>
              </a:solidFill>
            </a:endParaRPr>
          </a:p>
        </p:txBody>
      </p:sp>
      <p:sp>
        <p:nvSpPr>
          <p:cNvPr id="4" name="Espace réservé du numéro de diapositive 3">
            <a:extLst>
              <a:ext uri="{FF2B5EF4-FFF2-40B4-BE49-F238E27FC236}">
                <a16:creationId xmlns:a16="http://schemas.microsoft.com/office/drawing/2014/main" id="{6AF31283-9419-A167-4D85-B1A4AAAEC3B0}"/>
              </a:ext>
            </a:extLst>
          </p:cNvPr>
          <p:cNvSpPr>
            <a:spLocks noGrp="1"/>
          </p:cNvSpPr>
          <p:nvPr>
            <p:ph type="sldNum" sz="quarter" idx="12"/>
          </p:nvPr>
        </p:nvSpPr>
        <p:spPr/>
        <p:txBody>
          <a:bodyPr/>
          <a:lstStyle/>
          <a:p>
            <a:fld id="{4B9D2961-E2E1-254B-8BE2-3756239E383D}" type="slidenum">
              <a:rPr lang="fr-FR" smtClean="0"/>
              <a:t>5</a:t>
            </a:fld>
            <a:endParaRPr lang="fr-FR"/>
          </a:p>
        </p:txBody>
      </p:sp>
    </p:spTree>
    <p:extLst>
      <p:ext uri="{BB962C8B-B14F-4D97-AF65-F5344CB8AC3E}">
        <p14:creationId xmlns:p14="http://schemas.microsoft.com/office/powerpoint/2010/main" val="349391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47175" y="707071"/>
            <a:ext cx="6664427" cy="6189038"/>
          </a:xfrm>
        </p:spPr>
      </p:pic>
      <p:sp>
        <p:nvSpPr>
          <p:cNvPr id="31749" name="ZoneTexte 1"/>
          <p:cNvSpPr txBox="1">
            <a:spLocks noChangeArrowheads="1"/>
          </p:cNvSpPr>
          <p:nvPr/>
        </p:nvSpPr>
        <p:spPr bwMode="auto">
          <a:xfrm>
            <a:off x="6859415" y="979314"/>
            <a:ext cx="275450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000" b="1" dirty="0">
                <a:latin typeface="Comic Sans MS" panose="030F0702030302020204" pitchFamily="66" charset="0"/>
              </a:rPr>
              <a:t>Simplifié</a:t>
            </a:r>
            <a:endParaRPr lang="fr-FR" altLang="fr-FR" sz="2000" b="1" dirty="0"/>
          </a:p>
        </p:txBody>
      </p:sp>
      <p:sp>
        <p:nvSpPr>
          <p:cNvPr id="31750" name="ZoneTexte 3"/>
          <p:cNvSpPr txBox="1">
            <a:spLocks noChangeArrowheads="1"/>
          </p:cNvSpPr>
          <p:nvPr/>
        </p:nvSpPr>
        <p:spPr bwMode="auto">
          <a:xfrm>
            <a:off x="7299037" y="1592051"/>
            <a:ext cx="18573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dirty="0">
                <a:latin typeface="Comic Sans MS" panose="030F0702030302020204" pitchFamily="66" charset="0"/>
              </a:rPr>
              <a:t>Sommeil &lt; 3h</a:t>
            </a:r>
          </a:p>
        </p:txBody>
      </p:sp>
      <p:sp>
        <p:nvSpPr>
          <p:cNvPr id="31751" name="ZoneTexte 4"/>
          <p:cNvSpPr txBox="1">
            <a:spLocks noChangeArrowheads="1"/>
          </p:cNvSpPr>
          <p:nvPr/>
        </p:nvSpPr>
        <p:spPr bwMode="auto">
          <a:xfrm>
            <a:off x="7326024" y="2544451"/>
            <a:ext cx="158729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dirty="0">
                <a:latin typeface="Comic Sans MS" panose="030F0702030302020204" pitchFamily="66" charset="0"/>
              </a:rPr>
              <a:t>Trémulations</a:t>
            </a:r>
          </a:p>
        </p:txBody>
      </p:sp>
      <p:sp>
        <p:nvSpPr>
          <p:cNvPr id="31752" name="ZoneTexte 5"/>
          <p:cNvSpPr txBox="1">
            <a:spLocks noChangeArrowheads="1"/>
          </p:cNvSpPr>
          <p:nvPr/>
        </p:nvSpPr>
        <p:spPr bwMode="auto">
          <a:xfrm>
            <a:off x="7326025" y="3159931"/>
            <a:ext cx="1830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dirty="0">
                <a:latin typeface="Comic Sans MS" panose="030F0702030302020204" pitchFamily="66" charset="0"/>
              </a:rPr>
              <a:t>Hypertonie</a:t>
            </a:r>
          </a:p>
        </p:txBody>
      </p:sp>
      <p:sp>
        <p:nvSpPr>
          <p:cNvPr id="31753" name="ZoneTexte 6"/>
          <p:cNvSpPr txBox="1">
            <a:spLocks noChangeArrowheads="1"/>
          </p:cNvSpPr>
          <p:nvPr/>
        </p:nvSpPr>
        <p:spPr bwMode="auto">
          <a:xfrm>
            <a:off x="7450931" y="5125450"/>
            <a:ext cx="17653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dirty="0">
                <a:latin typeface="Comic Sans MS" panose="030F0702030302020204" pitchFamily="66" charset="0"/>
              </a:rPr>
              <a:t>&gt; 37°2</a:t>
            </a:r>
          </a:p>
        </p:txBody>
      </p:sp>
      <p:sp>
        <p:nvSpPr>
          <p:cNvPr id="31754" name="ZoneTexte 8"/>
          <p:cNvSpPr txBox="1">
            <a:spLocks noChangeArrowheads="1"/>
          </p:cNvSpPr>
          <p:nvPr/>
        </p:nvSpPr>
        <p:spPr bwMode="auto">
          <a:xfrm>
            <a:off x="7358314" y="6218445"/>
            <a:ext cx="16525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dirty="0">
                <a:latin typeface="Comic Sans MS" panose="030F0702030302020204" pitchFamily="66" charset="0"/>
              </a:rPr>
              <a:t>Polypnée</a:t>
            </a:r>
            <a:r>
              <a:rPr lang="fr-FR" altLang="fr-FR" sz="1800" dirty="0">
                <a:solidFill>
                  <a:schemeClr val="accent2"/>
                </a:solidFill>
              </a:rPr>
              <a:t> </a:t>
            </a:r>
          </a:p>
        </p:txBody>
      </p:sp>
      <p:sp>
        <p:nvSpPr>
          <p:cNvPr id="31755" name="ZoneTexte 10"/>
          <p:cNvSpPr txBox="1">
            <a:spLocks noChangeArrowheads="1"/>
          </p:cNvSpPr>
          <p:nvPr/>
        </p:nvSpPr>
        <p:spPr bwMode="auto">
          <a:xfrm>
            <a:off x="7176120" y="3861048"/>
            <a:ext cx="2161554"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dirty="0">
                <a:latin typeface="Comic Sans MS" panose="030F0702030302020204" pitchFamily="66" charset="0"/>
              </a:rPr>
              <a:t>Succion excessive</a:t>
            </a:r>
          </a:p>
          <a:p>
            <a:pPr>
              <a:spcBef>
                <a:spcPct val="0"/>
              </a:spcBef>
              <a:buFontTx/>
              <a:buNone/>
            </a:pPr>
            <a:r>
              <a:rPr lang="fr-FR" altLang="fr-FR" sz="1800" dirty="0">
                <a:latin typeface="Comic Sans MS" panose="030F0702030302020204" pitchFamily="66" charset="0"/>
              </a:rPr>
              <a:t>Difficultés d’alim.</a:t>
            </a:r>
          </a:p>
          <a:p>
            <a:pPr>
              <a:spcBef>
                <a:spcPct val="0"/>
              </a:spcBef>
              <a:buFontTx/>
              <a:buNone/>
            </a:pPr>
            <a:r>
              <a:rPr lang="fr-FR" altLang="fr-FR" sz="1800" dirty="0">
                <a:latin typeface="Comic Sans MS" panose="030F0702030302020204" pitchFamily="66" charset="0"/>
              </a:rPr>
              <a:t>Régurgitations</a:t>
            </a:r>
          </a:p>
        </p:txBody>
      </p:sp>
      <p:sp>
        <p:nvSpPr>
          <p:cNvPr id="31756" name="Rectangle 1"/>
          <p:cNvSpPr>
            <a:spLocks noChangeArrowheads="1"/>
          </p:cNvSpPr>
          <p:nvPr/>
        </p:nvSpPr>
        <p:spPr bwMode="auto">
          <a:xfrm>
            <a:off x="9250145" y="5048113"/>
            <a:ext cx="2886876" cy="1308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fr-FR" sz="1400" dirty="0">
                <a:solidFill>
                  <a:srgbClr val="996633"/>
                </a:solidFill>
                <a:latin typeface="Comic Sans MS" panose="030F0702030302020204" pitchFamily="66" charset="0"/>
              </a:rPr>
              <a:t>Association of a </a:t>
            </a:r>
            <a:r>
              <a:rPr lang="en-US" altLang="fr-FR" sz="1400" b="1" dirty="0">
                <a:solidFill>
                  <a:srgbClr val="996633"/>
                </a:solidFill>
                <a:latin typeface="Comic Sans MS" panose="030F0702030302020204" pitchFamily="66" charset="0"/>
              </a:rPr>
              <a:t>Simplified Finnegan</a:t>
            </a:r>
            <a:r>
              <a:rPr lang="en-US" altLang="fr-FR" sz="1400" dirty="0">
                <a:solidFill>
                  <a:srgbClr val="996633"/>
                </a:solidFill>
                <a:latin typeface="Comic Sans MS" panose="030F0702030302020204" pitchFamily="66" charset="0"/>
              </a:rPr>
              <a:t> Neonatal Abstinence Scoring Tool…</a:t>
            </a:r>
          </a:p>
          <a:p>
            <a:pPr>
              <a:spcBef>
                <a:spcPct val="0"/>
              </a:spcBef>
              <a:buFontTx/>
              <a:buNone/>
            </a:pPr>
            <a:r>
              <a:rPr lang="fr-FR" altLang="fr-FR" sz="1200" i="1" dirty="0">
                <a:solidFill>
                  <a:srgbClr val="996633"/>
                </a:solidFill>
                <a:latin typeface="Comic Sans MS" panose="030F0702030302020204" pitchFamily="66" charset="0"/>
              </a:rPr>
              <a:t>JAMA Network Open. </a:t>
            </a:r>
            <a:r>
              <a:rPr lang="fr-FR" altLang="fr-FR" sz="1200" dirty="0">
                <a:solidFill>
                  <a:srgbClr val="996633"/>
                </a:solidFill>
                <a:latin typeface="Comic Sans MS" panose="030F0702030302020204" pitchFamily="66" charset="0"/>
              </a:rPr>
              <a:t>2020;3(4):e202275</a:t>
            </a:r>
            <a:endParaRPr lang="en-US" altLang="fr-FR" sz="1200" dirty="0">
              <a:solidFill>
                <a:srgbClr val="996633"/>
              </a:solidFill>
              <a:latin typeface="Comic Sans MS" panose="030F0702030302020204" pitchFamily="66" charset="0"/>
            </a:endParaRPr>
          </a:p>
          <a:p>
            <a:pPr>
              <a:spcBef>
                <a:spcPct val="0"/>
              </a:spcBef>
              <a:buFontTx/>
              <a:buNone/>
            </a:pPr>
            <a:r>
              <a:rPr lang="fr-FR" altLang="fr-FR" sz="1100" dirty="0">
                <a:solidFill>
                  <a:srgbClr val="996633"/>
                </a:solidFill>
                <a:latin typeface="Comic Sans MS" panose="030F0702030302020204" pitchFamily="66" charset="0"/>
              </a:rPr>
              <a:t>Lori A. </a:t>
            </a:r>
            <a:r>
              <a:rPr lang="fr-FR" altLang="fr-FR" sz="1100" dirty="0" err="1">
                <a:solidFill>
                  <a:srgbClr val="996633"/>
                </a:solidFill>
                <a:latin typeface="Comic Sans MS" panose="030F0702030302020204" pitchFamily="66" charset="0"/>
              </a:rPr>
              <a:t>Devlin</a:t>
            </a:r>
            <a:r>
              <a:rPr lang="fr-FR" altLang="fr-FR" sz="1100" dirty="0">
                <a:solidFill>
                  <a:srgbClr val="996633"/>
                </a:solidFill>
                <a:latin typeface="Comic Sans MS" panose="030F0702030302020204" pitchFamily="66" charset="0"/>
              </a:rPr>
              <a:t>, DO</a:t>
            </a:r>
            <a:r>
              <a:rPr lang="fr-FR" altLang="fr-FR" sz="1100" dirty="0">
                <a:latin typeface="Comic Sans MS" panose="030F0702030302020204" pitchFamily="66" charset="0"/>
              </a:rPr>
              <a:t>;</a:t>
            </a:r>
          </a:p>
        </p:txBody>
      </p:sp>
      <p:sp>
        <p:nvSpPr>
          <p:cNvPr id="3" name="Rectangle 2"/>
          <p:cNvSpPr/>
          <p:nvPr/>
        </p:nvSpPr>
        <p:spPr>
          <a:xfrm>
            <a:off x="7299036" y="6588332"/>
            <a:ext cx="1101220" cy="307777"/>
          </a:xfrm>
          <a:prstGeom prst="rect">
            <a:avLst/>
          </a:prstGeom>
          <a:solidFill>
            <a:schemeClr val="bg1"/>
          </a:solidFill>
        </p:spPr>
        <p:txBody>
          <a:bodyPr wrap="square">
            <a:spAutoFit/>
          </a:bodyPr>
          <a:lstStyle/>
          <a:p>
            <a:r>
              <a:rPr lang="fr-FR" altLang="fr-FR" sz="1400" b="1" dirty="0">
                <a:latin typeface="Comic Sans MS" panose="030F0702030302020204" pitchFamily="66" charset="0"/>
              </a:rPr>
              <a:t>(1/item=8) </a:t>
            </a:r>
            <a:endParaRPr lang="fr-FR" sz="1400" dirty="0"/>
          </a:p>
        </p:txBody>
      </p:sp>
      <p:sp>
        <p:nvSpPr>
          <p:cNvPr id="2" name="ZoneTexte 1"/>
          <p:cNvSpPr txBox="1"/>
          <p:nvPr/>
        </p:nvSpPr>
        <p:spPr>
          <a:xfrm>
            <a:off x="2942352" y="32985"/>
            <a:ext cx="6937540" cy="584775"/>
          </a:xfrm>
          <a:prstGeom prst="rect">
            <a:avLst/>
          </a:prstGeom>
          <a:noFill/>
        </p:spPr>
        <p:txBody>
          <a:bodyPr wrap="none" rtlCol="0">
            <a:spAutoFit/>
          </a:bodyPr>
          <a:lstStyle/>
          <a:p>
            <a:r>
              <a:rPr lang="fr-FR" sz="3200" dirty="0">
                <a:solidFill>
                  <a:srgbClr val="996633"/>
                </a:solidFill>
              </a:rPr>
              <a:t>Scores de </a:t>
            </a:r>
            <a:r>
              <a:rPr lang="fr-FR" sz="3200" dirty="0" err="1">
                <a:solidFill>
                  <a:srgbClr val="996633"/>
                </a:solidFill>
              </a:rPr>
              <a:t>Finnegan</a:t>
            </a:r>
            <a:r>
              <a:rPr lang="fr-FR" sz="3200" dirty="0">
                <a:solidFill>
                  <a:srgbClr val="996633"/>
                </a:solidFill>
              </a:rPr>
              <a:t> et </a:t>
            </a:r>
            <a:r>
              <a:rPr lang="fr-FR" sz="3200" dirty="0" err="1">
                <a:solidFill>
                  <a:srgbClr val="996633"/>
                </a:solidFill>
              </a:rPr>
              <a:t>Finnegan</a:t>
            </a:r>
            <a:r>
              <a:rPr lang="fr-FR" sz="3200" dirty="0">
                <a:solidFill>
                  <a:srgbClr val="996633"/>
                </a:solidFill>
              </a:rPr>
              <a:t> simplifié</a:t>
            </a:r>
          </a:p>
        </p:txBody>
      </p:sp>
      <p:sp>
        <p:nvSpPr>
          <p:cNvPr id="4" name="Espace réservé du numéro de diapositive 3">
            <a:extLst>
              <a:ext uri="{FF2B5EF4-FFF2-40B4-BE49-F238E27FC236}">
                <a16:creationId xmlns:a16="http://schemas.microsoft.com/office/drawing/2014/main" id="{B40BB1CD-D47C-258A-DC27-F35FA83E0ADD}"/>
              </a:ext>
            </a:extLst>
          </p:cNvPr>
          <p:cNvSpPr>
            <a:spLocks noGrp="1"/>
          </p:cNvSpPr>
          <p:nvPr>
            <p:ph type="sldNum" sz="quarter" idx="12"/>
          </p:nvPr>
        </p:nvSpPr>
        <p:spPr/>
        <p:txBody>
          <a:bodyPr/>
          <a:lstStyle/>
          <a:p>
            <a:fld id="{4B9D2961-E2E1-254B-8BE2-3756239E383D}" type="slidenum">
              <a:rPr lang="fr-FR" smtClean="0"/>
              <a:t>50</a:t>
            </a:fld>
            <a:endParaRPr lang="fr-FR"/>
          </a:p>
        </p:txBody>
      </p:sp>
      <p:sp>
        <p:nvSpPr>
          <p:cNvPr id="5" name="Rectangle 4"/>
          <p:cNvSpPr/>
          <p:nvPr/>
        </p:nvSpPr>
        <p:spPr>
          <a:xfrm>
            <a:off x="213649" y="727672"/>
            <a:ext cx="2673927" cy="5632311"/>
          </a:xfrm>
          <a:prstGeom prst="rect">
            <a:avLst/>
          </a:prstGeom>
        </p:spPr>
        <p:txBody>
          <a:bodyPr wrap="square">
            <a:spAutoFit/>
          </a:bodyPr>
          <a:lstStyle/>
          <a:p>
            <a:r>
              <a:rPr lang="en-US" sz="2000" dirty="0">
                <a:solidFill>
                  <a:srgbClr val="996633"/>
                </a:solidFill>
              </a:rPr>
              <a:t>SSNN </a:t>
            </a:r>
            <a:r>
              <a:rPr lang="en-US" sz="2000" dirty="0" err="1">
                <a:solidFill>
                  <a:srgbClr val="996633"/>
                </a:solidFill>
              </a:rPr>
              <a:t>caractérisé</a:t>
            </a:r>
            <a:r>
              <a:rPr lang="en-US" sz="2000" dirty="0">
                <a:solidFill>
                  <a:srgbClr val="996633"/>
                </a:solidFill>
              </a:rPr>
              <a:t> par au </a:t>
            </a:r>
            <a:r>
              <a:rPr lang="en-US" sz="2000" dirty="0" err="1">
                <a:solidFill>
                  <a:srgbClr val="996633"/>
                </a:solidFill>
              </a:rPr>
              <a:t>moins</a:t>
            </a:r>
            <a:r>
              <a:rPr lang="en-US" sz="2000" dirty="0">
                <a:solidFill>
                  <a:srgbClr val="996633"/>
                </a:solidFill>
              </a:rPr>
              <a:t> 2 </a:t>
            </a:r>
            <a:r>
              <a:rPr lang="en-US" sz="2000" dirty="0" err="1">
                <a:solidFill>
                  <a:srgbClr val="996633"/>
                </a:solidFill>
              </a:rPr>
              <a:t>signes</a:t>
            </a:r>
            <a:r>
              <a:rPr lang="en-US" sz="2000" dirty="0">
                <a:solidFill>
                  <a:srgbClr val="996633"/>
                </a:solidFill>
              </a:rPr>
              <a:t> </a:t>
            </a:r>
            <a:r>
              <a:rPr lang="en-US" sz="2000" dirty="0" err="1">
                <a:solidFill>
                  <a:srgbClr val="996633"/>
                </a:solidFill>
              </a:rPr>
              <a:t>cliniques</a:t>
            </a:r>
            <a:r>
              <a:rPr lang="en-US" sz="2000" dirty="0">
                <a:solidFill>
                  <a:srgbClr val="996633"/>
                </a:solidFill>
              </a:rPr>
              <a:t> </a:t>
            </a:r>
            <a:r>
              <a:rPr lang="en-US" sz="2000" dirty="0" err="1">
                <a:solidFill>
                  <a:srgbClr val="996633"/>
                </a:solidFill>
              </a:rPr>
              <a:t>parmi</a:t>
            </a:r>
            <a:r>
              <a:rPr lang="en-US" sz="2000" dirty="0">
                <a:solidFill>
                  <a:srgbClr val="996633"/>
                </a:solidFill>
              </a:rPr>
              <a:t>:</a:t>
            </a:r>
          </a:p>
          <a:p>
            <a:r>
              <a:rPr lang="en-US" sz="2000" dirty="0">
                <a:solidFill>
                  <a:srgbClr val="996633"/>
                </a:solidFill>
              </a:rPr>
              <a:t>les troubles </a:t>
            </a:r>
            <a:r>
              <a:rPr lang="en-US" sz="2000" dirty="0" err="1">
                <a:solidFill>
                  <a:srgbClr val="996633"/>
                </a:solidFill>
              </a:rPr>
              <a:t>digestifs</a:t>
            </a:r>
            <a:r>
              <a:rPr lang="en-US" sz="2000" dirty="0">
                <a:solidFill>
                  <a:srgbClr val="996633"/>
                </a:solidFill>
              </a:rPr>
              <a:t>, </a:t>
            </a:r>
            <a:r>
              <a:rPr lang="en-US" sz="2000" dirty="0" err="1">
                <a:solidFill>
                  <a:srgbClr val="996633"/>
                </a:solidFill>
              </a:rPr>
              <a:t>hypertonie</a:t>
            </a:r>
            <a:r>
              <a:rPr lang="en-US" sz="2000" dirty="0">
                <a:solidFill>
                  <a:srgbClr val="996633"/>
                </a:solidFill>
              </a:rPr>
              <a:t>, </a:t>
            </a:r>
          </a:p>
          <a:p>
            <a:r>
              <a:rPr lang="en-US" sz="2000" dirty="0" err="1">
                <a:solidFill>
                  <a:srgbClr val="996633"/>
                </a:solidFill>
              </a:rPr>
              <a:t>trémulations</a:t>
            </a:r>
            <a:r>
              <a:rPr lang="en-US" sz="2000" dirty="0">
                <a:solidFill>
                  <a:srgbClr val="996633"/>
                </a:solidFill>
              </a:rPr>
              <a:t>, </a:t>
            </a:r>
            <a:r>
              <a:rPr lang="en-US" sz="2000" dirty="0" err="1">
                <a:solidFill>
                  <a:srgbClr val="996633"/>
                </a:solidFill>
              </a:rPr>
              <a:t>irritabilité</a:t>
            </a:r>
            <a:r>
              <a:rPr lang="en-US" sz="2000" dirty="0">
                <a:solidFill>
                  <a:srgbClr val="996633"/>
                </a:solidFill>
              </a:rPr>
              <a:t>, </a:t>
            </a:r>
          </a:p>
          <a:p>
            <a:r>
              <a:rPr lang="en-US" sz="2000" dirty="0" err="1">
                <a:solidFill>
                  <a:srgbClr val="996633"/>
                </a:solidFill>
              </a:rPr>
              <a:t>sommeil</a:t>
            </a:r>
            <a:r>
              <a:rPr lang="en-US" sz="2000" dirty="0">
                <a:solidFill>
                  <a:srgbClr val="996633"/>
                </a:solidFill>
              </a:rPr>
              <a:t> </a:t>
            </a:r>
            <a:r>
              <a:rPr lang="en-US" sz="2000" dirty="0" err="1">
                <a:solidFill>
                  <a:srgbClr val="996633"/>
                </a:solidFill>
              </a:rPr>
              <a:t>haché</a:t>
            </a:r>
            <a:r>
              <a:rPr lang="en-US" sz="2000" dirty="0">
                <a:solidFill>
                  <a:srgbClr val="996633"/>
                </a:solidFill>
              </a:rPr>
              <a:t> </a:t>
            </a:r>
          </a:p>
          <a:p>
            <a:r>
              <a:rPr lang="en-US" sz="2000" dirty="0" err="1">
                <a:solidFill>
                  <a:srgbClr val="996633"/>
                </a:solidFill>
              </a:rPr>
              <a:t>pleurs</a:t>
            </a:r>
            <a:r>
              <a:rPr lang="en-US" sz="2000" dirty="0">
                <a:solidFill>
                  <a:srgbClr val="996633"/>
                </a:solidFill>
              </a:rPr>
              <a:t> </a:t>
            </a:r>
            <a:r>
              <a:rPr lang="en-US" sz="2000" dirty="0" err="1">
                <a:solidFill>
                  <a:srgbClr val="996633"/>
                </a:solidFill>
              </a:rPr>
              <a:t>excessifs</a:t>
            </a:r>
            <a:r>
              <a:rPr lang="en-US" sz="2000" dirty="0">
                <a:solidFill>
                  <a:srgbClr val="996633"/>
                </a:solidFill>
              </a:rPr>
              <a:t> </a:t>
            </a:r>
          </a:p>
          <a:p>
            <a:endParaRPr lang="en-US" sz="2000" dirty="0">
              <a:solidFill>
                <a:srgbClr val="996633"/>
              </a:solidFill>
            </a:endParaRPr>
          </a:p>
          <a:p>
            <a:r>
              <a:rPr lang="en-US" sz="2000" dirty="0" err="1">
                <a:solidFill>
                  <a:srgbClr val="996633"/>
                </a:solidFill>
              </a:rPr>
              <a:t>Traitement</a:t>
            </a:r>
            <a:r>
              <a:rPr lang="en-US" sz="2000" dirty="0">
                <a:solidFill>
                  <a:srgbClr val="996633"/>
                </a:solidFill>
              </a:rPr>
              <a:t> /Morphine </a:t>
            </a:r>
            <a:r>
              <a:rPr lang="en-US" sz="2000" dirty="0" err="1">
                <a:solidFill>
                  <a:srgbClr val="996633"/>
                </a:solidFill>
              </a:rPr>
              <a:t>si</a:t>
            </a:r>
            <a:r>
              <a:rPr lang="en-US" sz="2000" dirty="0">
                <a:solidFill>
                  <a:srgbClr val="996633"/>
                </a:solidFill>
              </a:rPr>
              <a:t> score ≥ à 8 (4 </a:t>
            </a:r>
            <a:r>
              <a:rPr lang="en-US" sz="2000" dirty="0" err="1">
                <a:solidFill>
                  <a:srgbClr val="996633"/>
                </a:solidFill>
              </a:rPr>
              <a:t>si</a:t>
            </a:r>
            <a:r>
              <a:rPr lang="en-US" sz="2000" dirty="0">
                <a:solidFill>
                  <a:srgbClr val="996633"/>
                </a:solidFill>
              </a:rPr>
              <a:t> </a:t>
            </a:r>
            <a:r>
              <a:rPr lang="en-US" sz="2000" dirty="0" err="1">
                <a:solidFill>
                  <a:srgbClr val="996633"/>
                </a:solidFill>
              </a:rPr>
              <a:t>simplifié</a:t>
            </a:r>
            <a:r>
              <a:rPr lang="en-US" sz="2000" dirty="0">
                <a:solidFill>
                  <a:srgbClr val="996633"/>
                </a:solidFill>
              </a:rPr>
              <a:t>) à 3 reprises consecutives</a:t>
            </a:r>
          </a:p>
          <a:p>
            <a:r>
              <a:rPr lang="en-US" sz="2000" dirty="0" err="1">
                <a:solidFill>
                  <a:srgbClr val="996633"/>
                </a:solidFill>
              </a:rPr>
              <a:t>Ou</a:t>
            </a:r>
            <a:r>
              <a:rPr lang="en-US" sz="2000" dirty="0">
                <a:solidFill>
                  <a:srgbClr val="996633"/>
                </a:solidFill>
              </a:rPr>
              <a:t> enfant </a:t>
            </a:r>
            <a:r>
              <a:rPr lang="en-US" sz="2000" b="1" dirty="0">
                <a:solidFill>
                  <a:srgbClr val="996633"/>
                </a:solidFill>
              </a:rPr>
              <a:t>INCONSOLABLE</a:t>
            </a:r>
          </a:p>
          <a:p>
            <a:endParaRPr lang="en-US" sz="2000" dirty="0">
              <a:solidFill>
                <a:srgbClr val="996633"/>
              </a:solidFill>
            </a:endParaRPr>
          </a:p>
          <a:p>
            <a:endParaRPr lang="en-US" sz="2000" dirty="0">
              <a:solidFill>
                <a:srgbClr val="996633"/>
              </a:solidFill>
            </a:endParaRPr>
          </a:p>
        </p:txBody>
      </p:sp>
    </p:spTree>
    <p:extLst>
      <p:ext uri="{BB962C8B-B14F-4D97-AF65-F5344CB8AC3E}">
        <p14:creationId xmlns:p14="http://schemas.microsoft.com/office/powerpoint/2010/main" val="1527404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5231904" y="332656"/>
            <a:ext cx="561662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a:solidFill>
                  <a:srgbClr val="996633"/>
                </a:solidFill>
                <a:latin typeface="Comic Sans MS" panose="030F0702030302020204" pitchFamily="66" charset="0"/>
                <a:cs typeface="Times New Roman" panose="02020603050405020304" pitchFamily="18" charset="0"/>
              </a:rPr>
              <a:t>Score de LIPSITZ</a:t>
            </a:r>
            <a:r>
              <a:rPr lang="fr-FR" altLang="fr-FR" b="1" dirty="0">
                <a:solidFill>
                  <a:srgbClr val="996633"/>
                </a:solidFill>
                <a:cs typeface="Times New Roman" panose="02020603050405020304" pitchFamily="18" charset="0"/>
              </a:rPr>
              <a:t> </a:t>
            </a:r>
            <a:r>
              <a:rPr lang="fr-FR" altLang="fr-FR" sz="2000" b="1" dirty="0">
                <a:solidFill>
                  <a:srgbClr val="996633"/>
                </a:solidFill>
                <a:latin typeface="Comic Sans MS" panose="030F0702030302020204" pitchFamily="66" charset="0"/>
                <a:cs typeface="Times New Roman" panose="02020603050405020304" pitchFamily="18" charset="0"/>
              </a:rPr>
              <a:t>/20 max </a:t>
            </a:r>
            <a:endParaRPr lang="fr-FR" altLang="fr-FR" sz="2000" b="1" dirty="0">
              <a:solidFill>
                <a:srgbClr val="996633"/>
              </a:solidFill>
              <a:latin typeface="Comic Sans MS" panose="030F0702030302020204" pitchFamily="66" charset="0"/>
            </a:endParaRPr>
          </a:p>
          <a:p>
            <a:pPr>
              <a:spcBef>
                <a:spcPct val="0"/>
              </a:spcBef>
              <a:buFontTx/>
              <a:buNone/>
            </a:pPr>
            <a:endParaRPr lang="fr-FR" altLang="fr-FR" sz="4400" b="1" dirty="0">
              <a:solidFill>
                <a:schemeClr val="tx2"/>
              </a:solidFill>
            </a:endParaRPr>
          </a:p>
        </p:txBody>
      </p:sp>
      <p:graphicFrame>
        <p:nvGraphicFramePr>
          <p:cNvPr id="90201" name="Group 89"/>
          <p:cNvGraphicFramePr>
            <a:graphicFrameLocks noGrp="1"/>
          </p:cNvGraphicFramePr>
          <p:nvPr/>
        </p:nvGraphicFramePr>
        <p:xfrm>
          <a:off x="1919288" y="836614"/>
          <a:ext cx="8280400" cy="5532439"/>
        </p:xfrm>
        <a:graphic>
          <a:graphicData uri="http://schemas.openxmlformats.org/drawingml/2006/table">
            <a:tbl>
              <a:tblPr/>
              <a:tblGrid>
                <a:gridCol w="2006600">
                  <a:extLst>
                    <a:ext uri="{9D8B030D-6E8A-4147-A177-3AD203B41FA5}">
                      <a16:colId xmlns:a16="http://schemas.microsoft.com/office/drawing/2014/main" val="20000"/>
                    </a:ext>
                  </a:extLst>
                </a:gridCol>
                <a:gridCol w="1568450">
                  <a:extLst>
                    <a:ext uri="{9D8B030D-6E8A-4147-A177-3AD203B41FA5}">
                      <a16:colId xmlns:a16="http://schemas.microsoft.com/office/drawing/2014/main" val="20001"/>
                    </a:ext>
                  </a:extLst>
                </a:gridCol>
                <a:gridCol w="1568450">
                  <a:extLst>
                    <a:ext uri="{9D8B030D-6E8A-4147-A177-3AD203B41FA5}">
                      <a16:colId xmlns:a16="http://schemas.microsoft.com/office/drawing/2014/main" val="20002"/>
                    </a:ext>
                  </a:extLst>
                </a:gridCol>
                <a:gridCol w="1566862">
                  <a:extLst>
                    <a:ext uri="{9D8B030D-6E8A-4147-A177-3AD203B41FA5}">
                      <a16:colId xmlns:a16="http://schemas.microsoft.com/office/drawing/2014/main" val="20003"/>
                    </a:ext>
                  </a:extLst>
                </a:gridCol>
                <a:gridCol w="1570038">
                  <a:extLst>
                    <a:ext uri="{9D8B030D-6E8A-4147-A177-3AD203B41FA5}">
                      <a16:colId xmlns:a16="http://schemas.microsoft.com/office/drawing/2014/main" val="20004"/>
                    </a:ext>
                  </a:extLst>
                </a:gridCol>
              </a:tblGrid>
              <a:tr h="45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SIGNES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SCORE</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85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0</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1</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2</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3</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9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Trémulations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Activité musculaire des membres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Absentes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Normale</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Légèrement augmentées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par des stimulations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ou par le jeûne</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Augmentation modérée ou forte au repos, calmée par l’alimentation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ou le berçage</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Augmentation forte ou continue au repos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 </a:t>
                      </a:r>
                      <a:r>
                        <a:rPr kumimoji="0" lang="fr-FR" sz="1000" b="1" i="0" u="sng" strike="noStrike" cap="none" normalizeH="0" baseline="0">
                          <a:ln>
                            <a:noFill/>
                          </a:ln>
                          <a:solidFill>
                            <a:schemeClr val="tx1"/>
                          </a:solidFill>
                          <a:effectLst/>
                          <a:latin typeface="Times New Roman" pitchFamily="18" charset="0"/>
                          <a:cs typeface="Times New Roman" pitchFamily="18" charset="0"/>
                        </a:rPr>
                        <a:t>+</a:t>
                      </a:r>
                      <a:r>
                        <a:rPr kumimoji="0" lang="fr-FR" sz="1000" b="1" i="0" u="none" strike="noStrike" cap="none" normalizeH="0" baseline="0">
                          <a:ln>
                            <a:noFill/>
                          </a:ln>
                          <a:solidFill>
                            <a:schemeClr val="tx1"/>
                          </a:solidFill>
                          <a:effectLst/>
                          <a:latin typeface="Times New Roman" pitchFamily="18" charset="0"/>
                          <a:cs typeface="Times New Roman" pitchFamily="18" charset="0"/>
                        </a:rPr>
                        <a:t> mouvements de type convulsifs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1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Irritabilité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cris excessifs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chemeClr val="tx1"/>
                          </a:solidFill>
                          <a:effectLst/>
                          <a:latin typeface="Times New Roman" pitchFamily="18" charset="0"/>
                          <a:cs typeface="Times New Roman" pitchFamily="18" charset="0"/>
                        </a:rPr>
                        <a:t>0</a:t>
                      </a:r>
                      <a:endParaRPr kumimoji="0" lang="fr-FR"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Légère augmentation</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Augmentation modérée ou forte par des stimulations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 ou par le jeûne </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Forte augmentation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même au repos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Réflexes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Normaux</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Accentués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Très accentués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Tonus musculaire</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Normal</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Hypertonie</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Rigidité</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Selles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Normales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Liquides, en jet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mais de fréquence normale</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Liquides, en jet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 et &gt; 8/j</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Lésions cutanées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O</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Rougeurs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genoux, coudes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Erosions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FR/mn</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&lt; 55</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55 - 75</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&gt; 75</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Eternuements répétés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Non</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Oui</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Baillements répétés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Non</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Oui</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Vomissements</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Non</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Oui</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Fièvre</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chemeClr val="tx1"/>
                          </a:solidFill>
                          <a:effectLst/>
                          <a:latin typeface="Times New Roman" pitchFamily="18" charset="0"/>
                          <a:cs typeface="Times New Roman" pitchFamily="18" charset="0"/>
                        </a:rPr>
                        <a:t>Non</a:t>
                      </a: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chemeClr val="tx1"/>
                          </a:solidFill>
                          <a:effectLst/>
                          <a:latin typeface="Times New Roman" pitchFamily="18" charset="0"/>
                          <a:cs typeface="Times New Roman" pitchFamily="18" charset="0"/>
                        </a:rPr>
                        <a:t>Oui</a:t>
                      </a:r>
                      <a:endParaRPr kumimoji="0" lang="fr-FR"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 name="Rectangle 1"/>
          <p:cNvSpPr/>
          <p:nvPr/>
        </p:nvSpPr>
        <p:spPr>
          <a:xfrm>
            <a:off x="261257" y="71799"/>
            <a:ext cx="4572000" cy="738664"/>
          </a:xfrm>
          <a:prstGeom prst="rect">
            <a:avLst/>
          </a:prstGeom>
        </p:spPr>
        <p:txBody>
          <a:bodyPr>
            <a:spAutoFit/>
          </a:bodyPr>
          <a:lstStyle/>
          <a:p>
            <a:r>
              <a:rPr lang="en-US" sz="1200" i="1" dirty="0" err="1">
                <a:latin typeface="Comic Sans MS" panose="030F0702030302020204" pitchFamily="66" charset="0"/>
              </a:rPr>
              <a:t>Lipsitz</a:t>
            </a:r>
            <a:r>
              <a:rPr lang="en-US" sz="1200" i="1" dirty="0">
                <a:latin typeface="Comic Sans MS" panose="030F0702030302020204" pitchFamily="66" charset="0"/>
              </a:rPr>
              <a:t> PJ. A proposed narcotic withdrawal score for use with newborn infants. A pragmatic evaluation of its efficacy. </a:t>
            </a:r>
          </a:p>
          <a:p>
            <a:r>
              <a:rPr lang="en-US" sz="1200" i="1" dirty="0" err="1">
                <a:latin typeface="Comic Sans MS" panose="030F0702030302020204" pitchFamily="66" charset="0"/>
              </a:rPr>
              <a:t>Clin</a:t>
            </a:r>
            <a:r>
              <a:rPr lang="en-US" sz="1200" i="1" dirty="0">
                <a:latin typeface="Comic Sans MS" panose="030F0702030302020204" pitchFamily="66" charset="0"/>
              </a:rPr>
              <a:t> </a:t>
            </a:r>
            <a:r>
              <a:rPr lang="en-US" sz="1200" i="1" dirty="0" err="1">
                <a:latin typeface="Comic Sans MS" panose="030F0702030302020204" pitchFamily="66" charset="0"/>
              </a:rPr>
              <a:t>Pediatr</a:t>
            </a:r>
            <a:r>
              <a:rPr lang="en-US" sz="1200" i="1" dirty="0">
                <a:latin typeface="Comic Sans MS" panose="030F0702030302020204" pitchFamily="66" charset="0"/>
              </a:rPr>
              <a:t> (</a:t>
            </a:r>
            <a:r>
              <a:rPr lang="en-US" sz="1200" i="1" dirty="0" err="1">
                <a:latin typeface="Comic Sans MS" panose="030F0702030302020204" pitchFamily="66" charset="0"/>
              </a:rPr>
              <a:t>Phila</a:t>
            </a:r>
            <a:r>
              <a:rPr lang="en-US" sz="1200" i="1" dirty="0">
                <a:latin typeface="Comic Sans MS" panose="030F0702030302020204" pitchFamily="66" charset="0"/>
              </a:rPr>
              <a:t>) 1975;14:592–4</a:t>
            </a:r>
            <a:r>
              <a:rPr lang="en-US" i="1" dirty="0">
                <a:latin typeface="Comic Sans MS" panose="030F0702030302020204" pitchFamily="66" charset="0"/>
              </a:rPr>
              <a:t>.</a:t>
            </a:r>
            <a:endParaRPr lang="fr-FR" i="1" dirty="0">
              <a:latin typeface="Comic Sans MS" panose="030F0702030302020204" pitchFamily="66" charset="0"/>
            </a:endParaRPr>
          </a:p>
        </p:txBody>
      </p:sp>
      <p:sp>
        <p:nvSpPr>
          <p:cNvPr id="3" name="Espace réservé du numéro de diapositive 2">
            <a:extLst>
              <a:ext uri="{FF2B5EF4-FFF2-40B4-BE49-F238E27FC236}">
                <a16:creationId xmlns:a16="http://schemas.microsoft.com/office/drawing/2014/main" id="{A2DF6384-72C0-062F-D30C-1D412E04FC66}"/>
              </a:ext>
            </a:extLst>
          </p:cNvPr>
          <p:cNvSpPr>
            <a:spLocks noGrp="1"/>
          </p:cNvSpPr>
          <p:nvPr>
            <p:ph type="sldNum" sz="quarter" idx="12"/>
          </p:nvPr>
        </p:nvSpPr>
        <p:spPr/>
        <p:txBody>
          <a:bodyPr/>
          <a:lstStyle/>
          <a:p>
            <a:fld id="{4B9D2961-E2E1-254B-8BE2-3756239E383D}" type="slidenum">
              <a:rPr lang="fr-FR" smtClean="0"/>
              <a:t>51</a:t>
            </a:fld>
            <a:endParaRPr lang="fr-FR"/>
          </a:p>
        </p:txBody>
      </p:sp>
    </p:spTree>
    <p:extLst>
      <p:ext uri="{BB962C8B-B14F-4D97-AF65-F5344CB8AC3E}">
        <p14:creationId xmlns:p14="http://schemas.microsoft.com/office/powerpoint/2010/main" val="2482304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solidFill>
                  <a:srgbClr val="996633"/>
                </a:solidFill>
              </a:rPr>
              <a:t>Approche type soins de développement</a:t>
            </a:r>
          </a:p>
        </p:txBody>
      </p:sp>
      <p:sp>
        <p:nvSpPr>
          <p:cNvPr id="2" name="Espace réservé du numéro de diapositive 1"/>
          <p:cNvSpPr>
            <a:spLocks noGrp="1"/>
          </p:cNvSpPr>
          <p:nvPr>
            <p:ph type="sldNum" sz="quarter" idx="12"/>
          </p:nvPr>
        </p:nvSpPr>
        <p:spPr/>
        <p:txBody>
          <a:bodyPr/>
          <a:lstStyle/>
          <a:p>
            <a:fld id="{4B9D2961-E2E1-254B-8BE2-3756239E383D}" type="slidenum">
              <a:rPr lang="fr-FR" smtClean="0"/>
              <a:t>52</a:t>
            </a:fld>
            <a:endParaRPr lang="fr-FR"/>
          </a:p>
        </p:txBody>
      </p:sp>
      <p:sp>
        <p:nvSpPr>
          <p:cNvPr id="3" name="ZoneTexte 2"/>
          <p:cNvSpPr txBox="1"/>
          <p:nvPr/>
        </p:nvSpPr>
        <p:spPr>
          <a:xfrm>
            <a:off x="657224" y="1690688"/>
            <a:ext cx="10058400" cy="4431983"/>
          </a:xfrm>
          <a:prstGeom prst="rect">
            <a:avLst/>
          </a:prstGeom>
          <a:noFill/>
        </p:spPr>
        <p:txBody>
          <a:bodyPr wrap="square" rtlCol="0">
            <a:spAutoFit/>
          </a:bodyPr>
          <a:lstStyle/>
          <a:p>
            <a:r>
              <a:rPr lang="en-US" sz="2400" dirty="0" err="1">
                <a:solidFill>
                  <a:srgbClr val="996633"/>
                </a:solidFill>
              </a:rPr>
              <a:t>Développée</a:t>
            </a:r>
            <a:r>
              <a:rPr lang="en-US" sz="2400" dirty="0">
                <a:solidFill>
                  <a:srgbClr val="996633"/>
                </a:solidFill>
              </a:rPr>
              <a:t> pour les nouveaux-</a:t>
            </a:r>
            <a:r>
              <a:rPr lang="en-US" sz="2400" dirty="0" err="1">
                <a:solidFill>
                  <a:srgbClr val="996633"/>
                </a:solidFill>
              </a:rPr>
              <a:t>nés</a:t>
            </a:r>
            <a:r>
              <a:rPr lang="en-US" sz="2400" dirty="0">
                <a:solidFill>
                  <a:srgbClr val="996633"/>
                </a:solidFill>
              </a:rPr>
              <a:t> </a:t>
            </a:r>
            <a:r>
              <a:rPr lang="en-US" sz="2400" dirty="0" err="1">
                <a:solidFill>
                  <a:srgbClr val="996633"/>
                </a:solidFill>
              </a:rPr>
              <a:t>vulnérables</a:t>
            </a:r>
            <a:r>
              <a:rPr lang="en-US" sz="2400" dirty="0">
                <a:solidFill>
                  <a:srgbClr val="996633"/>
                </a:solidFill>
              </a:rPr>
              <a:t> et plus </a:t>
            </a:r>
            <a:r>
              <a:rPr lang="en-US" sz="2400" dirty="0" err="1">
                <a:solidFill>
                  <a:srgbClr val="996633"/>
                </a:solidFill>
              </a:rPr>
              <a:t>particulièrement</a:t>
            </a:r>
            <a:r>
              <a:rPr lang="en-US" sz="2400" dirty="0">
                <a:solidFill>
                  <a:srgbClr val="996633"/>
                </a:solidFill>
              </a:rPr>
              <a:t> pour les </a:t>
            </a:r>
            <a:r>
              <a:rPr lang="en-US" sz="2400" dirty="0" err="1">
                <a:solidFill>
                  <a:srgbClr val="996633"/>
                </a:solidFill>
              </a:rPr>
              <a:t>prématurés</a:t>
            </a:r>
            <a:r>
              <a:rPr lang="en-US" sz="2400" dirty="0">
                <a:solidFill>
                  <a:srgbClr val="996633"/>
                </a:solidFill>
              </a:rPr>
              <a:t> à </a:t>
            </a:r>
            <a:r>
              <a:rPr lang="en-US" sz="2400" dirty="0" err="1">
                <a:solidFill>
                  <a:srgbClr val="996633"/>
                </a:solidFill>
              </a:rPr>
              <a:t>risque</a:t>
            </a:r>
            <a:r>
              <a:rPr lang="en-US" sz="2400" dirty="0">
                <a:solidFill>
                  <a:srgbClr val="996633"/>
                </a:solidFill>
              </a:rPr>
              <a:t> de TND</a:t>
            </a:r>
          </a:p>
          <a:p>
            <a:endParaRPr lang="en-US" sz="2400" dirty="0">
              <a:solidFill>
                <a:srgbClr val="996633"/>
              </a:solidFill>
            </a:endParaRPr>
          </a:p>
          <a:p>
            <a:r>
              <a:rPr lang="en-US" sz="2400" u="sng" dirty="0" err="1">
                <a:solidFill>
                  <a:srgbClr val="996633"/>
                </a:solidFill>
              </a:rPr>
              <a:t>Reposent</a:t>
            </a:r>
            <a:r>
              <a:rPr lang="en-US" sz="2400" u="sng" dirty="0">
                <a:solidFill>
                  <a:srgbClr val="996633"/>
                </a:solidFill>
              </a:rPr>
              <a:t> sur 5 points clefs</a:t>
            </a:r>
            <a:r>
              <a:rPr lang="en-US" sz="2400" dirty="0">
                <a:solidFill>
                  <a:srgbClr val="996633"/>
                </a:solidFill>
              </a:rPr>
              <a:t>:</a:t>
            </a:r>
          </a:p>
          <a:p>
            <a:r>
              <a:rPr lang="en-US" sz="2400" dirty="0">
                <a:solidFill>
                  <a:srgbClr val="996633"/>
                </a:solidFill>
              </a:rPr>
              <a:t>	Respect/protection du </a:t>
            </a:r>
            <a:r>
              <a:rPr lang="en-US" sz="2400" dirty="0" err="1">
                <a:solidFill>
                  <a:srgbClr val="996633"/>
                </a:solidFill>
              </a:rPr>
              <a:t>sommeil</a:t>
            </a:r>
            <a:r>
              <a:rPr lang="en-US" sz="2400" dirty="0">
                <a:solidFill>
                  <a:srgbClr val="996633"/>
                </a:solidFill>
              </a:rPr>
              <a:t> de </a:t>
            </a:r>
            <a:r>
              <a:rPr lang="en-US" sz="2400" dirty="0" err="1">
                <a:solidFill>
                  <a:srgbClr val="996633"/>
                </a:solidFill>
              </a:rPr>
              <a:t>l’enfant</a:t>
            </a:r>
            <a:endParaRPr lang="en-US" sz="2400" dirty="0">
              <a:solidFill>
                <a:srgbClr val="996633"/>
              </a:solidFill>
            </a:endParaRPr>
          </a:p>
          <a:p>
            <a:r>
              <a:rPr lang="en-US" sz="2400" dirty="0">
                <a:solidFill>
                  <a:srgbClr val="996633"/>
                </a:solidFill>
              </a:rPr>
              <a:t>	</a:t>
            </a:r>
            <a:r>
              <a:rPr lang="en-US" sz="2400" dirty="0" err="1">
                <a:solidFill>
                  <a:srgbClr val="996633"/>
                </a:solidFill>
              </a:rPr>
              <a:t>Gestion</a:t>
            </a:r>
            <a:r>
              <a:rPr lang="en-US" sz="2400" dirty="0">
                <a:solidFill>
                  <a:srgbClr val="996633"/>
                </a:solidFill>
              </a:rPr>
              <a:t> et </a:t>
            </a:r>
            <a:r>
              <a:rPr lang="en-US" sz="2400" dirty="0" err="1">
                <a:solidFill>
                  <a:srgbClr val="996633"/>
                </a:solidFill>
              </a:rPr>
              <a:t>prise</a:t>
            </a:r>
            <a:r>
              <a:rPr lang="en-US" sz="2400" dirty="0">
                <a:solidFill>
                  <a:srgbClr val="996633"/>
                </a:solidFill>
              </a:rPr>
              <a:t> </a:t>
            </a:r>
            <a:r>
              <a:rPr lang="en-US" sz="2400" dirty="0" err="1">
                <a:solidFill>
                  <a:srgbClr val="996633"/>
                </a:solidFill>
              </a:rPr>
              <a:t>en</a:t>
            </a:r>
            <a:r>
              <a:rPr lang="en-US" sz="2400" dirty="0">
                <a:solidFill>
                  <a:srgbClr val="996633"/>
                </a:solidFill>
              </a:rPr>
              <a:t> charge de la </a:t>
            </a:r>
            <a:r>
              <a:rPr lang="en-US" sz="2400" dirty="0" err="1">
                <a:solidFill>
                  <a:srgbClr val="996633"/>
                </a:solidFill>
              </a:rPr>
              <a:t>douleur</a:t>
            </a:r>
            <a:r>
              <a:rPr lang="en-US" sz="2400" dirty="0">
                <a:solidFill>
                  <a:srgbClr val="996633"/>
                </a:solidFill>
              </a:rPr>
              <a:t> et du stress</a:t>
            </a:r>
          </a:p>
          <a:p>
            <a:r>
              <a:rPr lang="en-US" sz="2400" dirty="0">
                <a:solidFill>
                  <a:srgbClr val="996633"/>
                </a:solidFill>
              </a:rPr>
              <a:t>	</a:t>
            </a:r>
            <a:r>
              <a:rPr lang="en-US" sz="2400" dirty="0" err="1">
                <a:solidFill>
                  <a:srgbClr val="996633"/>
                </a:solidFill>
              </a:rPr>
              <a:t>Soins</a:t>
            </a:r>
            <a:r>
              <a:rPr lang="en-US" sz="2400" dirty="0">
                <a:solidFill>
                  <a:srgbClr val="996633"/>
                </a:solidFill>
              </a:rPr>
              <a:t> de support </a:t>
            </a:r>
            <a:r>
              <a:rPr lang="en-US" sz="2400" dirty="0" err="1">
                <a:solidFill>
                  <a:srgbClr val="996633"/>
                </a:solidFill>
              </a:rPr>
              <a:t>incluant</a:t>
            </a:r>
            <a:r>
              <a:rPr lang="en-US" sz="2400" dirty="0">
                <a:solidFill>
                  <a:srgbClr val="996633"/>
                </a:solidFill>
              </a:rPr>
              <a:t> </a:t>
            </a:r>
            <a:r>
              <a:rPr lang="en-US" sz="2400" dirty="0" err="1">
                <a:solidFill>
                  <a:srgbClr val="996633"/>
                </a:solidFill>
              </a:rPr>
              <a:t>positionnement</a:t>
            </a:r>
            <a:r>
              <a:rPr lang="en-US" sz="2400" dirty="0">
                <a:solidFill>
                  <a:srgbClr val="996633"/>
                </a:solidFill>
              </a:rPr>
              <a:t>/portage, </a:t>
            </a:r>
          </a:p>
          <a:p>
            <a:r>
              <a:rPr lang="en-US" sz="2400" dirty="0">
                <a:solidFill>
                  <a:srgbClr val="996633"/>
                </a:solidFill>
              </a:rPr>
              <a:t>	Alimentation nutritive et non nutritive, </a:t>
            </a:r>
          </a:p>
          <a:p>
            <a:r>
              <a:rPr lang="en-US" sz="2400" dirty="0">
                <a:solidFill>
                  <a:srgbClr val="996633"/>
                </a:solidFill>
              </a:rPr>
              <a:t>	</a:t>
            </a:r>
            <a:r>
              <a:rPr lang="en-US" sz="2400" dirty="0" err="1">
                <a:solidFill>
                  <a:srgbClr val="996633"/>
                </a:solidFill>
              </a:rPr>
              <a:t>Peau</a:t>
            </a:r>
            <a:r>
              <a:rPr lang="en-US" sz="2400" dirty="0">
                <a:solidFill>
                  <a:srgbClr val="996633"/>
                </a:solidFill>
              </a:rPr>
              <a:t> à </a:t>
            </a:r>
            <a:r>
              <a:rPr lang="en-US" sz="2400" dirty="0" err="1">
                <a:solidFill>
                  <a:srgbClr val="996633"/>
                </a:solidFill>
              </a:rPr>
              <a:t>peau</a:t>
            </a:r>
            <a:endParaRPr lang="en-US" sz="2400" dirty="0">
              <a:solidFill>
                <a:srgbClr val="996633"/>
              </a:solidFill>
            </a:endParaRPr>
          </a:p>
          <a:p>
            <a:endParaRPr lang="en-US" sz="2400" dirty="0">
              <a:solidFill>
                <a:srgbClr val="996633"/>
              </a:solidFill>
            </a:endParaRPr>
          </a:p>
          <a:p>
            <a:r>
              <a:rPr lang="en-US" sz="2400" dirty="0" err="1">
                <a:solidFill>
                  <a:srgbClr val="996633"/>
                </a:solidFill>
              </a:rPr>
              <a:t>Intégration</a:t>
            </a:r>
            <a:r>
              <a:rPr lang="en-US" sz="2400" dirty="0">
                <a:solidFill>
                  <a:srgbClr val="996633"/>
                </a:solidFill>
              </a:rPr>
              <a:t> des parents </a:t>
            </a:r>
            <a:r>
              <a:rPr lang="en-US" sz="2400" dirty="0" err="1">
                <a:solidFill>
                  <a:srgbClr val="996633"/>
                </a:solidFill>
              </a:rPr>
              <a:t>dans</a:t>
            </a:r>
            <a:r>
              <a:rPr lang="en-US" sz="2400" dirty="0">
                <a:solidFill>
                  <a:srgbClr val="996633"/>
                </a:solidFill>
              </a:rPr>
              <a:t> les </a:t>
            </a:r>
            <a:r>
              <a:rPr lang="en-US" sz="2400" dirty="0" err="1">
                <a:solidFill>
                  <a:srgbClr val="996633"/>
                </a:solidFill>
              </a:rPr>
              <a:t>soins</a:t>
            </a:r>
            <a:r>
              <a:rPr lang="en-US" sz="2400" dirty="0">
                <a:solidFill>
                  <a:srgbClr val="996633"/>
                </a:solidFill>
              </a:rPr>
              <a:t> via un </a:t>
            </a:r>
            <a:r>
              <a:rPr lang="en-US" sz="2400" dirty="0" err="1">
                <a:solidFill>
                  <a:srgbClr val="996633"/>
                </a:solidFill>
              </a:rPr>
              <a:t>environnement</a:t>
            </a:r>
            <a:r>
              <a:rPr lang="en-US" sz="2400" dirty="0">
                <a:solidFill>
                  <a:srgbClr val="996633"/>
                </a:solidFill>
              </a:rPr>
              <a:t> </a:t>
            </a:r>
            <a:r>
              <a:rPr lang="en-US" sz="2400" dirty="0" err="1">
                <a:solidFill>
                  <a:srgbClr val="996633"/>
                </a:solidFill>
              </a:rPr>
              <a:t>adapté</a:t>
            </a:r>
            <a:endParaRPr lang="en-US" sz="2400" dirty="0">
              <a:solidFill>
                <a:srgbClr val="996633"/>
              </a:solidFill>
            </a:endParaRPr>
          </a:p>
          <a:p>
            <a:endParaRPr lang="fr-FR" dirty="0">
              <a:solidFill>
                <a:srgbClr val="996633"/>
              </a:solidFill>
            </a:endParaRPr>
          </a:p>
        </p:txBody>
      </p:sp>
    </p:spTree>
    <p:extLst>
      <p:ext uri="{BB962C8B-B14F-4D97-AF65-F5344CB8AC3E}">
        <p14:creationId xmlns:p14="http://schemas.microsoft.com/office/powerpoint/2010/main" val="256295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98401" y="1520051"/>
            <a:ext cx="2704779" cy="646331"/>
          </a:xfrm>
          <a:prstGeom prst="rect">
            <a:avLst/>
          </a:prstGeom>
          <a:solidFill>
            <a:schemeClr val="bg1"/>
          </a:solidFill>
          <a:ln w="15875">
            <a:noFill/>
          </a:ln>
        </p:spPr>
        <p:txBody>
          <a:bodyPr wrap="none" rtlCol="0">
            <a:spAutoFit/>
          </a:bodyPr>
          <a:lstStyle/>
          <a:p>
            <a:r>
              <a:rPr lang="fr-FR" dirty="0"/>
              <a:t>Boit au moins 30 ml/repas </a:t>
            </a:r>
          </a:p>
          <a:p>
            <a:r>
              <a:rPr lang="fr-FR" dirty="0"/>
              <a:t>ou allaitement OK</a:t>
            </a:r>
          </a:p>
        </p:txBody>
      </p:sp>
      <p:sp>
        <p:nvSpPr>
          <p:cNvPr id="3" name="ZoneTexte 2"/>
          <p:cNvSpPr txBox="1"/>
          <p:nvPr/>
        </p:nvSpPr>
        <p:spPr>
          <a:xfrm>
            <a:off x="2590429" y="2753123"/>
            <a:ext cx="1317990" cy="338554"/>
          </a:xfrm>
          <a:prstGeom prst="rect">
            <a:avLst/>
          </a:prstGeom>
          <a:solidFill>
            <a:schemeClr val="bg1"/>
          </a:solidFill>
        </p:spPr>
        <p:txBody>
          <a:bodyPr wrap="none" rtlCol="0">
            <a:spAutoFit/>
          </a:bodyPr>
          <a:lstStyle/>
          <a:p>
            <a:r>
              <a:rPr lang="fr-FR" sz="1600" dirty="0"/>
              <a:t>Sommeil ≥ 1h</a:t>
            </a:r>
          </a:p>
        </p:txBody>
      </p:sp>
      <p:sp>
        <p:nvSpPr>
          <p:cNvPr id="4" name="ZoneTexte 3"/>
          <p:cNvSpPr txBox="1"/>
          <p:nvPr/>
        </p:nvSpPr>
        <p:spPr>
          <a:xfrm>
            <a:off x="2064683" y="3743005"/>
            <a:ext cx="2071080" cy="338554"/>
          </a:xfrm>
          <a:prstGeom prst="rect">
            <a:avLst/>
          </a:prstGeom>
          <a:solidFill>
            <a:schemeClr val="bg1"/>
          </a:solidFill>
        </p:spPr>
        <p:txBody>
          <a:bodyPr wrap="none" rtlCol="0">
            <a:spAutoFit/>
          </a:bodyPr>
          <a:lstStyle/>
          <a:p>
            <a:r>
              <a:rPr lang="fr-FR" sz="1600" dirty="0"/>
              <a:t>Consolé en 10 mn max</a:t>
            </a:r>
          </a:p>
        </p:txBody>
      </p:sp>
      <p:sp>
        <p:nvSpPr>
          <p:cNvPr id="5" name="ZoneTexte 4"/>
          <p:cNvSpPr txBox="1"/>
          <p:nvPr/>
        </p:nvSpPr>
        <p:spPr>
          <a:xfrm>
            <a:off x="1962024" y="4854723"/>
            <a:ext cx="2219582" cy="830997"/>
          </a:xfrm>
          <a:prstGeom prst="rect">
            <a:avLst/>
          </a:prstGeom>
          <a:solidFill>
            <a:schemeClr val="bg1"/>
          </a:solidFill>
        </p:spPr>
        <p:txBody>
          <a:bodyPr wrap="none" rtlCol="0">
            <a:spAutoFit/>
          </a:bodyPr>
          <a:lstStyle/>
          <a:p>
            <a:r>
              <a:rPr lang="fr-FR" sz="1600" dirty="0"/>
              <a:t>Accompagnant adapté</a:t>
            </a:r>
          </a:p>
          <a:p>
            <a:r>
              <a:rPr lang="fr-FR" sz="1600" dirty="0"/>
              <a:t>Pas d’autre intervention </a:t>
            </a:r>
          </a:p>
          <a:p>
            <a:r>
              <a:rPr lang="fr-FR" sz="1600" dirty="0"/>
              <a:t>nécessaire</a:t>
            </a:r>
          </a:p>
        </p:txBody>
      </p:sp>
      <p:sp>
        <p:nvSpPr>
          <p:cNvPr id="6" name="ZoneTexte 5"/>
          <p:cNvSpPr txBox="1"/>
          <p:nvPr/>
        </p:nvSpPr>
        <p:spPr>
          <a:xfrm>
            <a:off x="5899730" y="1994744"/>
            <a:ext cx="3766561" cy="1723549"/>
          </a:xfrm>
          <a:prstGeom prst="rect">
            <a:avLst/>
          </a:prstGeom>
          <a:solidFill>
            <a:schemeClr val="bg1"/>
          </a:solidFill>
        </p:spPr>
        <p:txBody>
          <a:bodyPr wrap="square" rtlCol="0">
            <a:spAutoFit/>
          </a:bodyPr>
          <a:lstStyle/>
          <a:p>
            <a:r>
              <a:rPr lang="fr-FR" b="1" dirty="0"/>
              <a:t>Renforcer les interventions </a:t>
            </a:r>
          </a:p>
          <a:p>
            <a:r>
              <a:rPr lang="fr-FR" b="1" dirty="0"/>
              <a:t>non pharmaco si possible</a:t>
            </a:r>
            <a:r>
              <a:rPr lang="fr-FR" sz="1600" dirty="0"/>
              <a:t>:</a:t>
            </a:r>
          </a:p>
          <a:p>
            <a:r>
              <a:rPr lang="fr-FR" sz="1400" dirty="0"/>
              <a:t>     Repas à la demande, succion…</a:t>
            </a:r>
          </a:p>
          <a:p>
            <a:r>
              <a:rPr lang="fr-FR" sz="1400" dirty="0"/>
              <a:t>     Allaitement si possible</a:t>
            </a:r>
          </a:p>
          <a:p>
            <a:r>
              <a:rPr lang="fr-FR" sz="1400" dirty="0"/>
              <a:t>     Portage/emmaillotement</a:t>
            </a:r>
          </a:p>
          <a:p>
            <a:r>
              <a:rPr lang="fr-FR" sz="1400" dirty="0"/>
              <a:t>     Diminuer les stimulations</a:t>
            </a:r>
          </a:p>
          <a:p>
            <a:r>
              <a:rPr lang="fr-FR" sz="1400" b="1" dirty="0"/>
              <a:t>         Présence parentale</a:t>
            </a:r>
          </a:p>
        </p:txBody>
      </p:sp>
      <p:sp>
        <p:nvSpPr>
          <p:cNvPr id="7" name="ZoneTexte 6"/>
          <p:cNvSpPr txBox="1"/>
          <p:nvPr/>
        </p:nvSpPr>
        <p:spPr>
          <a:xfrm>
            <a:off x="6195005" y="5209994"/>
            <a:ext cx="2415595" cy="615553"/>
          </a:xfrm>
          <a:prstGeom prst="rect">
            <a:avLst/>
          </a:prstGeom>
          <a:solidFill>
            <a:schemeClr val="bg1"/>
          </a:solidFill>
        </p:spPr>
        <p:txBody>
          <a:bodyPr wrap="square" rtlCol="0">
            <a:spAutoFit/>
          </a:bodyPr>
          <a:lstStyle/>
          <a:p>
            <a:r>
              <a:rPr lang="fr-FR" b="1" dirty="0"/>
              <a:t>Traitement à discuter </a:t>
            </a:r>
          </a:p>
          <a:p>
            <a:r>
              <a:rPr lang="fr-FR" sz="1600" dirty="0"/>
              <a:t>(Consensus: morphine)</a:t>
            </a:r>
          </a:p>
        </p:txBody>
      </p:sp>
      <p:sp>
        <p:nvSpPr>
          <p:cNvPr id="8" name="Rectangle à coins arrondis 7"/>
          <p:cNvSpPr/>
          <p:nvPr/>
        </p:nvSpPr>
        <p:spPr>
          <a:xfrm>
            <a:off x="2018667" y="1392980"/>
            <a:ext cx="2765502"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2474095" y="2690151"/>
            <a:ext cx="1512168" cy="5459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2037161" y="3654374"/>
            <a:ext cx="2231701" cy="584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1950364" y="4781941"/>
            <a:ext cx="2520280" cy="9393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5811445" y="1973159"/>
            <a:ext cx="3550511" cy="17502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5827566" y="5141557"/>
            <a:ext cx="2706161" cy="777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p:nvPr/>
        </p:nvCxnSpPr>
        <p:spPr>
          <a:xfrm>
            <a:off x="4784169" y="184482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224882" y="2300996"/>
            <a:ext cx="0" cy="34588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344990" y="2238786"/>
            <a:ext cx="590669" cy="338554"/>
          </a:xfrm>
          <a:prstGeom prst="rect">
            <a:avLst/>
          </a:prstGeom>
          <a:noFill/>
        </p:spPr>
        <p:txBody>
          <a:bodyPr wrap="square" rtlCol="0">
            <a:spAutoFit/>
          </a:bodyPr>
          <a:lstStyle/>
          <a:p>
            <a:r>
              <a:rPr lang="fr-FR" sz="1600" dirty="0">
                <a:solidFill>
                  <a:schemeClr val="accent1">
                    <a:lumMod val="50000"/>
                  </a:schemeClr>
                </a:solidFill>
                <a:latin typeface="Comic Sans MS" panose="030F0702030302020204" pitchFamily="66" charset="0"/>
              </a:rPr>
              <a:t>oui</a:t>
            </a:r>
          </a:p>
        </p:txBody>
      </p:sp>
      <p:sp>
        <p:nvSpPr>
          <p:cNvPr id="25" name="ZoneTexte 24"/>
          <p:cNvSpPr txBox="1"/>
          <p:nvPr/>
        </p:nvSpPr>
        <p:spPr>
          <a:xfrm>
            <a:off x="3344989" y="3259039"/>
            <a:ext cx="457176" cy="338554"/>
          </a:xfrm>
          <a:prstGeom prst="rect">
            <a:avLst/>
          </a:prstGeom>
          <a:noFill/>
        </p:spPr>
        <p:txBody>
          <a:bodyPr wrap="none" rtlCol="0">
            <a:spAutoFit/>
          </a:bodyPr>
          <a:lstStyle/>
          <a:p>
            <a:r>
              <a:rPr lang="fr-FR" sz="1600" dirty="0">
                <a:solidFill>
                  <a:schemeClr val="accent1">
                    <a:lumMod val="50000"/>
                  </a:schemeClr>
                </a:solidFill>
                <a:latin typeface="Comic Sans MS" panose="030F0702030302020204" pitchFamily="66" charset="0"/>
              </a:rPr>
              <a:t>oui</a:t>
            </a:r>
          </a:p>
        </p:txBody>
      </p:sp>
      <p:sp>
        <p:nvSpPr>
          <p:cNvPr id="26" name="ZoneTexte 25"/>
          <p:cNvSpPr txBox="1"/>
          <p:nvPr/>
        </p:nvSpPr>
        <p:spPr>
          <a:xfrm>
            <a:off x="3277165" y="4329824"/>
            <a:ext cx="457176" cy="338554"/>
          </a:xfrm>
          <a:prstGeom prst="rect">
            <a:avLst/>
          </a:prstGeom>
          <a:noFill/>
        </p:spPr>
        <p:txBody>
          <a:bodyPr wrap="none" rtlCol="0">
            <a:spAutoFit/>
          </a:bodyPr>
          <a:lstStyle/>
          <a:p>
            <a:r>
              <a:rPr lang="fr-FR" sz="1600" dirty="0">
                <a:solidFill>
                  <a:schemeClr val="accent1">
                    <a:lumMod val="50000"/>
                  </a:schemeClr>
                </a:solidFill>
                <a:latin typeface="Comic Sans MS" panose="030F0702030302020204" pitchFamily="66" charset="0"/>
              </a:rPr>
              <a:t>oui</a:t>
            </a:r>
          </a:p>
        </p:txBody>
      </p:sp>
      <p:cxnSp>
        <p:nvCxnSpPr>
          <p:cNvPr id="27" name="Connecteur droit avec flèche 26"/>
          <p:cNvCxnSpPr/>
          <p:nvPr/>
        </p:nvCxnSpPr>
        <p:spPr>
          <a:xfrm>
            <a:off x="3210504" y="3281738"/>
            <a:ext cx="0" cy="34588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endCxn id="15" idx="0"/>
          </p:cNvCxnSpPr>
          <p:nvPr/>
        </p:nvCxnSpPr>
        <p:spPr>
          <a:xfrm>
            <a:off x="3210504" y="4303193"/>
            <a:ext cx="0" cy="478748"/>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8" idx="3"/>
            <a:endCxn id="16" idx="1"/>
          </p:cNvCxnSpPr>
          <p:nvPr/>
        </p:nvCxnSpPr>
        <p:spPr>
          <a:xfrm>
            <a:off x="4784170" y="1825029"/>
            <a:ext cx="1027275" cy="1023243"/>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13" idx="3"/>
            <a:endCxn id="16" idx="1"/>
          </p:cNvCxnSpPr>
          <p:nvPr/>
        </p:nvCxnSpPr>
        <p:spPr>
          <a:xfrm flipV="1">
            <a:off x="3986264" y="2848272"/>
            <a:ext cx="1825181" cy="114835"/>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14" idx="3"/>
            <a:endCxn id="16" idx="1"/>
          </p:cNvCxnSpPr>
          <p:nvPr/>
        </p:nvCxnSpPr>
        <p:spPr>
          <a:xfrm flipV="1">
            <a:off x="4268862" y="2848271"/>
            <a:ext cx="1542583" cy="1098152"/>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endCxn id="16" idx="1"/>
          </p:cNvCxnSpPr>
          <p:nvPr/>
        </p:nvCxnSpPr>
        <p:spPr>
          <a:xfrm flipV="1">
            <a:off x="4496784" y="2848271"/>
            <a:ext cx="1314660" cy="2438354"/>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4747844" y="2393157"/>
            <a:ext cx="526106" cy="338554"/>
          </a:xfrm>
          <a:prstGeom prst="rect">
            <a:avLst/>
          </a:prstGeom>
          <a:noFill/>
        </p:spPr>
        <p:txBody>
          <a:bodyPr wrap="none" rtlCol="0">
            <a:spAutoFit/>
          </a:bodyPr>
          <a:lstStyle/>
          <a:p>
            <a:r>
              <a:rPr lang="fr-FR" sz="1600" dirty="0">
                <a:solidFill>
                  <a:schemeClr val="accent1">
                    <a:lumMod val="50000"/>
                  </a:schemeClr>
                </a:solidFill>
                <a:latin typeface="Comic Sans MS" panose="030F0702030302020204" pitchFamily="66" charset="0"/>
              </a:rPr>
              <a:t>non</a:t>
            </a:r>
          </a:p>
        </p:txBody>
      </p:sp>
      <p:sp>
        <p:nvSpPr>
          <p:cNvPr id="40" name="ZoneTexte 39"/>
          <p:cNvSpPr txBox="1"/>
          <p:nvPr/>
        </p:nvSpPr>
        <p:spPr>
          <a:xfrm>
            <a:off x="4631554" y="3058543"/>
            <a:ext cx="526106" cy="338554"/>
          </a:xfrm>
          <a:prstGeom prst="rect">
            <a:avLst/>
          </a:prstGeom>
          <a:noFill/>
        </p:spPr>
        <p:txBody>
          <a:bodyPr wrap="none" rtlCol="0">
            <a:spAutoFit/>
          </a:bodyPr>
          <a:lstStyle/>
          <a:p>
            <a:r>
              <a:rPr lang="fr-FR" sz="1600" dirty="0">
                <a:solidFill>
                  <a:schemeClr val="accent1">
                    <a:lumMod val="50000"/>
                  </a:schemeClr>
                </a:solidFill>
                <a:latin typeface="Comic Sans MS" panose="030F0702030302020204" pitchFamily="66" charset="0"/>
              </a:rPr>
              <a:t>non</a:t>
            </a:r>
          </a:p>
        </p:txBody>
      </p:sp>
      <p:sp>
        <p:nvSpPr>
          <p:cNvPr id="47" name="ZoneTexte 46"/>
          <p:cNvSpPr txBox="1"/>
          <p:nvPr/>
        </p:nvSpPr>
        <p:spPr>
          <a:xfrm>
            <a:off x="7116412" y="4234133"/>
            <a:ext cx="1052789" cy="338554"/>
          </a:xfrm>
          <a:prstGeom prst="rect">
            <a:avLst/>
          </a:prstGeom>
          <a:noFill/>
        </p:spPr>
        <p:txBody>
          <a:bodyPr wrap="none" rtlCol="0">
            <a:spAutoFit/>
          </a:bodyPr>
          <a:lstStyle/>
          <a:p>
            <a:r>
              <a:rPr lang="fr-FR" sz="1600" dirty="0">
                <a:solidFill>
                  <a:schemeClr val="accent1">
                    <a:lumMod val="50000"/>
                  </a:schemeClr>
                </a:solidFill>
              </a:rPr>
              <a:t>Insuffisant</a:t>
            </a:r>
          </a:p>
        </p:txBody>
      </p:sp>
      <p:cxnSp>
        <p:nvCxnSpPr>
          <p:cNvPr id="48" name="Connecteur droit avec flèche 47"/>
          <p:cNvCxnSpPr/>
          <p:nvPr/>
        </p:nvCxnSpPr>
        <p:spPr>
          <a:xfrm>
            <a:off x="7055943" y="3793859"/>
            <a:ext cx="8188" cy="1347699"/>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2474095" y="143814"/>
            <a:ext cx="7096558" cy="954107"/>
          </a:xfrm>
          <a:prstGeom prst="rect">
            <a:avLst/>
          </a:prstGeom>
          <a:noFill/>
        </p:spPr>
        <p:txBody>
          <a:bodyPr wrap="none" rtlCol="0">
            <a:spAutoFit/>
          </a:bodyPr>
          <a:lstStyle/>
          <a:p>
            <a:r>
              <a:rPr lang="fr-FR" sz="3200" dirty="0">
                <a:solidFill>
                  <a:srgbClr val="996633"/>
                </a:solidFill>
                <a:latin typeface="+mj-lt"/>
              </a:rPr>
              <a:t>Approche MDC: Manger/dormir/consoler </a:t>
            </a:r>
          </a:p>
          <a:p>
            <a:r>
              <a:rPr lang="fr-FR" sz="2400" dirty="0">
                <a:solidFill>
                  <a:srgbClr val="996633"/>
                </a:solidFill>
                <a:latin typeface="+mj-lt"/>
              </a:rPr>
              <a:t>               (ESC: </a:t>
            </a:r>
            <a:r>
              <a:rPr lang="fr-FR" sz="2400" dirty="0" err="1">
                <a:solidFill>
                  <a:srgbClr val="996633"/>
                </a:solidFill>
                <a:latin typeface="+mj-lt"/>
              </a:rPr>
              <a:t>Eat</a:t>
            </a:r>
            <a:r>
              <a:rPr lang="fr-FR" sz="2400" dirty="0">
                <a:solidFill>
                  <a:srgbClr val="996633"/>
                </a:solidFill>
                <a:latin typeface="+mj-lt"/>
              </a:rPr>
              <a:t>/</a:t>
            </a:r>
            <a:r>
              <a:rPr lang="fr-FR" sz="2400" dirty="0" err="1">
                <a:solidFill>
                  <a:srgbClr val="996633"/>
                </a:solidFill>
                <a:latin typeface="+mj-lt"/>
              </a:rPr>
              <a:t>Sleep</a:t>
            </a:r>
            <a:r>
              <a:rPr lang="fr-FR" sz="2400" dirty="0">
                <a:solidFill>
                  <a:srgbClr val="996633"/>
                </a:solidFill>
                <a:latin typeface="+mj-lt"/>
              </a:rPr>
              <a:t>/Console)</a:t>
            </a:r>
          </a:p>
        </p:txBody>
      </p:sp>
      <p:sp>
        <p:nvSpPr>
          <p:cNvPr id="57" name="ZoneTexte 56"/>
          <p:cNvSpPr txBox="1"/>
          <p:nvPr/>
        </p:nvSpPr>
        <p:spPr>
          <a:xfrm>
            <a:off x="4676859" y="3752882"/>
            <a:ext cx="526106" cy="338554"/>
          </a:xfrm>
          <a:prstGeom prst="rect">
            <a:avLst/>
          </a:prstGeom>
          <a:noFill/>
        </p:spPr>
        <p:txBody>
          <a:bodyPr wrap="none" rtlCol="0">
            <a:spAutoFit/>
          </a:bodyPr>
          <a:lstStyle/>
          <a:p>
            <a:r>
              <a:rPr lang="fr-FR" sz="1600" dirty="0">
                <a:solidFill>
                  <a:schemeClr val="accent1">
                    <a:lumMod val="50000"/>
                  </a:schemeClr>
                </a:solidFill>
                <a:latin typeface="Comic Sans MS" panose="030F0702030302020204" pitchFamily="66" charset="0"/>
              </a:rPr>
              <a:t>non</a:t>
            </a:r>
          </a:p>
        </p:txBody>
      </p:sp>
      <p:sp>
        <p:nvSpPr>
          <p:cNvPr id="9" name="ZoneTexte 8"/>
          <p:cNvSpPr txBox="1"/>
          <p:nvPr/>
        </p:nvSpPr>
        <p:spPr>
          <a:xfrm>
            <a:off x="6699738" y="6471138"/>
            <a:ext cx="4480970" cy="338554"/>
          </a:xfrm>
          <a:prstGeom prst="rect">
            <a:avLst/>
          </a:prstGeom>
          <a:noFill/>
        </p:spPr>
        <p:txBody>
          <a:bodyPr wrap="none" rtlCol="0">
            <a:spAutoFit/>
          </a:bodyPr>
          <a:lstStyle/>
          <a:p>
            <a:r>
              <a:rPr lang="fr-FR" sz="1600" i="1" dirty="0"/>
              <a:t>Adapté et traduit de </a:t>
            </a:r>
            <a:r>
              <a:rPr lang="fr-FR" sz="1600" i="1" dirty="0" err="1"/>
              <a:t>Grossman</a:t>
            </a:r>
            <a:r>
              <a:rPr lang="fr-FR" sz="1600" i="1" dirty="0"/>
              <a:t> et al </a:t>
            </a:r>
            <a:r>
              <a:rPr lang="fr-FR" sz="1600" i="1" dirty="0" err="1"/>
              <a:t>Pediatrics</a:t>
            </a:r>
            <a:r>
              <a:rPr lang="fr-FR" sz="1600" i="1" dirty="0"/>
              <a:t> 2017</a:t>
            </a:r>
          </a:p>
        </p:txBody>
      </p:sp>
      <p:sp>
        <p:nvSpPr>
          <p:cNvPr id="10" name="Espace réservé du numéro de diapositive 9">
            <a:extLst>
              <a:ext uri="{FF2B5EF4-FFF2-40B4-BE49-F238E27FC236}">
                <a16:creationId xmlns:a16="http://schemas.microsoft.com/office/drawing/2014/main" id="{554DD55C-79CE-9FD6-323F-D711E10C1F6A}"/>
              </a:ext>
            </a:extLst>
          </p:cNvPr>
          <p:cNvSpPr>
            <a:spLocks noGrp="1"/>
          </p:cNvSpPr>
          <p:nvPr>
            <p:ph type="sldNum" sz="quarter" idx="12"/>
          </p:nvPr>
        </p:nvSpPr>
        <p:spPr/>
        <p:txBody>
          <a:bodyPr/>
          <a:lstStyle/>
          <a:p>
            <a:fld id="{4B9D2961-E2E1-254B-8BE2-3756239E383D}" type="slidenum">
              <a:rPr lang="fr-FR" smtClean="0"/>
              <a:t>53</a:t>
            </a:fld>
            <a:endParaRPr lang="fr-FR"/>
          </a:p>
        </p:txBody>
      </p:sp>
    </p:spTree>
    <p:extLst>
      <p:ext uri="{BB962C8B-B14F-4D97-AF65-F5344CB8AC3E}">
        <p14:creationId xmlns:p14="http://schemas.microsoft.com/office/powerpoint/2010/main" val="1643609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85057" y="60326"/>
            <a:ext cx="5141686" cy="1259682"/>
          </a:xfrm>
        </p:spPr>
        <p:txBody>
          <a:bodyPr>
            <a:normAutofit/>
          </a:bodyPr>
          <a:lstStyle/>
          <a:p>
            <a:r>
              <a:rPr lang="fr-FR" sz="3200" dirty="0"/>
              <a:t>Allaitement sous MSO</a:t>
            </a:r>
          </a:p>
        </p:txBody>
      </p:sp>
      <p:sp>
        <p:nvSpPr>
          <p:cNvPr id="5" name="Espace réservé du contenu 4"/>
          <p:cNvSpPr>
            <a:spLocks noGrp="1"/>
          </p:cNvSpPr>
          <p:nvPr>
            <p:ph idx="1"/>
          </p:nvPr>
        </p:nvSpPr>
        <p:spPr/>
        <p:txBody>
          <a:bodyPr>
            <a:normAutofit fontScale="92500"/>
          </a:bodyPr>
          <a:lstStyle/>
          <a:p>
            <a:pPr fontAlgn="base"/>
            <a:r>
              <a:rPr lang="fr-FR" sz="2600" dirty="0">
                <a:solidFill>
                  <a:srgbClr val="996633"/>
                </a:solidFill>
              </a:rPr>
              <a:t>La quantité de </a:t>
            </a:r>
            <a:r>
              <a:rPr lang="fr-FR" sz="2600" dirty="0" err="1">
                <a:solidFill>
                  <a:srgbClr val="996633"/>
                </a:solidFill>
              </a:rPr>
              <a:t>buprénorphine</a:t>
            </a:r>
            <a:r>
              <a:rPr lang="fr-FR" sz="2600" dirty="0">
                <a:solidFill>
                  <a:srgbClr val="996633"/>
                </a:solidFill>
              </a:rPr>
              <a:t> et de son métabolite actif (</a:t>
            </a:r>
            <a:r>
              <a:rPr lang="fr-FR" sz="2600" dirty="0" err="1">
                <a:solidFill>
                  <a:srgbClr val="996633"/>
                </a:solidFill>
              </a:rPr>
              <a:t>norbuprénorphine</a:t>
            </a:r>
            <a:r>
              <a:rPr lang="fr-FR" sz="2600" dirty="0">
                <a:solidFill>
                  <a:srgbClr val="996633"/>
                </a:solidFill>
              </a:rPr>
              <a:t>) ingérée via le lait est très faible : l’enfant reçoit environ 1% de la dose maternelle </a:t>
            </a:r>
          </a:p>
          <a:p>
            <a:pPr fontAlgn="base"/>
            <a:r>
              <a:rPr lang="fr-FR" sz="2600" dirty="0">
                <a:solidFill>
                  <a:srgbClr val="996633"/>
                </a:solidFill>
              </a:rPr>
              <a:t>Aucun événement particulier n’est retenu à ce jour chez des enfants allaités.</a:t>
            </a:r>
          </a:p>
          <a:p>
            <a:pPr fontAlgn="base"/>
            <a:r>
              <a:rPr lang="fr-FR" sz="2600" dirty="0">
                <a:solidFill>
                  <a:srgbClr val="996633"/>
                </a:solidFill>
              </a:rPr>
              <a:t>La biodisponibilité de la </a:t>
            </a:r>
            <a:r>
              <a:rPr lang="fr-FR" sz="2600" dirty="0" err="1">
                <a:solidFill>
                  <a:srgbClr val="996633"/>
                </a:solidFill>
              </a:rPr>
              <a:t>buprénorphine</a:t>
            </a:r>
            <a:r>
              <a:rPr lang="fr-FR" sz="2600" dirty="0">
                <a:solidFill>
                  <a:srgbClr val="996633"/>
                </a:solidFill>
              </a:rPr>
              <a:t> par voie orale est faible.</a:t>
            </a:r>
          </a:p>
          <a:p>
            <a:pPr fontAlgn="base"/>
            <a:r>
              <a:rPr lang="fr-FR" sz="2600" dirty="0">
                <a:solidFill>
                  <a:srgbClr val="996633"/>
                </a:solidFill>
              </a:rPr>
              <a:t>Au vu des données disponibles sur la </a:t>
            </a:r>
            <a:r>
              <a:rPr lang="fr-FR" sz="2600" dirty="0" err="1">
                <a:solidFill>
                  <a:srgbClr val="996633"/>
                </a:solidFill>
              </a:rPr>
              <a:t>buprénorphine</a:t>
            </a:r>
            <a:r>
              <a:rPr lang="fr-FR" sz="2600" dirty="0">
                <a:solidFill>
                  <a:srgbClr val="996633"/>
                </a:solidFill>
              </a:rPr>
              <a:t> et l’allaitement, son utilisation est possible en cours d’allaitement.</a:t>
            </a:r>
          </a:p>
          <a:p>
            <a:pPr fontAlgn="base"/>
            <a:r>
              <a:rPr lang="fr-FR" sz="2600" b="1" dirty="0">
                <a:solidFill>
                  <a:srgbClr val="996633"/>
                </a:solidFill>
              </a:rPr>
              <a:t>Ceci sera reconsidéré en cas de prises d’autres substances : alcool, toxiques, psychotropes…</a:t>
            </a:r>
          </a:p>
          <a:p>
            <a:pPr fontAlgn="base"/>
            <a:r>
              <a:rPr lang="fr-FR" sz="2600" dirty="0">
                <a:solidFill>
                  <a:srgbClr val="996633"/>
                </a:solidFill>
              </a:rPr>
              <a:t>L’allaitement maternel ne permet pas de prévenir ou de traiter un syndrome de sevrage à la </a:t>
            </a:r>
            <a:r>
              <a:rPr lang="fr-FR" sz="2600" dirty="0" err="1">
                <a:solidFill>
                  <a:srgbClr val="996633"/>
                </a:solidFill>
              </a:rPr>
              <a:t>buprénorphine</a:t>
            </a:r>
            <a:r>
              <a:rPr lang="fr-FR" sz="2600" dirty="0">
                <a:solidFill>
                  <a:srgbClr val="996633"/>
                </a:solidFill>
              </a:rPr>
              <a:t> chez le nouveau-né car les quantités ingérées via le lait sont insuffisantes</a:t>
            </a:r>
          </a:p>
          <a:p>
            <a:endParaRPr lang="fr-FR" dirty="0"/>
          </a:p>
        </p:txBody>
      </p:sp>
      <p:sp>
        <p:nvSpPr>
          <p:cNvPr id="3" name="Espace réservé du numéro de diapositive 2"/>
          <p:cNvSpPr>
            <a:spLocks noGrp="1"/>
          </p:cNvSpPr>
          <p:nvPr>
            <p:ph type="sldNum" sz="quarter" idx="12"/>
          </p:nvPr>
        </p:nvSpPr>
        <p:spPr/>
        <p:txBody>
          <a:bodyPr/>
          <a:lstStyle/>
          <a:p>
            <a:fld id="{4B9D2961-E2E1-254B-8BE2-3756239E383D}" type="slidenum">
              <a:rPr lang="fr-FR" smtClean="0"/>
              <a:t>54</a:t>
            </a:fld>
            <a:endParaRPr lang="fr-FR"/>
          </a:p>
        </p:txBody>
      </p:sp>
      <p:pic>
        <p:nvPicPr>
          <p:cNvPr id="6" name="Image 5"/>
          <p:cNvPicPr>
            <a:picLocks noChangeAspect="1"/>
          </p:cNvPicPr>
          <p:nvPr/>
        </p:nvPicPr>
        <p:blipFill>
          <a:blip r:embed="rId2"/>
          <a:stretch>
            <a:fillRect/>
          </a:stretch>
        </p:blipFill>
        <p:spPr>
          <a:xfrm>
            <a:off x="185057" y="227471"/>
            <a:ext cx="11168743" cy="1345346"/>
          </a:xfrm>
          <a:prstGeom prst="rect">
            <a:avLst/>
          </a:prstGeom>
        </p:spPr>
      </p:pic>
    </p:spTree>
    <p:extLst>
      <p:ext uri="{BB962C8B-B14F-4D97-AF65-F5344CB8AC3E}">
        <p14:creationId xmlns:p14="http://schemas.microsoft.com/office/powerpoint/2010/main" val="3255619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412" y="282667"/>
            <a:ext cx="8973083" cy="230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728" y="1772816"/>
            <a:ext cx="3257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ZoneTexte 7"/>
          <p:cNvSpPr txBox="1">
            <a:spLocks noChangeArrowheads="1"/>
          </p:cNvSpPr>
          <p:nvPr/>
        </p:nvSpPr>
        <p:spPr bwMode="auto">
          <a:xfrm>
            <a:off x="406456" y="2590883"/>
            <a:ext cx="11480744"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dirty="0">
                <a:solidFill>
                  <a:srgbClr val="996633"/>
                </a:solidFill>
                <a:latin typeface="Calibri" panose="020F0502020204030204" pitchFamily="34" charset="0"/>
                <a:cs typeface="Calibri" panose="020F0502020204030204" pitchFamily="34" charset="0"/>
              </a:rPr>
              <a:t>Etude observationnelle: 258 enfants exposés IU de 2003 à 2020</a:t>
            </a:r>
          </a:p>
          <a:p>
            <a:r>
              <a:rPr lang="fr-FR" altLang="fr-FR" sz="2400" dirty="0">
                <a:solidFill>
                  <a:srgbClr val="996633"/>
                </a:solidFill>
                <a:latin typeface="Calibri" panose="020F0502020204030204" pitchFamily="34" charset="0"/>
                <a:cs typeface="Calibri" panose="020F0502020204030204" pitchFamily="34" charset="0"/>
              </a:rPr>
              <a:t>Objectif principal: Pourcentage</a:t>
            </a:r>
            <a:r>
              <a:rPr lang="fr-FR" altLang="fr-FR" sz="2400" b="1" dirty="0">
                <a:solidFill>
                  <a:srgbClr val="996633"/>
                </a:solidFill>
                <a:latin typeface="Calibri" panose="020F0502020204030204" pitchFamily="34" charset="0"/>
                <a:cs typeface="Calibri" panose="020F0502020204030204" pitchFamily="34" charset="0"/>
              </a:rPr>
              <a:t> d’enfants exposés aux soins « non pharmacologiques »</a:t>
            </a:r>
          </a:p>
          <a:p>
            <a:endParaRPr lang="fr-FR" altLang="fr-FR" sz="2400" dirty="0">
              <a:solidFill>
                <a:srgbClr val="996633"/>
              </a:solidFill>
              <a:latin typeface="Calibri" panose="020F0502020204030204" pitchFamily="34" charset="0"/>
              <a:cs typeface="Calibri" panose="020F0502020204030204" pitchFamily="34" charset="0"/>
            </a:endParaRPr>
          </a:p>
          <a:p>
            <a:r>
              <a:rPr lang="fr-FR" altLang="fr-FR" sz="2400" dirty="0">
                <a:solidFill>
                  <a:srgbClr val="996633"/>
                </a:solidFill>
                <a:latin typeface="Calibri" panose="020F0502020204030204" pitchFamily="34" charset="0"/>
                <a:cs typeface="Calibri" panose="020F0502020204030204" pitchFamily="34" charset="0"/>
              </a:rPr>
              <a:t>Equipe « parentalité et toxicomanie » multidisciplinaire depuis 1997</a:t>
            </a:r>
          </a:p>
          <a:p>
            <a:r>
              <a:rPr lang="fr-FR" altLang="fr-FR" sz="2400" dirty="0">
                <a:solidFill>
                  <a:srgbClr val="996633"/>
                </a:solidFill>
                <a:latin typeface="Calibri" panose="020F0502020204030204" pitchFamily="34" charset="0"/>
                <a:cs typeface="Calibri" panose="020F0502020204030204" pitchFamily="34" charset="0"/>
              </a:rPr>
              <a:t>Unité mère-enfant sauf &lt; 1800g et/ou &lt; 34SA, </a:t>
            </a:r>
          </a:p>
          <a:p>
            <a:endParaRPr lang="fr-FR" altLang="fr-FR" sz="2400" dirty="0">
              <a:solidFill>
                <a:srgbClr val="996633"/>
              </a:solidFill>
              <a:latin typeface="Calibri" panose="020F0502020204030204" pitchFamily="34" charset="0"/>
              <a:cs typeface="Calibri" panose="020F0502020204030204" pitchFamily="34" charset="0"/>
            </a:endParaRPr>
          </a:p>
          <a:p>
            <a:r>
              <a:rPr lang="fr-FR" altLang="fr-FR" sz="2400" dirty="0">
                <a:solidFill>
                  <a:srgbClr val="996633"/>
                </a:solidFill>
                <a:latin typeface="Calibri" panose="020F0502020204030204" pitchFamily="34" charset="0"/>
                <a:cs typeface="Calibri" panose="020F0502020204030204" pitchFamily="34" charset="0"/>
              </a:rPr>
              <a:t>Utilisation du score de </a:t>
            </a:r>
            <a:r>
              <a:rPr lang="fr-FR" altLang="fr-FR" sz="2400" dirty="0" err="1">
                <a:solidFill>
                  <a:srgbClr val="996633"/>
                </a:solidFill>
                <a:latin typeface="Calibri" panose="020F0502020204030204" pitchFamily="34" charset="0"/>
                <a:cs typeface="Calibri" panose="020F0502020204030204" pitchFamily="34" charset="0"/>
              </a:rPr>
              <a:t>Finnegan</a:t>
            </a:r>
            <a:r>
              <a:rPr lang="fr-FR" altLang="fr-FR" sz="2400" dirty="0">
                <a:solidFill>
                  <a:srgbClr val="996633"/>
                </a:solidFill>
                <a:latin typeface="Calibri" panose="020F0502020204030204" pitchFamily="34" charset="0"/>
                <a:cs typeface="Calibri" panose="020F0502020204030204" pitchFamily="34" charset="0"/>
              </a:rPr>
              <a:t> non modifié</a:t>
            </a:r>
          </a:p>
          <a:p>
            <a:r>
              <a:rPr lang="fr-FR" altLang="fr-FR" sz="2400" dirty="0">
                <a:solidFill>
                  <a:srgbClr val="996633"/>
                </a:solidFill>
                <a:latin typeface="Calibri" panose="020F0502020204030204" pitchFamily="34" charset="0"/>
                <a:cs typeface="Calibri" panose="020F0502020204030204" pitchFamily="34" charset="0"/>
              </a:rPr>
              <a:t>	</a:t>
            </a:r>
            <a:r>
              <a:rPr lang="fr-FR" altLang="fr-FR" sz="2400" b="1" dirty="0">
                <a:solidFill>
                  <a:srgbClr val="996633"/>
                </a:solidFill>
                <a:latin typeface="Calibri" panose="020F0502020204030204" pitchFamily="34" charset="0"/>
                <a:cs typeface="Calibri" panose="020F0502020204030204" pitchFamily="34" charset="0"/>
              </a:rPr>
              <a:t>soins non pharmaco=standard de soins</a:t>
            </a:r>
          </a:p>
          <a:p>
            <a:r>
              <a:rPr lang="fr-FR" altLang="fr-FR" sz="2400" dirty="0">
                <a:solidFill>
                  <a:srgbClr val="996633"/>
                </a:solidFill>
                <a:latin typeface="Calibri" panose="020F0502020204030204" pitchFamily="34" charset="0"/>
                <a:cs typeface="Calibri" panose="020F0502020204030204" pitchFamily="34" charset="0"/>
              </a:rPr>
              <a:t>	Allaitement sauf consos à risque</a:t>
            </a:r>
          </a:p>
          <a:p>
            <a:r>
              <a:rPr lang="fr-FR" altLang="fr-FR" sz="2400" dirty="0">
                <a:solidFill>
                  <a:srgbClr val="996633"/>
                </a:solidFill>
                <a:latin typeface="Calibri" panose="020F0502020204030204" pitchFamily="34" charset="0"/>
                <a:cs typeface="Calibri" panose="020F0502020204030204" pitchFamily="34" charset="0"/>
              </a:rPr>
              <a:t>	Morphine si 3 scores &gt; à 8</a:t>
            </a:r>
          </a:p>
          <a:p>
            <a:endParaRPr lang="fr-FR" altLang="fr-FR" dirty="0">
              <a:latin typeface="Comic Sans MS" panose="030F0702030302020204" pitchFamily="66" charset="0"/>
            </a:endParaRPr>
          </a:p>
          <a:p>
            <a:r>
              <a:rPr lang="fr-FR" altLang="fr-FR" dirty="0"/>
              <a:t>	</a:t>
            </a:r>
          </a:p>
          <a:p>
            <a:endParaRPr lang="fr-FR" altLang="fr-FR" dirty="0"/>
          </a:p>
        </p:txBody>
      </p:sp>
      <p:sp>
        <p:nvSpPr>
          <p:cNvPr id="2" name="ZoneTexte 1"/>
          <p:cNvSpPr txBox="1"/>
          <p:nvPr/>
        </p:nvSpPr>
        <p:spPr>
          <a:xfrm>
            <a:off x="928914" y="141655"/>
            <a:ext cx="10726057" cy="954107"/>
          </a:xfrm>
          <a:prstGeom prst="rect">
            <a:avLst/>
          </a:prstGeom>
          <a:solidFill>
            <a:schemeClr val="bg1"/>
          </a:solidFill>
        </p:spPr>
        <p:txBody>
          <a:bodyPr wrap="square" rtlCol="0">
            <a:spAutoFit/>
          </a:bodyPr>
          <a:lstStyle/>
          <a:p>
            <a:r>
              <a:rPr lang="fr-FR" sz="2800" dirty="0">
                <a:solidFill>
                  <a:srgbClr val="996633"/>
                </a:solidFill>
                <a:latin typeface="Comic Sans MS" panose="030F0702030302020204" pitchFamily="66" charset="0"/>
              </a:rPr>
              <a:t>«</a:t>
            </a:r>
            <a:r>
              <a:rPr lang="fr-FR" sz="2800" b="1" dirty="0">
                <a:solidFill>
                  <a:srgbClr val="996633"/>
                </a:solidFill>
                <a:latin typeface="+mj-lt"/>
              </a:rPr>
              <a:t> </a:t>
            </a:r>
            <a:r>
              <a:rPr lang="fr-FR" sz="2800" b="1" dirty="0">
                <a:solidFill>
                  <a:srgbClr val="996633"/>
                </a:solidFill>
                <a:latin typeface="+mj-lt"/>
                <a:cs typeface="Calibri" panose="020F0502020204030204" pitchFamily="34" charset="0"/>
              </a:rPr>
              <a:t>Prise en charge des </a:t>
            </a:r>
            <a:r>
              <a:rPr lang="fr-FR" sz="2800" b="1" dirty="0" err="1">
                <a:solidFill>
                  <a:srgbClr val="996633"/>
                </a:solidFill>
                <a:latin typeface="+mj-lt"/>
                <a:cs typeface="Calibri" panose="020F0502020204030204" pitchFamily="34" charset="0"/>
              </a:rPr>
              <a:t>nnés</a:t>
            </a:r>
            <a:r>
              <a:rPr lang="fr-FR" sz="2800" b="1" dirty="0">
                <a:solidFill>
                  <a:srgbClr val="996633"/>
                </a:solidFill>
                <a:latin typeface="+mj-lt"/>
                <a:cs typeface="Calibri" panose="020F0502020204030204" pitchFamily="34" charset="0"/>
              </a:rPr>
              <a:t> exposés aux opioïdes en anténatal: </a:t>
            </a:r>
          </a:p>
          <a:p>
            <a:r>
              <a:rPr lang="fr-FR" sz="2800" b="1" dirty="0">
                <a:solidFill>
                  <a:srgbClr val="996633"/>
                </a:solidFill>
                <a:latin typeface="+mj-lt"/>
                <a:cs typeface="Calibri" panose="020F0502020204030204" pitchFamily="34" charset="0"/>
              </a:rPr>
              <a:t>impact de la mise en place d’un programme de soins de développement »</a:t>
            </a:r>
          </a:p>
        </p:txBody>
      </p:sp>
      <p:sp>
        <p:nvSpPr>
          <p:cNvPr id="3" name="Espace réservé du numéro de diapositive 2">
            <a:extLst>
              <a:ext uri="{FF2B5EF4-FFF2-40B4-BE49-F238E27FC236}">
                <a16:creationId xmlns:a16="http://schemas.microsoft.com/office/drawing/2014/main" id="{4060FD18-C149-F45D-FEB8-DAAFC2DFAA45}"/>
              </a:ext>
            </a:extLst>
          </p:cNvPr>
          <p:cNvSpPr>
            <a:spLocks noGrp="1"/>
          </p:cNvSpPr>
          <p:nvPr>
            <p:ph type="sldNum" sz="quarter" idx="12"/>
          </p:nvPr>
        </p:nvSpPr>
        <p:spPr/>
        <p:txBody>
          <a:bodyPr/>
          <a:lstStyle/>
          <a:p>
            <a:fld id="{4B9D2961-E2E1-254B-8BE2-3756239E383D}" type="slidenum">
              <a:rPr lang="fr-FR" smtClean="0"/>
              <a:t>55</a:t>
            </a:fld>
            <a:endParaRPr lang="fr-FR"/>
          </a:p>
        </p:txBody>
      </p:sp>
    </p:spTree>
    <p:extLst>
      <p:ext uri="{BB962C8B-B14F-4D97-AF65-F5344CB8AC3E}">
        <p14:creationId xmlns:p14="http://schemas.microsoft.com/office/powerpoint/2010/main" val="3130819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912" y="3573017"/>
            <a:ext cx="89550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8411" y="260648"/>
            <a:ext cx="10389875" cy="3046988"/>
          </a:xfrm>
          <a:prstGeom prst="rect">
            <a:avLst/>
          </a:prstGeom>
        </p:spPr>
        <p:txBody>
          <a:bodyPr wrap="square">
            <a:spAutoFit/>
          </a:bodyPr>
          <a:lstStyle/>
          <a:p>
            <a:r>
              <a:rPr lang="fr-FR" altLang="fr-FR" sz="2400" dirty="0">
                <a:solidFill>
                  <a:srgbClr val="996633"/>
                </a:solidFill>
              </a:rPr>
              <a:t>Prise en charge globale type soins de </a:t>
            </a:r>
            <a:r>
              <a:rPr lang="fr-FR" altLang="fr-FR" sz="2400" dirty="0" err="1">
                <a:solidFill>
                  <a:srgbClr val="996633"/>
                </a:solidFill>
              </a:rPr>
              <a:t>dvpt</a:t>
            </a:r>
            <a:r>
              <a:rPr lang="fr-FR" altLang="fr-FR" sz="2400" dirty="0">
                <a:solidFill>
                  <a:srgbClr val="996633"/>
                </a:solidFill>
              </a:rPr>
              <a:t> (NIDCAP) depuis 2008, étendue en UK en 2015</a:t>
            </a:r>
          </a:p>
          <a:p>
            <a:r>
              <a:rPr lang="fr-FR" altLang="fr-FR" sz="2400" dirty="0">
                <a:solidFill>
                  <a:srgbClr val="996633"/>
                </a:solidFill>
              </a:rPr>
              <a:t>Comparaison rétrospective de 3 périodes: P1&lt; 2008/P2: 2009-2015/P3: 2015-2020</a:t>
            </a:r>
          </a:p>
          <a:p>
            <a:r>
              <a:rPr lang="fr-FR" altLang="fr-FR" sz="2400" dirty="0">
                <a:solidFill>
                  <a:srgbClr val="996633"/>
                </a:solidFill>
              </a:rPr>
              <a:t>SSNN </a:t>
            </a:r>
            <a:r>
              <a:rPr lang="fr-FR" altLang="fr-FR" sz="2400" b="1" dirty="0">
                <a:solidFill>
                  <a:srgbClr val="996633"/>
                </a:solidFill>
              </a:rPr>
              <a:t>55% global, </a:t>
            </a:r>
          </a:p>
          <a:p>
            <a:r>
              <a:rPr lang="fr-FR" altLang="fr-FR" sz="2400" dirty="0">
                <a:solidFill>
                  <a:srgbClr val="996633"/>
                </a:solidFill>
              </a:rPr>
              <a:t>	&gt;2015: Prise en charge en UK++, augmentation des soins non–pharmaco,</a:t>
            </a:r>
          </a:p>
          <a:p>
            <a:r>
              <a:rPr lang="fr-FR" altLang="fr-FR" sz="2400" b="1" dirty="0">
                <a:solidFill>
                  <a:srgbClr val="996633"/>
                </a:solidFill>
              </a:rPr>
              <a:t>	10% d’enfants traités </a:t>
            </a:r>
            <a:r>
              <a:rPr lang="fr-FR" altLang="fr-FR" sz="2400" dirty="0">
                <a:solidFill>
                  <a:srgbClr val="996633"/>
                </a:solidFill>
              </a:rPr>
              <a:t>par morphine globalement mais </a:t>
            </a:r>
            <a:r>
              <a:rPr lang="fr-FR" altLang="fr-FR" sz="2400" b="1" dirty="0">
                <a:solidFill>
                  <a:srgbClr val="996633"/>
                </a:solidFill>
              </a:rPr>
              <a:t>0 en UK en P3 </a:t>
            </a:r>
            <a:r>
              <a:rPr lang="fr-FR" altLang="fr-FR" sz="2400" dirty="0">
                <a:solidFill>
                  <a:srgbClr val="996633"/>
                </a:solidFill>
              </a:rPr>
              <a:t>(24% 	aux SINN vs 63% avant) </a:t>
            </a:r>
          </a:p>
          <a:p>
            <a:r>
              <a:rPr lang="fr-FR" altLang="fr-FR" sz="2400" dirty="0">
                <a:solidFill>
                  <a:srgbClr val="996633"/>
                </a:solidFill>
              </a:rPr>
              <a:t>	+ Diminution de la DMS</a:t>
            </a:r>
          </a:p>
        </p:txBody>
      </p:sp>
      <p:sp>
        <p:nvSpPr>
          <p:cNvPr id="3" name="Espace réservé du numéro de diapositive 2">
            <a:extLst>
              <a:ext uri="{FF2B5EF4-FFF2-40B4-BE49-F238E27FC236}">
                <a16:creationId xmlns:a16="http://schemas.microsoft.com/office/drawing/2014/main" id="{D52F2110-5A7C-793D-A15D-5CCAEE7B8D1C}"/>
              </a:ext>
            </a:extLst>
          </p:cNvPr>
          <p:cNvSpPr>
            <a:spLocks noGrp="1"/>
          </p:cNvSpPr>
          <p:nvPr>
            <p:ph type="sldNum" sz="quarter" idx="12"/>
          </p:nvPr>
        </p:nvSpPr>
        <p:spPr/>
        <p:txBody>
          <a:bodyPr/>
          <a:lstStyle/>
          <a:p>
            <a:fld id="{4B9D2961-E2E1-254B-8BE2-3756239E383D}" type="slidenum">
              <a:rPr lang="fr-FR" smtClean="0"/>
              <a:t>56</a:t>
            </a:fld>
            <a:endParaRPr lang="fr-FR"/>
          </a:p>
        </p:txBody>
      </p:sp>
      <p:sp>
        <p:nvSpPr>
          <p:cNvPr id="4" name="ZoneTexte 3"/>
          <p:cNvSpPr txBox="1"/>
          <p:nvPr/>
        </p:nvSpPr>
        <p:spPr>
          <a:xfrm>
            <a:off x="7356764" y="6356350"/>
            <a:ext cx="2119745"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862610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4BABB1-E244-3449-AA80-6C00826350B6}"/>
              </a:ext>
            </a:extLst>
          </p:cNvPr>
          <p:cNvSpPr>
            <a:spLocks noGrp="1"/>
          </p:cNvSpPr>
          <p:nvPr>
            <p:ph type="title"/>
          </p:nvPr>
        </p:nvSpPr>
        <p:spPr/>
        <p:txBody>
          <a:bodyPr/>
          <a:lstStyle/>
          <a:p>
            <a:r>
              <a:rPr lang="fr-FR" dirty="0">
                <a:solidFill>
                  <a:srgbClr val="996633"/>
                </a:solidFill>
              </a:rPr>
              <a:t>Cas clinique N°3 : </a:t>
            </a:r>
            <a:r>
              <a:rPr lang="fr-FR" dirty="0" err="1">
                <a:solidFill>
                  <a:srgbClr val="996633"/>
                </a:solidFill>
              </a:rPr>
              <a:t>mme</a:t>
            </a:r>
            <a:r>
              <a:rPr lang="fr-FR" dirty="0">
                <a:solidFill>
                  <a:srgbClr val="996633"/>
                </a:solidFill>
              </a:rPr>
              <a:t> </a:t>
            </a:r>
            <a:r>
              <a:rPr lang="fr-FR" dirty="0" err="1">
                <a:solidFill>
                  <a:srgbClr val="996633"/>
                </a:solidFill>
              </a:rPr>
              <a:t>Céhé</a:t>
            </a:r>
            <a:endParaRPr lang="fr-FR" dirty="0">
              <a:solidFill>
                <a:srgbClr val="996633"/>
              </a:solidFill>
            </a:endParaRPr>
          </a:p>
        </p:txBody>
      </p:sp>
      <p:sp>
        <p:nvSpPr>
          <p:cNvPr id="3" name="Espace réservé du contenu 2">
            <a:extLst>
              <a:ext uri="{FF2B5EF4-FFF2-40B4-BE49-F238E27FC236}">
                <a16:creationId xmlns:a16="http://schemas.microsoft.com/office/drawing/2014/main" id="{F8E6223F-DB93-D04A-98EB-45383A1B8EF0}"/>
              </a:ext>
            </a:extLst>
          </p:cNvPr>
          <p:cNvSpPr>
            <a:spLocks noGrp="1"/>
          </p:cNvSpPr>
          <p:nvPr>
            <p:ph idx="1"/>
          </p:nvPr>
        </p:nvSpPr>
        <p:spPr>
          <a:xfrm>
            <a:off x="705853" y="1594883"/>
            <a:ext cx="10924673" cy="4897991"/>
          </a:xfrm>
        </p:spPr>
        <p:txBody>
          <a:bodyPr>
            <a:normAutofit fontScale="92500" lnSpcReduction="10000"/>
          </a:bodyPr>
          <a:lstStyle/>
          <a:p>
            <a:pPr>
              <a:lnSpc>
                <a:spcPct val="107000"/>
              </a:lnSpc>
              <a:spcAft>
                <a:spcPts val="800"/>
              </a:spcAft>
            </a:pPr>
            <a:r>
              <a:rPr lang="fr-FR" sz="2400" dirty="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Elle a  26 ans, est enceinte de son </a:t>
            </a:r>
            <a:r>
              <a:rPr lang="fr-FR" sz="2400" dirty="0">
                <a:solidFill>
                  <a:srgbClr val="996633"/>
                </a:solidFill>
                <a:latin typeface="Calibri" panose="020F0502020204030204" pitchFamily="34" charset="0"/>
                <a:ea typeface="Calibri" panose="020F0502020204030204" pitchFamily="34" charset="0"/>
                <a:cs typeface="Times New Roman" panose="02020603050405020304" pitchFamily="18" charset="0"/>
              </a:rPr>
              <a:t>2</a:t>
            </a:r>
            <a:r>
              <a:rPr lang="fr-FR" sz="2400" baseline="30000" dirty="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e</a:t>
            </a:r>
            <a:r>
              <a:rPr lang="fr-FR" sz="2400" dirty="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 enfant, elle est </a:t>
            </a:r>
            <a:r>
              <a:rPr lang="fr-FR" sz="2400" dirty="0">
                <a:solidFill>
                  <a:srgbClr val="996633"/>
                </a:solidFill>
                <a:latin typeface="Calibri" panose="020F0502020204030204" pitchFamily="34" charset="0"/>
                <a:ea typeface="Calibri" panose="020F0502020204030204" pitchFamily="34" charset="0"/>
                <a:cs typeface="Times New Roman" panose="02020603050405020304" pitchFamily="18" charset="0"/>
              </a:rPr>
              <a:t>24 </a:t>
            </a:r>
            <a:r>
              <a:rPr lang="fr-FR" sz="2400" dirty="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SA. Elle est mariée, ne travaille pas. Leur fils a 2 ans. Ils habitent en ville. </a:t>
            </a:r>
          </a:p>
          <a:p>
            <a:pPr>
              <a:lnSpc>
                <a:spcPct val="107000"/>
              </a:lnSpc>
              <a:spcAft>
                <a:spcPts val="800"/>
              </a:spcAft>
            </a:pPr>
            <a:r>
              <a:rPr lang="fr-FR" sz="2400" dirty="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Elle </a:t>
            </a:r>
            <a:r>
              <a:rPr lang="fr-FR" sz="2400" dirty="0">
                <a:solidFill>
                  <a:srgbClr val="996633"/>
                </a:solidFill>
                <a:latin typeface="Calibri" panose="020F0502020204030204" pitchFamily="34" charset="0"/>
                <a:ea typeface="Calibri" panose="020F0502020204030204" pitchFamily="34" charset="0"/>
                <a:cs typeface="Times New Roman" panose="02020603050405020304" pitchFamily="18" charset="0"/>
              </a:rPr>
              <a:t>prend du </a:t>
            </a:r>
            <a:r>
              <a:rPr lang="fr-FR" sz="2400" dirty="0" err="1">
                <a:solidFill>
                  <a:srgbClr val="996633"/>
                </a:solidFill>
                <a:latin typeface="Calibri" panose="020F0502020204030204" pitchFamily="34" charset="0"/>
                <a:ea typeface="Calibri" panose="020F0502020204030204" pitchFamily="34" charset="0"/>
                <a:cs typeface="Times New Roman" panose="02020603050405020304" pitchFamily="18" charset="0"/>
              </a:rPr>
              <a:t>tramadol</a:t>
            </a:r>
            <a:r>
              <a:rPr lang="fr-FR" sz="2400" dirty="0">
                <a:solidFill>
                  <a:srgbClr val="996633"/>
                </a:solidFill>
                <a:latin typeface="Calibri" panose="020F0502020204030204" pitchFamily="34" charset="0"/>
                <a:ea typeface="Calibri" panose="020F0502020204030204" pitchFamily="34" charset="0"/>
                <a:cs typeface="Times New Roman" panose="02020603050405020304" pitchFamily="18" charset="0"/>
              </a:rPr>
              <a:t> depuis 4 ans suite à une sleeve qu’elle a eu du mal à supporter. Le </a:t>
            </a:r>
            <a:r>
              <a:rPr lang="fr-FR" sz="2400" dirty="0" err="1">
                <a:solidFill>
                  <a:srgbClr val="996633"/>
                </a:solidFill>
                <a:latin typeface="Calibri" panose="020F0502020204030204" pitchFamily="34" charset="0"/>
                <a:ea typeface="Calibri" panose="020F0502020204030204" pitchFamily="34" charset="0"/>
                <a:cs typeface="Times New Roman" panose="02020603050405020304" pitchFamily="18" charset="0"/>
              </a:rPr>
              <a:t>tramadol</a:t>
            </a:r>
            <a:r>
              <a:rPr lang="fr-FR" sz="2400" dirty="0">
                <a:solidFill>
                  <a:srgbClr val="996633"/>
                </a:solidFill>
                <a:latin typeface="Calibri" panose="020F0502020204030204" pitchFamily="34" charset="0"/>
                <a:ea typeface="Calibri" panose="020F0502020204030204" pitchFamily="34" charset="0"/>
                <a:cs typeface="Times New Roman" panose="02020603050405020304" pitchFamily="18" charset="0"/>
              </a:rPr>
              <a:t> l’a aidé. Elle a dû augmenter progressivement les dosages. Avant la grossesse elle était à 400mg/jour. Elle a essayé d’arrêter, n’a pas osé en parler au gynéco qui la suit. La dernière fois elle avait arrêté dès qu’elle s’est rendue compte qu’elle était enceinte. Cette fois c’est plus difficile. Elle a réussi à baisser a 300mg mais pas moins. Elle est très stressée, elle vomit beaucoup. Ce n’est pas une grossesse sereine.</a:t>
            </a:r>
          </a:p>
          <a:p>
            <a:pPr>
              <a:lnSpc>
                <a:spcPct val="107000"/>
              </a:lnSpc>
              <a:spcAft>
                <a:spcPts val="800"/>
              </a:spcAft>
            </a:pPr>
            <a:r>
              <a:rPr lang="fr-FR" sz="2400" dirty="0">
                <a:solidFill>
                  <a:srgbClr val="996633"/>
                </a:solidFill>
                <a:latin typeface="Calibri" panose="020F0502020204030204" pitchFamily="34" charset="0"/>
                <a:ea typeface="Calibri" panose="020F0502020204030204" pitchFamily="34" charset="0"/>
                <a:cs typeface="Times New Roman" panose="02020603050405020304" pitchFamily="18" charset="0"/>
              </a:rPr>
              <a:t>La prescription est faite par son médecin généraliste qui l’aide à réduire. Elle est consciente qu’elle a une addiction. Elle veut arrêter et demande de l’aide pour cela</a:t>
            </a:r>
          </a:p>
          <a:p>
            <a:pPr>
              <a:lnSpc>
                <a:spcPct val="107000"/>
              </a:lnSpc>
              <a:spcAft>
                <a:spcPts val="800"/>
              </a:spcAft>
            </a:pPr>
            <a:r>
              <a:rPr lang="fr-FR" sz="2400" dirty="0">
                <a:solidFill>
                  <a:srgbClr val="996633"/>
                </a:solidFill>
                <a:latin typeface="Calibri" panose="020F0502020204030204" pitchFamily="34" charset="0"/>
                <a:ea typeface="Calibri" panose="020F0502020204030204" pitchFamily="34" charset="0"/>
                <a:cs typeface="Times New Roman" panose="02020603050405020304" pitchFamily="18" charset="0"/>
              </a:rPr>
              <a:t>Dans ses antécédents on retrouve un abus dans l’enfance par un oncle. Des crises de boulimies à l’adolescence. Un IMC à 38 a 20 ans.</a:t>
            </a:r>
          </a:p>
        </p:txBody>
      </p:sp>
      <p:sp>
        <p:nvSpPr>
          <p:cNvPr id="5" name="Espace réservé du numéro de diapositive 4">
            <a:extLst>
              <a:ext uri="{FF2B5EF4-FFF2-40B4-BE49-F238E27FC236}">
                <a16:creationId xmlns:a16="http://schemas.microsoft.com/office/drawing/2014/main" id="{051BB458-8060-2BC7-9909-70225887C01F}"/>
              </a:ext>
            </a:extLst>
          </p:cNvPr>
          <p:cNvSpPr>
            <a:spLocks noGrp="1"/>
          </p:cNvSpPr>
          <p:nvPr>
            <p:ph type="sldNum" sz="quarter" idx="12"/>
          </p:nvPr>
        </p:nvSpPr>
        <p:spPr/>
        <p:txBody>
          <a:bodyPr/>
          <a:lstStyle/>
          <a:p>
            <a:fld id="{4B9D2961-E2E1-254B-8BE2-3756239E383D}" type="slidenum">
              <a:rPr lang="fr-FR" smtClean="0"/>
              <a:t>57</a:t>
            </a:fld>
            <a:endParaRPr lang="fr-FR"/>
          </a:p>
        </p:txBody>
      </p:sp>
    </p:spTree>
    <p:extLst>
      <p:ext uri="{BB962C8B-B14F-4D97-AF65-F5344CB8AC3E}">
        <p14:creationId xmlns:p14="http://schemas.microsoft.com/office/powerpoint/2010/main" val="1057390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65588-5235-4673-4DC7-4E6F3B833A1F}"/>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797229F1-A576-B69A-A368-3226DD8A4757}"/>
              </a:ext>
            </a:extLst>
          </p:cNvPr>
          <p:cNvPicPr>
            <a:picLocks noGrp="1" noChangeAspect="1"/>
          </p:cNvPicPr>
          <p:nvPr>
            <p:ph idx="1"/>
          </p:nvPr>
        </p:nvPicPr>
        <p:blipFill>
          <a:blip r:embed="rId2"/>
          <a:stretch>
            <a:fillRect/>
          </a:stretch>
        </p:blipFill>
        <p:spPr>
          <a:xfrm>
            <a:off x="61501" y="442713"/>
            <a:ext cx="12130499" cy="5726274"/>
          </a:xfrm>
          <a:prstGeom prst="rect">
            <a:avLst/>
          </a:prstGeom>
        </p:spPr>
      </p:pic>
      <p:grpSp>
        <p:nvGrpSpPr>
          <p:cNvPr id="7" name="Groupe 6">
            <a:extLst>
              <a:ext uri="{FF2B5EF4-FFF2-40B4-BE49-F238E27FC236}">
                <a16:creationId xmlns:a16="http://schemas.microsoft.com/office/drawing/2014/main" id="{C50AE0C3-E513-CF93-5110-1D9BB59D0C71}"/>
              </a:ext>
            </a:extLst>
          </p:cNvPr>
          <p:cNvGrpSpPr/>
          <p:nvPr/>
        </p:nvGrpSpPr>
        <p:grpSpPr>
          <a:xfrm>
            <a:off x="10771112" y="1417271"/>
            <a:ext cx="343800" cy="268200"/>
            <a:chOff x="10771112" y="1417271"/>
            <a:chExt cx="343800" cy="268200"/>
          </a:xfrm>
        </p:grpSpPr>
        <mc:AlternateContent xmlns:mc="http://schemas.openxmlformats.org/markup-compatibility/2006" xmlns:p14="http://schemas.microsoft.com/office/powerpoint/2010/main">
          <mc:Choice Requires="p14">
            <p:contentPart p14:bwMode="auto" r:id="rId3">
              <p14:nvContentPartPr>
                <p14:cNvPr id="3" name="Encre 2">
                  <a:extLst>
                    <a:ext uri="{FF2B5EF4-FFF2-40B4-BE49-F238E27FC236}">
                      <a16:creationId xmlns:a16="http://schemas.microsoft.com/office/drawing/2014/main" id="{429A5E5F-118E-281F-9C26-B1ACB7F203EF}"/>
                    </a:ext>
                  </a:extLst>
                </p14:cNvPr>
                <p14:cNvContentPartPr/>
                <p14:nvPr/>
              </p14:nvContentPartPr>
              <p14:xfrm>
                <a:off x="10957592" y="1443191"/>
                <a:ext cx="82440" cy="177480"/>
              </p14:xfrm>
            </p:contentPart>
          </mc:Choice>
          <mc:Fallback xmlns="">
            <p:pic>
              <p:nvPicPr>
                <p:cNvPr id="3" name="Encre 2">
                  <a:extLst>
                    <a:ext uri="{FF2B5EF4-FFF2-40B4-BE49-F238E27FC236}">
                      <a16:creationId xmlns:a16="http://schemas.microsoft.com/office/drawing/2014/main" id="{851688C0-642B-F55A-B5B9-A2DE45B27586}"/>
                    </a:ext>
                  </a:extLst>
                </p:cNvPr>
                <p:cNvPicPr/>
                <p:nvPr/>
              </p:nvPicPr>
              <p:blipFill>
                <a:blip r:embed="rId4"/>
                <a:stretch>
                  <a:fillRect/>
                </a:stretch>
              </p:blipFill>
              <p:spPr>
                <a:xfrm>
                  <a:off x="10948952" y="1434191"/>
                  <a:ext cx="100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Encre 4">
                  <a:extLst>
                    <a:ext uri="{FF2B5EF4-FFF2-40B4-BE49-F238E27FC236}">
                      <a16:creationId xmlns:a16="http://schemas.microsoft.com/office/drawing/2014/main" id="{9ABF83D2-BE12-FC9F-771C-7B4FA2FE196C}"/>
                    </a:ext>
                  </a:extLst>
                </p14:cNvPr>
                <p14:cNvContentPartPr/>
                <p14:nvPr/>
              </p14:nvContentPartPr>
              <p14:xfrm>
                <a:off x="10771112" y="1417271"/>
                <a:ext cx="343800" cy="268200"/>
              </p14:xfrm>
            </p:contentPart>
          </mc:Choice>
          <mc:Fallback xmlns="">
            <p:pic>
              <p:nvPicPr>
                <p:cNvPr id="5" name="Encre 4">
                  <a:extLst>
                    <a:ext uri="{FF2B5EF4-FFF2-40B4-BE49-F238E27FC236}">
                      <a16:creationId xmlns:a16="http://schemas.microsoft.com/office/drawing/2014/main" id="{B3C28A51-F7EC-288F-6473-041458F3240C}"/>
                    </a:ext>
                  </a:extLst>
                </p:cNvPr>
                <p:cNvPicPr/>
                <p:nvPr/>
              </p:nvPicPr>
              <p:blipFill>
                <a:blip r:embed="rId6"/>
                <a:stretch>
                  <a:fillRect/>
                </a:stretch>
              </p:blipFill>
              <p:spPr>
                <a:xfrm>
                  <a:off x="10762472" y="1408631"/>
                  <a:ext cx="361440" cy="285840"/>
                </a:xfrm>
                <a:prstGeom prst="rect">
                  <a:avLst/>
                </a:prstGeom>
              </p:spPr>
            </p:pic>
          </mc:Fallback>
        </mc:AlternateContent>
      </p:grpSp>
      <p:grpSp>
        <p:nvGrpSpPr>
          <p:cNvPr id="11" name="Groupe 10">
            <a:extLst>
              <a:ext uri="{FF2B5EF4-FFF2-40B4-BE49-F238E27FC236}">
                <a16:creationId xmlns:a16="http://schemas.microsoft.com/office/drawing/2014/main" id="{E01916C5-7D91-BFA9-A7E5-49E42C2D3891}"/>
              </a:ext>
            </a:extLst>
          </p:cNvPr>
          <p:cNvGrpSpPr/>
          <p:nvPr/>
        </p:nvGrpSpPr>
        <p:grpSpPr>
          <a:xfrm>
            <a:off x="10804952" y="2092991"/>
            <a:ext cx="309960" cy="237960"/>
            <a:chOff x="10804952" y="2092991"/>
            <a:chExt cx="309960" cy="237960"/>
          </a:xfrm>
        </p:grpSpPr>
        <mc:AlternateContent xmlns:mc="http://schemas.openxmlformats.org/markup-compatibility/2006" xmlns:p14="http://schemas.microsoft.com/office/powerpoint/2010/main">
          <mc:Choice Requires="p14">
            <p:contentPart p14:bwMode="auto" r:id="rId7">
              <p14:nvContentPartPr>
                <p14:cNvPr id="8" name="Encre 7">
                  <a:extLst>
                    <a:ext uri="{FF2B5EF4-FFF2-40B4-BE49-F238E27FC236}">
                      <a16:creationId xmlns:a16="http://schemas.microsoft.com/office/drawing/2014/main" id="{6F8B7591-04D9-F896-B141-119C6EC3D320}"/>
                    </a:ext>
                  </a:extLst>
                </p14:cNvPr>
                <p14:cNvContentPartPr/>
                <p14:nvPr/>
              </p14:nvContentPartPr>
              <p14:xfrm>
                <a:off x="10804952" y="2110631"/>
                <a:ext cx="309960" cy="220320"/>
              </p14:xfrm>
            </p:contentPart>
          </mc:Choice>
          <mc:Fallback xmlns="">
            <p:pic>
              <p:nvPicPr>
                <p:cNvPr id="8" name="Encre 7">
                  <a:extLst>
                    <a:ext uri="{FF2B5EF4-FFF2-40B4-BE49-F238E27FC236}">
                      <a16:creationId xmlns:a16="http://schemas.microsoft.com/office/drawing/2014/main" id="{CF32B2CC-E38D-88A4-EDF2-478E59153129}"/>
                    </a:ext>
                  </a:extLst>
                </p:cNvPr>
                <p:cNvPicPr/>
                <p:nvPr/>
              </p:nvPicPr>
              <p:blipFill>
                <a:blip r:embed="rId8"/>
                <a:stretch>
                  <a:fillRect/>
                </a:stretch>
              </p:blipFill>
              <p:spPr>
                <a:xfrm>
                  <a:off x="10795952" y="2101631"/>
                  <a:ext cx="327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A10EC85E-0ED6-4331-3B9F-CA38101353A6}"/>
                    </a:ext>
                  </a:extLst>
                </p14:cNvPr>
                <p14:cNvContentPartPr/>
                <p14:nvPr/>
              </p14:nvContentPartPr>
              <p14:xfrm>
                <a:off x="10847792" y="2092991"/>
                <a:ext cx="265680" cy="224280"/>
              </p14:xfrm>
            </p:contentPart>
          </mc:Choice>
          <mc:Fallback xmlns="">
            <p:pic>
              <p:nvPicPr>
                <p:cNvPr id="9" name="Encre 8">
                  <a:extLst>
                    <a:ext uri="{FF2B5EF4-FFF2-40B4-BE49-F238E27FC236}">
                      <a16:creationId xmlns:a16="http://schemas.microsoft.com/office/drawing/2014/main" id="{90AB6A80-4408-3E9D-BD87-85C49FAE2C32}"/>
                    </a:ext>
                  </a:extLst>
                </p:cNvPr>
                <p:cNvPicPr/>
                <p:nvPr/>
              </p:nvPicPr>
              <p:blipFill>
                <a:blip r:embed="rId10"/>
                <a:stretch>
                  <a:fillRect/>
                </a:stretch>
              </p:blipFill>
              <p:spPr>
                <a:xfrm>
                  <a:off x="10838792" y="2083991"/>
                  <a:ext cx="283320" cy="241920"/>
                </a:xfrm>
                <a:prstGeom prst="rect">
                  <a:avLst/>
                </a:prstGeom>
              </p:spPr>
            </p:pic>
          </mc:Fallback>
        </mc:AlternateContent>
      </p:grpSp>
      <p:grpSp>
        <p:nvGrpSpPr>
          <p:cNvPr id="15" name="Groupe 14">
            <a:extLst>
              <a:ext uri="{FF2B5EF4-FFF2-40B4-BE49-F238E27FC236}">
                <a16:creationId xmlns:a16="http://schemas.microsoft.com/office/drawing/2014/main" id="{9773D02A-B76D-927F-2A3F-3B4FDD94514C}"/>
              </a:ext>
            </a:extLst>
          </p:cNvPr>
          <p:cNvGrpSpPr/>
          <p:nvPr/>
        </p:nvGrpSpPr>
        <p:grpSpPr>
          <a:xfrm>
            <a:off x="10813592" y="2708951"/>
            <a:ext cx="342360" cy="326520"/>
            <a:chOff x="10813592" y="2708951"/>
            <a:chExt cx="342360" cy="326520"/>
          </a:xfrm>
        </p:grpSpPr>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BAA80BB7-DB68-6208-F29A-ACE35E0973E8}"/>
                    </a:ext>
                  </a:extLst>
                </p14:cNvPr>
                <p14:cNvContentPartPr/>
                <p14:nvPr/>
              </p14:nvContentPartPr>
              <p14:xfrm>
                <a:off x="10899632" y="2708951"/>
                <a:ext cx="255960" cy="326520"/>
              </p14:xfrm>
            </p:contentPart>
          </mc:Choice>
          <mc:Fallback xmlns="">
            <p:pic>
              <p:nvPicPr>
                <p:cNvPr id="12" name="Encre 11">
                  <a:extLst>
                    <a:ext uri="{FF2B5EF4-FFF2-40B4-BE49-F238E27FC236}">
                      <a16:creationId xmlns:a16="http://schemas.microsoft.com/office/drawing/2014/main" id="{75317434-051B-2306-2EB6-189D5A3307B8}"/>
                    </a:ext>
                  </a:extLst>
                </p:cNvPr>
                <p:cNvPicPr/>
                <p:nvPr/>
              </p:nvPicPr>
              <p:blipFill>
                <a:blip r:embed="rId12"/>
                <a:stretch>
                  <a:fillRect/>
                </a:stretch>
              </p:blipFill>
              <p:spPr>
                <a:xfrm>
                  <a:off x="10890992" y="2700311"/>
                  <a:ext cx="2736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Encre 12">
                  <a:extLst>
                    <a:ext uri="{FF2B5EF4-FFF2-40B4-BE49-F238E27FC236}">
                      <a16:creationId xmlns:a16="http://schemas.microsoft.com/office/drawing/2014/main" id="{146324D0-E01F-FCA8-FB12-2E4CD4ACE5C0}"/>
                    </a:ext>
                  </a:extLst>
                </p14:cNvPr>
                <p14:cNvContentPartPr/>
                <p14:nvPr/>
              </p14:nvContentPartPr>
              <p14:xfrm>
                <a:off x="10813592" y="2749991"/>
                <a:ext cx="342360" cy="125640"/>
              </p14:xfrm>
            </p:contentPart>
          </mc:Choice>
          <mc:Fallback xmlns="">
            <p:pic>
              <p:nvPicPr>
                <p:cNvPr id="13" name="Encre 12">
                  <a:extLst>
                    <a:ext uri="{FF2B5EF4-FFF2-40B4-BE49-F238E27FC236}">
                      <a16:creationId xmlns:a16="http://schemas.microsoft.com/office/drawing/2014/main" id="{E4E6ABBB-9B04-C5D2-70C7-14AE423B500C}"/>
                    </a:ext>
                  </a:extLst>
                </p:cNvPr>
                <p:cNvPicPr/>
                <p:nvPr/>
              </p:nvPicPr>
              <p:blipFill>
                <a:blip r:embed="rId14"/>
                <a:stretch>
                  <a:fillRect/>
                </a:stretch>
              </p:blipFill>
              <p:spPr>
                <a:xfrm>
                  <a:off x="10804592" y="2740991"/>
                  <a:ext cx="360000" cy="143280"/>
                </a:xfrm>
                <a:prstGeom prst="rect">
                  <a:avLst/>
                </a:prstGeom>
              </p:spPr>
            </p:pic>
          </mc:Fallback>
        </mc:AlternateContent>
      </p:grpSp>
      <p:grpSp>
        <p:nvGrpSpPr>
          <p:cNvPr id="19" name="Groupe 18">
            <a:extLst>
              <a:ext uri="{FF2B5EF4-FFF2-40B4-BE49-F238E27FC236}">
                <a16:creationId xmlns:a16="http://schemas.microsoft.com/office/drawing/2014/main" id="{D763E7AB-4748-B97F-7873-2F77F094DC5E}"/>
              </a:ext>
            </a:extLst>
          </p:cNvPr>
          <p:cNvGrpSpPr/>
          <p:nvPr/>
        </p:nvGrpSpPr>
        <p:grpSpPr>
          <a:xfrm>
            <a:off x="10805786" y="3988738"/>
            <a:ext cx="423360" cy="348120"/>
            <a:chOff x="10761392" y="3329951"/>
            <a:chExt cx="423360" cy="348120"/>
          </a:xfrm>
        </p:grpSpPr>
        <mc:AlternateContent xmlns:mc="http://schemas.openxmlformats.org/markup-compatibility/2006" xmlns:p14="http://schemas.microsoft.com/office/powerpoint/2010/main">
          <mc:Choice Requires="p14">
            <p:contentPart p14:bwMode="auto" r:id="rId15">
              <p14:nvContentPartPr>
                <p14:cNvPr id="16" name="Encre 15">
                  <a:extLst>
                    <a:ext uri="{FF2B5EF4-FFF2-40B4-BE49-F238E27FC236}">
                      <a16:creationId xmlns:a16="http://schemas.microsoft.com/office/drawing/2014/main" id="{ADAEB499-ECEF-3D11-DBDA-E035009366F4}"/>
                    </a:ext>
                  </a:extLst>
                </p14:cNvPr>
                <p14:cNvContentPartPr/>
                <p14:nvPr/>
              </p14:nvContentPartPr>
              <p14:xfrm>
                <a:off x="10761392" y="3439391"/>
                <a:ext cx="423360" cy="156240"/>
              </p14:xfrm>
            </p:contentPart>
          </mc:Choice>
          <mc:Fallback xmlns="">
            <p:pic>
              <p:nvPicPr>
                <p:cNvPr id="16" name="Encre 15">
                  <a:extLst>
                    <a:ext uri="{FF2B5EF4-FFF2-40B4-BE49-F238E27FC236}">
                      <a16:creationId xmlns:a16="http://schemas.microsoft.com/office/drawing/2014/main" id="{8B6A0C0A-4750-EDF6-2D9E-285DCD44D5D7}"/>
                    </a:ext>
                  </a:extLst>
                </p:cNvPr>
                <p:cNvPicPr/>
                <p:nvPr/>
              </p:nvPicPr>
              <p:blipFill>
                <a:blip r:embed="rId16"/>
                <a:stretch>
                  <a:fillRect/>
                </a:stretch>
              </p:blipFill>
              <p:spPr>
                <a:xfrm>
                  <a:off x="10752752" y="3430391"/>
                  <a:ext cx="441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Encre 16">
                  <a:extLst>
                    <a:ext uri="{FF2B5EF4-FFF2-40B4-BE49-F238E27FC236}">
                      <a16:creationId xmlns:a16="http://schemas.microsoft.com/office/drawing/2014/main" id="{74E15904-47C2-26C0-92AF-4B1138CABDD1}"/>
                    </a:ext>
                  </a:extLst>
                </p14:cNvPr>
                <p14:cNvContentPartPr/>
                <p14:nvPr/>
              </p14:nvContentPartPr>
              <p14:xfrm>
                <a:off x="10772552" y="3329951"/>
                <a:ext cx="316080" cy="348120"/>
              </p14:xfrm>
            </p:contentPart>
          </mc:Choice>
          <mc:Fallback xmlns="">
            <p:pic>
              <p:nvPicPr>
                <p:cNvPr id="17" name="Encre 16">
                  <a:extLst>
                    <a:ext uri="{FF2B5EF4-FFF2-40B4-BE49-F238E27FC236}">
                      <a16:creationId xmlns:a16="http://schemas.microsoft.com/office/drawing/2014/main" id="{B816DCD6-E47A-4524-9D1C-FE8F1443F298}"/>
                    </a:ext>
                  </a:extLst>
                </p:cNvPr>
                <p:cNvPicPr/>
                <p:nvPr/>
              </p:nvPicPr>
              <p:blipFill>
                <a:blip r:embed="rId18"/>
                <a:stretch>
                  <a:fillRect/>
                </a:stretch>
              </p:blipFill>
              <p:spPr>
                <a:xfrm>
                  <a:off x="10763912" y="3320951"/>
                  <a:ext cx="333720" cy="36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8" name="Encre 27">
                <a:extLst>
                  <a:ext uri="{FF2B5EF4-FFF2-40B4-BE49-F238E27FC236}">
                    <a16:creationId xmlns:a16="http://schemas.microsoft.com/office/drawing/2014/main" id="{E6939E99-EE12-5540-36EB-FAFB2381651F}"/>
                  </a:ext>
                </a:extLst>
              </p14:cNvPr>
              <p14:cNvContentPartPr/>
              <p14:nvPr/>
            </p14:nvContentPartPr>
            <p14:xfrm>
              <a:off x="196472" y="-224329"/>
              <a:ext cx="360" cy="360"/>
            </p14:xfrm>
          </p:contentPart>
        </mc:Choice>
        <mc:Fallback xmlns="">
          <p:pic>
            <p:nvPicPr>
              <p:cNvPr id="28" name="Encre 27">
                <a:extLst>
                  <a:ext uri="{FF2B5EF4-FFF2-40B4-BE49-F238E27FC236}">
                    <a16:creationId xmlns:a16="http://schemas.microsoft.com/office/drawing/2014/main" id="{11715AA5-15D4-6A78-10FE-E61F32824DAD}"/>
                  </a:ext>
                </a:extLst>
              </p:cNvPr>
              <p:cNvPicPr/>
              <p:nvPr/>
            </p:nvPicPr>
            <p:blipFill>
              <a:blip r:embed="rId28"/>
              <a:stretch>
                <a:fillRect/>
              </a:stretch>
            </p:blipFill>
            <p:spPr>
              <a:xfrm>
                <a:off x="187832" y="-233329"/>
                <a:ext cx="18000" cy="18000"/>
              </a:xfrm>
              <a:prstGeom prst="rect">
                <a:avLst/>
              </a:prstGeom>
            </p:spPr>
          </p:pic>
        </mc:Fallback>
      </mc:AlternateContent>
      <p:sp>
        <p:nvSpPr>
          <p:cNvPr id="29" name="ZoneTexte 28">
            <a:extLst>
              <a:ext uri="{FF2B5EF4-FFF2-40B4-BE49-F238E27FC236}">
                <a16:creationId xmlns:a16="http://schemas.microsoft.com/office/drawing/2014/main" id="{6580B7DA-FA98-94CB-BEDC-34857BC10F97}"/>
              </a:ext>
            </a:extLst>
          </p:cNvPr>
          <p:cNvSpPr txBox="1"/>
          <p:nvPr/>
        </p:nvSpPr>
        <p:spPr>
          <a:xfrm>
            <a:off x="4139514" y="5322449"/>
            <a:ext cx="3682313" cy="523220"/>
          </a:xfrm>
          <a:prstGeom prst="rect">
            <a:avLst/>
          </a:prstGeom>
          <a:noFill/>
        </p:spPr>
        <p:txBody>
          <a:bodyPr wrap="square" rtlCol="0">
            <a:spAutoFit/>
          </a:bodyPr>
          <a:lstStyle/>
          <a:p>
            <a:pPr algn="ctr"/>
            <a:r>
              <a:rPr lang="fr-FR" sz="2800" b="1" dirty="0">
                <a:solidFill>
                  <a:srgbClr val="996633"/>
                </a:solidFill>
              </a:rPr>
              <a:t>Mme </a:t>
            </a:r>
            <a:r>
              <a:rPr lang="fr-FR" sz="2800" b="1" dirty="0" err="1">
                <a:solidFill>
                  <a:srgbClr val="996633"/>
                </a:solidFill>
              </a:rPr>
              <a:t>Céhé</a:t>
            </a:r>
            <a:r>
              <a:rPr lang="fr-FR" sz="2800" b="1" dirty="0">
                <a:solidFill>
                  <a:srgbClr val="996633"/>
                </a:solidFill>
              </a:rPr>
              <a:t> : POMI = 5</a:t>
            </a:r>
          </a:p>
        </p:txBody>
      </p:sp>
      <p:sp>
        <p:nvSpPr>
          <p:cNvPr id="6" name="Espace réservé du numéro de diapositive 5">
            <a:extLst>
              <a:ext uri="{FF2B5EF4-FFF2-40B4-BE49-F238E27FC236}">
                <a16:creationId xmlns:a16="http://schemas.microsoft.com/office/drawing/2014/main" id="{14E8F71E-B3E4-DF98-3F3F-86360B84A6FF}"/>
              </a:ext>
            </a:extLst>
          </p:cNvPr>
          <p:cNvSpPr>
            <a:spLocks noGrp="1"/>
          </p:cNvSpPr>
          <p:nvPr>
            <p:ph type="sldNum" sz="quarter" idx="12"/>
          </p:nvPr>
        </p:nvSpPr>
        <p:spPr/>
        <p:txBody>
          <a:bodyPr/>
          <a:lstStyle/>
          <a:p>
            <a:fld id="{4B9D2961-E2E1-254B-8BE2-3756239E383D}" type="slidenum">
              <a:rPr lang="fr-FR" smtClean="0"/>
              <a:t>58</a:t>
            </a:fld>
            <a:endParaRPr lang="fr-FR"/>
          </a:p>
        </p:txBody>
      </p:sp>
      <p:grpSp>
        <p:nvGrpSpPr>
          <p:cNvPr id="20" name="Groupe 19">
            <a:extLst>
              <a:ext uri="{FF2B5EF4-FFF2-40B4-BE49-F238E27FC236}">
                <a16:creationId xmlns:a16="http://schemas.microsoft.com/office/drawing/2014/main" id="{8524DB7B-F1AD-2954-3A4E-CDFE7DBD0CA3}"/>
              </a:ext>
            </a:extLst>
          </p:cNvPr>
          <p:cNvGrpSpPr/>
          <p:nvPr/>
        </p:nvGrpSpPr>
        <p:grpSpPr>
          <a:xfrm>
            <a:off x="10851568" y="3354581"/>
            <a:ext cx="408960" cy="354960"/>
            <a:chOff x="10851568" y="3354581"/>
            <a:chExt cx="408960" cy="354960"/>
          </a:xfrm>
        </p:grpSpPr>
        <mc:AlternateContent xmlns:mc="http://schemas.openxmlformats.org/markup-compatibility/2006" xmlns:p14="http://schemas.microsoft.com/office/powerpoint/2010/main">
          <mc:Choice Requires="p14">
            <p:contentPart p14:bwMode="auto" r:id="rId29">
              <p14:nvContentPartPr>
                <p14:cNvPr id="10" name="Encre 9">
                  <a:extLst>
                    <a:ext uri="{FF2B5EF4-FFF2-40B4-BE49-F238E27FC236}">
                      <a16:creationId xmlns:a16="http://schemas.microsoft.com/office/drawing/2014/main" id="{03E722E6-6396-6F3C-15E5-7937AC68E40E}"/>
                    </a:ext>
                  </a:extLst>
                </p14:cNvPr>
                <p14:cNvContentPartPr/>
                <p14:nvPr/>
              </p14:nvContentPartPr>
              <p14:xfrm>
                <a:off x="10881808" y="3383021"/>
                <a:ext cx="378720" cy="313560"/>
              </p14:xfrm>
            </p:contentPart>
          </mc:Choice>
          <mc:Fallback xmlns="">
            <p:pic>
              <p:nvPicPr>
                <p:cNvPr id="10" name="Encre 9">
                  <a:extLst>
                    <a:ext uri="{FF2B5EF4-FFF2-40B4-BE49-F238E27FC236}">
                      <a16:creationId xmlns:a16="http://schemas.microsoft.com/office/drawing/2014/main" id="{03E722E6-6396-6F3C-15E5-7937AC68E40E}"/>
                    </a:ext>
                  </a:extLst>
                </p:cNvPr>
                <p:cNvPicPr/>
                <p:nvPr/>
              </p:nvPicPr>
              <p:blipFill>
                <a:blip r:embed="rId30"/>
                <a:stretch>
                  <a:fillRect/>
                </a:stretch>
              </p:blipFill>
              <p:spPr>
                <a:xfrm>
                  <a:off x="10873168" y="3374381"/>
                  <a:ext cx="3963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Encre 13">
                  <a:extLst>
                    <a:ext uri="{FF2B5EF4-FFF2-40B4-BE49-F238E27FC236}">
                      <a16:creationId xmlns:a16="http://schemas.microsoft.com/office/drawing/2014/main" id="{C7D053AD-3386-8142-3E8F-E771C172A96E}"/>
                    </a:ext>
                  </a:extLst>
                </p14:cNvPr>
                <p14:cNvContentPartPr/>
                <p14:nvPr/>
              </p14:nvContentPartPr>
              <p14:xfrm>
                <a:off x="10851568" y="3354581"/>
                <a:ext cx="346680" cy="354960"/>
              </p14:xfrm>
            </p:contentPart>
          </mc:Choice>
          <mc:Fallback xmlns="">
            <p:pic>
              <p:nvPicPr>
                <p:cNvPr id="14" name="Encre 13">
                  <a:extLst>
                    <a:ext uri="{FF2B5EF4-FFF2-40B4-BE49-F238E27FC236}">
                      <a16:creationId xmlns:a16="http://schemas.microsoft.com/office/drawing/2014/main" id="{C7D053AD-3386-8142-3E8F-E771C172A96E}"/>
                    </a:ext>
                  </a:extLst>
                </p:cNvPr>
                <p:cNvPicPr/>
                <p:nvPr/>
              </p:nvPicPr>
              <p:blipFill>
                <a:blip r:embed="rId32"/>
                <a:stretch>
                  <a:fillRect/>
                </a:stretch>
              </p:blipFill>
              <p:spPr>
                <a:xfrm>
                  <a:off x="10842568" y="3345581"/>
                  <a:ext cx="364320" cy="372600"/>
                </a:xfrm>
                <a:prstGeom prst="rect">
                  <a:avLst/>
                </a:prstGeom>
              </p:spPr>
            </p:pic>
          </mc:Fallback>
        </mc:AlternateContent>
      </p:grpSp>
    </p:spTree>
    <p:extLst>
      <p:ext uri="{BB962C8B-B14F-4D97-AF65-F5344CB8AC3E}">
        <p14:creationId xmlns:p14="http://schemas.microsoft.com/office/powerpoint/2010/main" val="1477018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121D-1409-A6A5-C191-5A1CED5271BB}"/>
              </a:ext>
            </a:extLst>
          </p:cNvPr>
          <p:cNvSpPr>
            <a:spLocks noGrp="1"/>
          </p:cNvSpPr>
          <p:nvPr>
            <p:ph type="title"/>
          </p:nvPr>
        </p:nvSpPr>
        <p:spPr/>
        <p:txBody>
          <a:bodyPr>
            <a:normAutofit/>
          </a:bodyPr>
          <a:lstStyle/>
          <a:p>
            <a:r>
              <a:rPr lang="fr-FR" sz="4000" dirty="0">
                <a:solidFill>
                  <a:srgbClr val="996633"/>
                </a:solidFill>
              </a:rPr>
              <a:t>Mme </a:t>
            </a:r>
            <a:r>
              <a:rPr lang="fr-FR" sz="4000" dirty="0" err="1">
                <a:solidFill>
                  <a:srgbClr val="996633"/>
                </a:solidFill>
              </a:rPr>
              <a:t>Céhé</a:t>
            </a:r>
            <a:r>
              <a:rPr lang="fr-FR" sz="4000" dirty="0">
                <a:solidFill>
                  <a:srgbClr val="996633"/>
                </a:solidFill>
              </a:rPr>
              <a:t> est adressée au médecin addictologue</a:t>
            </a:r>
          </a:p>
        </p:txBody>
      </p:sp>
      <p:sp>
        <p:nvSpPr>
          <p:cNvPr id="3" name="Espace réservé du contenu 2">
            <a:extLst>
              <a:ext uri="{FF2B5EF4-FFF2-40B4-BE49-F238E27FC236}">
                <a16:creationId xmlns:a16="http://schemas.microsoft.com/office/drawing/2014/main" id="{D27D21D1-BA54-F280-CF94-AF98E6A5B5AC}"/>
              </a:ext>
            </a:extLst>
          </p:cNvPr>
          <p:cNvSpPr>
            <a:spLocks noGrp="1"/>
          </p:cNvSpPr>
          <p:nvPr>
            <p:ph idx="1"/>
          </p:nvPr>
        </p:nvSpPr>
        <p:spPr/>
        <p:txBody>
          <a:bodyPr>
            <a:normAutofit lnSpcReduction="10000"/>
          </a:bodyPr>
          <a:lstStyle/>
          <a:p>
            <a:pPr>
              <a:buFontTx/>
              <a:buChar char="-"/>
            </a:pPr>
            <a:r>
              <a:rPr lang="fr-FR" dirty="0">
                <a:solidFill>
                  <a:srgbClr val="996633"/>
                </a:solidFill>
              </a:rPr>
              <a:t>Proposition de MSO déclinée par la patiente</a:t>
            </a:r>
          </a:p>
          <a:p>
            <a:pPr>
              <a:buFontTx/>
              <a:buChar char="-"/>
            </a:pPr>
            <a:r>
              <a:rPr lang="fr-FR" dirty="0">
                <a:solidFill>
                  <a:srgbClr val="996633"/>
                </a:solidFill>
              </a:rPr>
              <a:t>Rassurer la patiente :  données du CRAT</a:t>
            </a:r>
          </a:p>
          <a:p>
            <a:pPr marL="0" indent="0">
              <a:buNone/>
            </a:pPr>
            <a:endParaRPr lang="fr-FR" dirty="0">
              <a:solidFill>
                <a:srgbClr val="996633"/>
              </a:solidFill>
            </a:endParaRPr>
          </a:p>
          <a:p>
            <a:pPr marL="0" indent="0">
              <a:buNone/>
            </a:pPr>
            <a:endParaRPr lang="fr-FR" dirty="0">
              <a:solidFill>
                <a:srgbClr val="996633"/>
              </a:solidFill>
            </a:endParaRPr>
          </a:p>
          <a:p>
            <a:pPr>
              <a:buFontTx/>
              <a:buChar char="-"/>
            </a:pPr>
            <a:endParaRPr lang="fr-FR" dirty="0">
              <a:solidFill>
                <a:srgbClr val="996633"/>
              </a:solidFill>
            </a:endParaRPr>
          </a:p>
          <a:p>
            <a:pPr>
              <a:buFontTx/>
              <a:buChar char="-"/>
            </a:pPr>
            <a:r>
              <a:rPr lang="fr-FR" dirty="0">
                <a:solidFill>
                  <a:srgbClr val="996633"/>
                </a:solidFill>
              </a:rPr>
              <a:t>Prise en charge d’une diminution progressive par paliers des prises de Tramadol</a:t>
            </a:r>
          </a:p>
          <a:p>
            <a:pPr>
              <a:buFontTx/>
              <a:buChar char="-"/>
            </a:pPr>
            <a:r>
              <a:rPr lang="fr-FR" dirty="0">
                <a:solidFill>
                  <a:srgbClr val="996633"/>
                </a:solidFill>
              </a:rPr>
              <a:t>Accompagnement psychologique et psychiatrique</a:t>
            </a:r>
          </a:p>
          <a:p>
            <a:pPr>
              <a:buFontTx/>
              <a:buChar char="-"/>
            </a:pPr>
            <a:r>
              <a:rPr lang="fr-FR" dirty="0">
                <a:solidFill>
                  <a:srgbClr val="996633"/>
                </a:solidFill>
              </a:rPr>
              <a:t>Alliance</a:t>
            </a:r>
          </a:p>
        </p:txBody>
      </p:sp>
      <p:sp>
        <p:nvSpPr>
          <p:cNvPr id="5" name="Espace réservé du numéro de diapositive 4">
            <a:extLst>
              <a:ext uri="{FF2B5EF4-FFF2-40B4-BE49-F238E27FC236}">
                <a16:creationId xmlns:a16="http://schemas.microsoft.com/office/drawing/2014/main" id="{C93AFF46-4400-2232-EBA4-1B304ECFCBFD}"/>
              </a:ext>
            </a:extLst>
          </p:cNvPr>
          <p:cNvSpPr>
            <a:spLocks noGrp="1"/>
          </p:cNvSpPr>
          <p:nvPr>
            <p:ph type="sldNum" sz="quarter" idx="12"/>
          </p:nvPr>
        </p:nvSpPr>
        <p:spPr/>
        <p:txBody>
          <a:bodyPr/>
          <a:lstStyle/>
          <a:p>
            <a:fld id="{4B9D2961-E2E1-254B-8BE2-3756239E383D}" type="slidenum">
              <a:rPr lang="fr-FR" smtClean="0"/>
              <a:t>59</a:t>
            </a:fld>
            <a:endParaRPr lang="fr-FR"/>
          </a:p>
        </p:txBody>
      </p:sp>
      <p:pic>
        <p:nvPicPr>
          <p:cNvPr id="7" name="Image 6">
            <a:extLst>
              <a:ext uri="{FF2B5EF4-FFF2-40B4-BE49-F238E27FC236}">
                <a16:creationId xmlns:a16="http://schemas.microsoft.com/office/drawing/2014/main" id="{241F9DC4-D6B7-87A1-48B8-06DFB4BB550B}"/>
              </a:ext>
            </a:extLst>
          </p:cNvPr>
          <p:cNvPicPr>
            <a:picLocks noChangeAspect="1"/>
          </p:cNvPicPr>
          <p:nvPr/>
        </p:nvPicPr>
        <p:blipFill>
          <a:blip r:embed="rId2"/>
          <a:stretch>
            <a:fillRect/>
          </a:stretch>
        </p:blipFill>
        <p:spPr>
          <a:xfrm>
            <a:off x="920509" y="2878860"/>
            <a:ext cx="9754445" cy="1348857"/>
          </a:xfrm>
          <a:prstGeom prst="rect">
            <a:avLst/>
          </a:prstGeom>
        </p:spPr>
      </p:pic>
    </p:spTree>
    <p:extLst>
      <p:ext uri="{BB962C8B-B14F-4D97-AF65-F5344CB8AC3E}">
        <p14:creationId xmlns:p14="http://schemas.microsoft.com/office/powerpoint/2010/main" val="127357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B8849F-7D95-B892-E799-163299138FCE}"/>
              </a:ext>
            </a:extLst>
          </p:cNvPr>
          <p:cNvSpPr>
            <a:spLocks noGrp="1"/>
          </p:cNvSpPr>
          <p:nvPr>
            <p:ph type="title"/>
          </p:nvPr>
        </p:nvSpPr>
        <p:spPr>
          <a:xfrm>
            <a:off x="815163" y="485325"/>
            <a:ext cx="10515600" cy="599307"/>
          </a:xfrm>
        </p:spPr>
        <p:txBody>
          <a:bodyPr>
            <a:normAutofit fontScale="90000"/>
          </a:bodyPr>
          <a:lstStyle/>
          <a:p>
            <a:r>
              <a:rPr lang="fr-FR" sz="3200" dirty="0">
                <a:solidFill>
                  <a:srgbClr val="996633"/>
                </a:solidFill>
              </a:rPr>
              <a:t>État des lieux de la consommation des antalgiques opioïdes et leurs usages problématiques, Rapport ANSM, Février 2019</a:t>
            </a:r>
          </a:p>
        </p:txBody>
      </p:sp>
      <p:sp>
        <p:nvSpPr>
          <p:cNvPr id="3" name="Espace réservé du contenu 2">
            <a:extLst>
              <a:ext uri="{FF2B5EF4-FFF2-40B4-BE49-F238E27FC236}">
                <a16:creationId xmlns:a16="http://schemas.microsoft.com/office/drawing/2014/main" id="{58B0FC79-3062-635A-8D31-4AFBC8E3DCF1}"/>
              </a:ext>
            </a:extLst>
          </p:cNvPr>
          <p:cNvSpPr>
            <a:spLocks noGrp="1"/>
          </p:cNvSpPr>
          <p:nvPr>
            <p:ph idx="1"/>
          </p:nvPr>
        </p:nvSpPr>
        <p:spPr>
          <a:xfrm>
            <a:off x="838200" y="1777430"/>
            <a:ext cx="10515600" cy="4399534"/>
          </a:xfrm>
        </p:spPr>
        <p:txBody>
          <a:bodyPr/>
          <a:lstStyle/>
          <a:p>
            <a:pPr marL="0" indent="0" algn="ctr">
              <a:buNone/>
            </a:pPr>
            <a:r>
              <a:rPr lang="fr-FR" dirty="0">
                <a:solidFill>
                  <a:srgbClr val="996633"/>
                </a:solidFill>
              </a:rPr>
              <a:t>Crise USA</a:t>
            </a:r>
          </a:p>
          <a:p>
            <a:endParaRPr lang="fr-FR" dirty="0"/>
          </a:p>
        </p:txBody>
      </p:sp>
      <p:pic>
        <p:nvPicPr>
          <p:cNvPr id="5" name="Image 4">
            <a:extLst>
              <a:ext uri="{FF2B5EF4-FFF2-40B4-BE49-F238E27FC236}">
                <a16:creationId xmlns:a16="http://schemas.microsoft.com/office/drawing/2014/main" id="{47A8CA6C-CB41-38D5-0C7E-864D05F21D64}"/>
              </a:ext>
            </a:extLst>
          </p:cNvPr>
          <p:cNvPicPr>
            <a:picLocks noChangeAspect="1"/>
          </p:cNvPicPr>
          <p:nvPr/>
        </p:nvPicPr>
        <p:blipFill>
          <a:blip r:embed="rId2"/>
          <a:stretch>
            <a:fillRect/>
          </a:stretch>
        </p:blipFill>
        <p:spPr>
          <a:xfrm>
            <a:off x="965771" y="2116476"/>
            <a:ext cx="9780997" cy="4171307"/>
          </a:xfrm>
          <a:prstGeom prst="rect">
            <a:avLst/>
          </a:prstGeom>
        </p:spPr>
      </p:pic>
      <p:sp>
        <p:nvSpPr>
          <p:cNvPr id="4" name="Espace réservé du numéro de diapositive 3">
            <a:extLst>
              <a:ext uri="{FF2B5EF4-FFF2-40B4-BE49-F238E27FC236}">
                <a16:creationId xmlns:a16="http://schemas.microsoft.com/office/drawing/2014/main" id="{5004F270-9F9A-21A8-07A0-61A888E13B54}"/>
              </a:ext>
            </a:extLst>
          </p:cNvPr>
          <p:cNvSpPr>
            <a:spLocks noGrp="1"/>
          </p:cNvSpPr>
          <p:nvPr>
            <p:ph type="sldNum" sz="quarter" idx="12"/>
          </p:nvPr>
        </p:nvSpPr>
        <p:spPr/>
        <p:txBody>
          <a:bodyPr/>
          <a:lstStyle/>
          <a:p>
            <a:fld id="{4B9D2961-E2E1-254B-8BE2-3756239E383D}" type="slidenum">
              <a:rPr lang="fr-FR" smtClean="0"/>
              <a:t>6</a:t>
            </a:fld>
            <a:endParaRPr lang="fr-FR"/>
          </a:p>
        </p:txBody>
      </p:sp>
    </p:spTree>
    <p:extLst>
      <p:ext uri="{BB962C8B-B14F-4D97-AF65-F5344CB8AC3E}">
        <p14:creationId xmlns:p14="http://schemas.microsoft.com/office/powerpoint/2010/main" val="3269214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996633"/>
                </a:solidFill>
              </a:rPr>
              <a:t>Cs pédiatrique de Mme </a:t>
            </a:r>
            <a:r>
              <a:rPr lang="fr-FR" dirty="0" err="1">
                <a:solidFill>
                  <a:srgbClr val="996633"/>
                </a:solidFill>
              </a:rPr>
              <a:t>Céhé</a:t>
            </a:r>
            <a:r>
              <a:rPr lang="fr-FR" dirty="0">
                <a:solidFill>
                  <a:srgbClr val="996633"/>
                </a:solidFill>
              </a:rPr>
              <a:t> à 34SA</a:t>
            </a:r>
            <a:br>
              <a:rPr lang="fr-FR" dirty="0">
                <a:solidFill>
                  <a:srgbClr val="996633"/>
                </a:solidFill>
              </a:rPr>
            </a:br>
            <a:endParaRPr lang="fr-FR" dirty="0"/>
          </a:p>
        </p:txBody>
      </p:sp>
      <p:sp>
        <p:nvSpPr>
          <p:cNvPr id="4" name="Espace réservé du numéro de diapositive 3"/>
          <p:cNvSpPr>
            <a:spLocks noGrp="1"/>
          </p:cNvSpPr>
          <p:nvPr>
            <p:ph type="sldNum" sz="quarter" idx="12"/>
          </p:nvPr>
        </p:nvSpPr>
        <p:spPr/>
        <p:txBody>
          <a:bodyPr/>
          <a:lstStyle/>
          <a:p>
            <a:fld id="{4B9D2961-E2E1-254B-8BE2-3756239E383D}" type="slidenum">
              <a:rPr lang="fr-FR" smtClean="0"/>
              <a:t>60</a:t>
            </a:fld>
            <a:endParaRPr lang="fr-FR"/>
          </a:p>
        </p:txBody>
      </p:sp>
      <p:sp>
        <p:nvSpPr>
          <p:cNvPr id="5" name="Espace réservé du contenu 2">
            <a:extLst>
              <a:ext uri="{FF2B5EF4-FFF2-40B4-BE49-F238E27FC236}">
                <a16:creationId xmlns:a16="http://schemas.microsoft.com/office/drawing/2014/main" id="{054CC180-C920-25B2-B43F-B43EFA0C0CC7}"/>
              </a:ext>
            </a:extLst>
          </p:cNvPr>
          <p:cNvSpPr txBox="1">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err="1">
                <a:solidFill>
                  <a:srgbClr val="996633"/>
                </a:solidFill>
              </a:rPr>
              <a:t>Tramadol</a:t>
            </a:r>
            <a:r>
              <a:rPr lang="fr-FR" dirty="0">
                <a:solidFill>
                  <a:srgbClr val="996633"/>
                </a:solidFill>
              </a:rPr>
              <a:t> poursuivi, réduit à 150mg, bébé eutrophe, veut allaiter:</a:t>
            </a:r>
          </a:p>
          <a:p>
            <a:pPr marL="0" indent="0">
              <a:buNone/>
            </a:pPr>
            <a:endParaRPr lang="fr-FR" dirty="0">
              <a:solidFill>
                <a:srgbClr val="996633"/>
              </a:solidFill>
            </a:endParaRPr>
          </a:p>
          <a:p>
            <a:pPr marL="0" indent="0">
              <a:buFont typeface="Arial" panose="020B0604020202020204" pitchFamily="34" charset="0"/>
              <a:buNone/>
            </a:pPr>
            <a:r>
              <a:rPr lang="fr-FR" dirty="0">
                <a:solidFill>
                  <a:srgbClr val="996633"/>
                </a:solidFill>
              </a:rPr>
              <a:t>Valoriser la baisse des doses, rassurer /échos normales</a:t>
            </a:r>
          </a:p>
          <a:p>
            <a:pPr marL="0" indent="0">
              <a:buFont typeface="Arial" panose="020B0604020202020204" pitchFamily="34" charset="0"/>
              <a:buNone/>
            </a:pPr>
            <a:r>
              <a:rPr lang="fr-FR" dirty="0">
                <a:solidFill>
                  <a:srgbClr val="996633"/>
                </a:solidFill>
              </a:rPr>
              <a:t>Expliquer le sevrage mais aussi:</a:t>
            </a:r>
          </a:p>
          <a:p>
            <a:pPr marL="0" indent="0">
              <a:buFont typeface="Arial" panose="020B0604020202020204" pitchFamily="34" charset="0"/>
              <a:buNone/>
            </a:pPr>
            <a:r>
              <a:rPr lang="fr-FR" dirty="0">
                <a:solidFill>
                  <a:srgbClr val="996633"/>
                </a:solidFill>
              </a:rPr>
              <a:t>Imprégnation possible à la naissance</a:t>
            </a:r>
          </a:p>
          <a:p>
            <a:pPr marL="0" indent="0">
              <a:buFont typeface="Arial" panose="020B0604020202020204" pitchFamily="34" charset="0"/>
              <a:buNone/>
            </a:pPr>
            <a:r>
              <a:rPr lang="fr-FR" b="1" dirty="0">
                <a:solidFill>
                  <a:srgbClr val="996633"/>
                </a:solidFill>
              </a:rPr>
              <a:t>Pas d’allaitement </a:t>
            </a:r>
            <a:r>
              <a:rPr lang="fr-FR" dirty="0">
                <a:solidFill>
                  <a:srgbClr val="996633"/>
                </a:solidFill>
              </a:rPr>
              <a:t>si traitement continu car risque d’accumulation chez le bébé (</a:t>
            </a:r>
            <a:r>
              <a:rPr lang="fr-FR" dirty="0" err="1">
                <a:solidFill>
                  <a:srgbClr val="996633"/>
                </a:solidFill>
              </a:rPr>
              <a:t>cf</a:t>
            </a:r>
            <a:r>
              <a:rPr lang="fr-FR" dirty="0">
                <a:solidFill>
                  <a:srgbClr val="996633"/>
                </a:solidFill>
              </a:rPr>
              <a:t> CRAT)</a:t>
            </a:r>
          </a:p>
          <a:p>
            <a:pPr marL="0" indent="0">
              <a:buFont typeface="Arial" panose="020B0604020202020204" pitchFamily="34" charset="0"/>
              <a:buNone/>
            </a:pPr>
            <a:r>
              <a:rPr lang="fr-FR" dirty="0">
                <a:solidFill>
                  <a:srgbClr val="996633"/>
                </a:solidFill>
              </a:rPr>
              <a:t>= Possible motivation pour un traitement de substitution?</a:t>
            </a:r>
          </a:p>
        </p:txBody>
      </p:sp>
    </p:spTree>
    <p:extLst>
      <p:ext uri="{BB962C8B-B14F-4D97-AF65-F5344CB8AC3E}">
        <p14:creationId xmlns:p14="http://schemas.microsoft.com/office/powerpoint/2010/main" val="3104830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188913"/>
            <a:ext cx="9009063" cy="5854700"/>
          </a:xfrm>
        </p:spPr>
      </p:pic>
      <p:sp>
        <p:nvSpPr>
          <p:cNvPr id="24579" name="Rectangle 4"/>
          <p:cNvSpPr>
            <a:spLocks noChangeArrowheads="1"/>
          </p:cNvSpPr>
          <p:nvPr/>
        </p:nvSpPr>
        <p:spPr bwMode="auto">
          <a:xfrm>
            <a:off x="2208213" y="6043614"/>
            <a:ext cx="457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000" dirty="0">
              <a:solidFill>
                <a:srgbClr val="000000"/>
              </a:solidFill>
              <a:latin typeface="Calibri" panose="020F0502020204030204" pitchFamily="34" charset="0"/>
            </a:endParaRPr>
          </a:p>
          <a:p>
            <a:pPr>
              <a:spcBef>
                <a:spcPct val="0"/>
              </a:spcBef>
              <a:buFontTx/>
              <a:buNone/>
            </a:pPr>
            <a:r>
              <a:rPr lang="fr-FR" altLang="fr-FR" sz="1000" dirty="0">
                <a:solidFill>
                  <a:srgbClr val="000000"/>
                </a:solidFill>
                <a:latin typeface="Calibri" panose="020F0502020204030204" pitchFamily="34" charset="0"/>
              </a:rPr>
              <a:t> </a:t>
            </a:r>
            <a:r>
              <a:rPr lang="fr-FR" altLang="fr-FR" sz="2000" b="1" dirty="0">
                <a:solidFill>
                  <a:srgbClr val="000000"/>
                </a:solidFill>
                <a:latin typeface="Calibri" panose="020F0502020204030204" pitchFamily="34" charset="0"/>
                <a:cs typeface="Calibri" panose="020F0502020204030204" pitchFamily="34" charset="0"/>
              </a:rPr>
              <a:t>Dr Elisabeth ELEFANT</a:t>
            </a:r>
            <a:endParaRPr lang="fr-FR" altLang="fr-FR" sz="2000" dirty="0">
              <a:latin typeface="Calibri" panose="020F0502020204030204" pitchFamily="34" charset="0"/>
              <a:cs typeface="Calibri" panose="020F0502020204030204" pitchFamily="34" charset="0"/>
            </a:endParaRPr>
          </a:p>
        </p:txBody>
      </p:sp>
      <p:sp>
        <p:nvSpPr>
          <p:cNvPr id="24580" name="Rectangle 5"/>
          <p:cNvSpPr>
            <a:spLocks noChangeArrowheads="1"/>
          </p:cNvSpPr>
          <p:nvPr/>
        </p:nvSpPr>
        <p:spPr bwMode="auto">
          <a:xfrm>
            <a:off x="5961064" y="6013412"/>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400" dirty="0">
              <a:solidFill>
                <a:srgbClr val="000000"/>
              </a:solidFill>
            </a:endParaRPr>
          </a:p>
          <a:p>
            <a:pPr>
              <a:spcBef>
                <a:spcPct val="0"/>
              </a:spcBef>
              <a:buFontTx/>
              <a:buNone/>
            </a:pPr>
            <a:r>
              <a:rPr lang="fr-FR" altLang="fr-FR" sz="1800" i="1" dirty="0">
                <a:solidFill>
                  <a:srgbClr val="000000"/>
                </a:solidFill>
                <a:latin typeface="Comic Sans MS" panose="030F0702030302020204" pitchFamily="66" charset="0"/>
              </a:rPr>
              <a:t>  </a:t>
            </a:r>
            <a:r>
              <a:rPr lang="fr-FR" altLang="fr-FR" sz="1800" i="1" dirty="0">
                <a:solidFill>
                  <a:srgbClr val="000000"/>
                </a:solidFill>
                <a:latin typeface="+mn-lt"/>
              </a:rPr>
              <a:t>SFMP –Lille 14 octobre 2022</a:t>
            </a:r>
            <a:endParaRPr lang="fr-FR" altLang="fr-FR" sz="1800" dirty="0">
              <a:latin typeface="+mn-lt"/>
            </a:endParaRPr>
          </a:p>
        </p:txBody>
      </p:sp>
      <p:sp>
        <p:nvSpPr>
          <p:cNvPr id="24581" name="ZoneTexte 6"/>
          <p:cNvSpPr txBox="1">
            <a:spLocks noChangeArrowheads="1"/>
          </p:cNvSpPr>
          <p:nvPr/>
        </p:nvSpPr>
        <p:spPr bwMode="auto">
          <a:xfrm>
            <a:off x="4494214" y="981075"/>
            <a:ext cx="5849937"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p>
        </p:txBody>
      </p:sp>
      <p:sp>
        <p:nvSpPr>
          <p:cNvPr id="2" name="Espace réservé du numéro de diapositive 1">
            <a:extLst>
              <a:ext uri="{FF2B5EF4-FFF2-40B4-BE49-F238E27FC236}">
                <a16:creationId xmlns:a16="http://schemas.microsoft.com/office/drawing/2014/main" id="{2ACEBF3F-E4B7-70F3-AA3A-FF312E5435B8}"/>
              </a:ext>
            </a:extLst>
          </p:cNvPr>
          <p:cNvSpPr>
            <a:spLocks noGrp="1"/>
          </p:cNvSpPr>
          <p:nvPr>
            <p:ph type="sldNum" sz="quarter" idx="12"/>
          </p:nvPr>
        </p:nvSpPr>
        <p:spPr/>
        <p:txBody>
          <a:bodyPr/>
          <a:lstStyle/>
          <a:p>
            <a:fld id="{4B9D2961-E2E1-254B-8BE2-3756239E383D}" type="slidenum">
              <a:rPr lang="fr-FR" smtClean="0"/>
              <a:t>61</a:t>
            </a:fld>
            <a:endParaRPr lang="fr-FR"/>
          </a:p>
        </p:txBody>
      </p:sp>
    </p:spTree>
    <p:extLst>
      <p:ext uri="{BB962C8B-B14F-4D97-AF65-F5344CB8AC3E}">
        <p14:creationId xmlns:p14="http://schemas.microsoft.com/office/powerpoint/2010/main" val="22707128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378" y="-336211"/>
            <a:ext cx="10515600" cy="1325563"/>
          </a:xfrm>
        </p:spPr>
        <p:txBody>
          <a:bodyPr>
            <a:normAutofit/>
          </a:bodyPr>
          <a:lstStyle/>
          <a:p>
            <a:r>
              <a:rPr lang="fr-FR" sz="3600" b="1" dirty="0" err="1">
                <a:solidFill>
                  <a:srgbClr val="996633"/>
                </a:solidFill>
              </a:rPr>
              <a:t>Tramadol</a:t>
            </a:r>
            <a:r>
              <a:rPr lang="fr-FR" sz="3600" b="1" dirty="0">
                <a:solidFill>
                  <a:srgbClr val="996633"/>
                </a:solidFill>
              </a:rPr>
              <a:t> – Allaitement</a:t>
            </a:r>
          </a:p>
        </p:txBody>
      </p:sp>
      <p:sp>
        <p:nvSpPr>
          <p:cNvPr id="3" name="Espace réservé du contenu 2"/>
          <p:cNvSpPr>
            <a:spLocks noGrp="1"/>
          </p:cNvSpPr>
          <p:nvPr>
            <p:ph idx="1"/>
          </p:nvPr>
        </p:nvSpPr>
        <p:spPr>
          <a:xfrm>
            <a:off x="537029" y="1494971"/>
            <a:ext cx="11001828" cy="5036458"/>
          </a:xfrm>
        </p:spPr>
        <p:txBody>
          <a:bodyPr>
            <a:normAutofit fontScale="85000" lnSpcReduction="10000"/>
          </a:bodyPr>
          <a:lstStyle/>
          <a:p>
            <a:pPr marL="0" indent="0">
              <a:buNone/>
            </a:pPr>
            <a:r>
              <a:rPr lang="fr-FR" b="1" dirty="0">
                <a:solidFill>
                  <a:srgbClr val="996633"/>
                </a:solidFill>
              </a:rPr>
              <a:t>BIODALGIC® – CONTRAMAL® – MONOALGIC® – MONOCRIXO® – OROZAMUDOL® – TAKADOL® – TOPALGIC® – ZAMUDOL® – ZUMALGIC®</a:t>
            </a:r>
          </a:p>
          <a:p>
            <a:r>
              <a:rPr lang="fr-FR" dirty="0">
                <a:solidFill>
                  <a:srgbClr val="996633"/>
                </a:solidFill>
              </a:rPr>
              <a:t>Antalgique de palier 2 (opiacé faible), parfois utilisé dans l’analgésie obstétricale.</a:t>
            </a:r>
          </a:p>
          <a:p>
            <a:pPr fontAlgn="base"/>
            <a:r>
              <a:rPr lang="fr-FR" dirty="0">
                <a:solidFill>
                  <a:srgbClr val="996633"/>
                </a:solidFill>
              </a:rPr>
              <a:t>Dans les 4 jours qui suivent l’accouchement, le passage dans le lait du </a:t>
            </a:r>
            <a:r>
              <a:rPr lang="fr-FR" dirty="0" err="1">
                <a:solidFill>
                  <a:srgbClr val="996633"/>
                </a:solidFill>
              </a:rPr>
              <a:t>tramadol</a:t>
            </a:r>
            <a:r>
              <a:rPr lang="fr-FR" dirty="0">
                <a:solidFill>
                  <a:srgbClr val="996633"/>
                </a:solidFill>
              </a:rPr>
              <a:t> et de son métabolite actif est faible, aucun événement particulier n’a été observé chez les enfants allaités.</a:t>
            </a:r>
          </a:p>
          <a:p>
            <a:pPr lvl="1" fontAlgn="base"/>
            <a:r>
              <a:rPr lang="fr-FR" dirty="0">
                <a:solidFill>
                  <a:srgbClr val="996633"/>
                </a:solidFill>
              </a:rPr>
              <a:t>Au-delà, il n’y a pas de dosage dans le lait permettant de calculer la dose reçue par l’enfant, ni de suivi d’enfants allaités, mais à ce jour aucun évènement particulier n’a été rapporté chez des enfants allaités par des mères traitées</a:t>
            </a:r>
          </a:p>
          <a:p>
            <a:pPr fontAlgn="base"/>
            <a:r>
              <a:rPr lang="fr-FR" dirty="0">
                <a:solidFill>
                  <a:srgbClr val="996633"/>
                </a:solidFill>
              </a:rPr>
              <a:t>Au vu des données disponibles: dans les 4 premiers jours qui suivent l’accouchement, son utilisation par voie orale est possible chez une femme qui allaite.</a:t>
            </a:r>
          </a:p>
          <a:p>
            <a:pPr fontAlgn="base"/>
            <a:r>
              <a:rPr lang="fr-FR" dirty="0">
                <a:solidFill>
                  <a:srgbClr val="996633"/>
                </a:solidFill>
              </a:rPr>
              <a:t>Au-delà de cette période, on préférera utiliser un autre antalgique ou traitement.</a:t>
            </a:r>
          </a:p>
          <a:p>
            <a:pPr fontAlgn="base"/>
            <a:r>
              <a:rPr lang="fr-FR" dirty="0">
                <a:solidFill>
                  <a:srgbClr val="996633"/>
                </a:solidFill>
              </a:rPr>
              <a:t>Si toutefois un opiacé faible s’avère indispensable, un traitement par </a:t>
            </a:r>
            <a:r>
              <a:rPr lang="fr-FR" dirty="0" err="1">
                <a:solidFill>
                  <a:srgbClr val="996633"/>
                </a:solidFill>
              </a:rPr>
              <a:t>tramadol</a:t>
            </a:r>
            <a:r>
              <a:rPr lang="fr-FR" dirty="0">
                <a:solidFill>
                  <a:srgbClr val="996633"/>
                </a:solidFill>
              </a:rPr>
              <a:t> peut être envisagé chez une femme en cours d’allaitement </a:t>
            </a:r>
            <a:r>
              <a:rPr lang="fr-FR" b="1" dirty="0">
                <a:solidFill>
                  <a:srgbClr val="996633"/>
                </a:solidFill>
              </a:rPr>
              <a:t>à condition qu’il soit bref (de l’ordre de 2 à 3 jours)</a:t>
            </a:r>
            <a:r>
              <a:rPr lang="fr-FR" dirty="0">
                <a:solidFill>
                  <a:srgbClr val="996633"/>
                </a:solidFill>
              </a:rPr>
              <a:t> et à la posologie la plus faible possible</a:t>
            </a:r>
          </a:p>
          <a:p>
            <a:pPr fontAlgn="base"/>
            <a:endParaRPr lang="fr-FR" dirty="0"/>
          </a:p>
          <a:p>
            <a:endParaRPr lang="fr-FR" dirty="0"/>
          </a:p>
        </p:txBody>
      </p:sp>
      <p:sp>
        <p:nvSpPr>
          <p:cNvPr id="5" name="Espace réservé du numéro de diapositive 4"/>
          <p:cNvSpPr>
            <a:spLocks noGrp="1"/>
          </p:cNvSpPr>
          <p:nvPr>
            <p:ph type="sldNum" sz="quarter" idx="12"/>
          </p:nvPr>
        </p:nvSpPr>
        <p:spPr/>
        <p:txBody>
          <a:bodyPr/>
          <a:lstStyle/>
          <a:p>
            <a:fld id="{4B9D2961-E2E1-254B-8BE2-3756239E383D}" type="slidenum">
              <a:rPr lang="fr-FR" smtClean="0"/>
              <a:t>62</a:t>
            </a:fld>
            <a:endParaRPr lang="fr-FR"/>
          </a:p>
        </p:txBody>
      </p:sp>
      <p:pic>
        <p:nvPicPr>
          <p:cNvPr id="12" name="Image 11"/>
          <p:cNvPicPr>
            <a:picLocks noChangeAspect="1"/>
          </p:cNvPicPr>
          <p:nvPr/>
        </p:nvPicPr>
        <p:blipFill>
          <a:blip r:embed="rId2"/>
          <a:stretch>
            <a:fillRect/>
          </a:stretch>
        </p:blipFill>
        <p:spPr>
          <a:xfrm>
            <a:off x="5159577" y="0"/>
            <a:ext cx="6902045" cy="831395"/>
          </a:xfrm>
          <a:prstGeom prst="rect">
            <a:avLst/>
          </a:prstGeom>
        </p:spPr>
      </p:pic>
    </p:spTree>
    <p:extLst>
      <p:ext uri="{BB962C8B-B14F-4D97-AF65-F5344CB8AC3E}">
        <p14:creationId xmlns:p14="http://schemas.microsoft.com/office/powerpoint/2010/main" val="31105798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DA042A-64B7-7463-9C65-0723EBEA0BAD}"/>
              </a:ext>
            </a:extLst>
          </p:cNvPr>
          <p:cNvSpPr>
            <a:spLocks noGrp="1"/>
          </p:cNvSpPr>
          <p:nvPr>
            <p:ph type="title"/>
          </p:nvPr>
        </p:nvSpPr>
        <p:spPr>
          <a:xfrm>
            <a:off x="699654" y="160891"/>
            <a:ext cx="10515600" cy="1325563"/>
          </a:xfrm>
        </p:spPr>
        <p:txBody>
          <a:bodyPr/>
          <a:lstStyle/>
          <a:p>
            <a:r>
              <a:rPr lang="fr-FR" dirty="0">
                <a:solidFill>
                  <a:srgbClr val="996633"/>
                </a:solidFill>
              </a:rPr>
              <a:t>Que faire en prévention ?</a:t>
            </a:r>
          </a:p>
        </p:txBody>
      </p:sp>
      <p:sp>
        <p:nvSpPr>
          <p:cNvPr id="3" name="Espace réservé du contenu 2">
            <a:extLst>
              <a:ext uri="{FF2B5EF4-FFF2-40B4-BE49-F238E27FC236}">
                <a16:creationId xmlns:a16="http://schemas.microsoft.com/office/drawing/2014/main" id="{DB1D9C7B-F375-DFC4-CB96-523D72C9B507}"/>
              </a:ext>
            </a:extLst>
          </p:cNvPr>
          <p:cNvSpPr>
            <a:spLocks noGrp="1"/>
          </p:cNvSpPr>
          <p:nvPr>
            <p:ph idx="1"/>
          </p:nvPr>
        </p:nvSpPr>
        <p:spPr>
          <a:xfrm>
            <a:off x="568036" y="1233056"/>
            <a:ext cx="10785764" cy="4943908"/>
          </a:xfrm>
        </p:spPr>
        <p:txBody>
          <a:bodyPr>
            <a:normAutofit fontScale="47500" lnSpcReduction="20000"/>
          </a:bodyPr>
          <a:lstStyle/>
          <a:p>
            <a:endParaRPr lang="fr-FR" dirty="0">
              <a:solidFill>
                <a:srgbClr val="996633"/>
              </a:solidFill>
            </a:endParaRPr>
          </a:p>
          <a:p>
            <a:r>
              <a:rPr lang="fr-FR" sz="4400" dirty="0">
                <a:solidFill>
                  <a:srgbClr val="996633"/>
                </a:solidFill>
              </a:rPr>
              <a:t>Eviter les prescriptions pour les personnes à risque de mésusage et/ou d’addiction</a:t>
            </a:r>
          </a:p>
          <a:p>
            <a:endParaRPr lang="fr-FR" sz="4400" dirty="0">
              <a:solidFill>
                <a:srgbClr val="996633"/>
              </a:solidFill>
            </a:endParaRPr>
          </a:p>
          <a:p>
            <a:r>
              <a:rPr lang="fr-FR" sz="4400" dirty="0">
                <a:solidFill>
                  <a:srgbClr val="996633"/>
                </a:solidFill>
              </a:rPr>
              <a:t>Interroger toutes les femmes enceintes sur leurs consommations d’antalgiques</a:t>
            </a:r>
          </a:p>
          <a:p>
            <a:pPr marL="0" indent="0">
              <a:buNone/>
            </a:pPr>
            <a:endParaRPr lang="fr-FR" sz="4400" dirty="0">
              <a:solidFill>
                <a:srgbClr val="996633"/>
              </a:solidFill>
            </a:endParaRPr>
          </a:p>
          <a:p>
            <a:r>
              <a:rPr lang="fr-FR" sz="4400" dirty="0">
                <a:solidFill>
                  <a:srgbClr val="996633"/>
                </a:solidFill>
              </a:rPr>
              <a:t>Prendre en compte la possibilité de mésusage sans jugement négatif</a:t>
            </a:r>
          </a:p>
          <a:p>
            <a:pPr lvl="1"/>
            <a:r>
              <a:rPr lang="fr-FR" sz="4400" dirty="0">
                <a:solidFill>
                  <a:srgbClr val="996633"/>
                </a:solidFill>
              </a:rPr>
              <a:t>Ce n’est pas un vice, elles n’ont pas fait exprès</a:t>
            </a:r>
          </a:p>
          <a:p>
            <a:pPr lvl="1"/>
            <a:r>
              <a:rPr lang="fr-FR" sz="4400" dirty="0">
                <a:solidFill>
                  <a:srgbClr val="996633"/>
                </a:solidFill>
              </a:rPr>
              <a:t>Chercher les comorbidités, les fragilités</a:t>
            </a:r>
          </a:p>
          <a:p>
            <a:pPr lvl="1"/>
            <a:r>
              <a:rPr lang="fr-FR" sz="4400" dirty="0">
                <a:solidFill>
                  <a:srgbClr val="996633"/>
                </a:solidFill>
              </a:rPr>
              <a:t>Chercher les facteurs ressources</a:t>
            </a:r>
          </a:p>
          <a:p>
            <a:pPr lvl="1"/>
            <a:r>
              <a:rPr lang="fr-FR" sz="4400" dirty="0">
                <a:solidFill>
                  <a:srgbClr val="996633"/>
                </a:solidFill>
              </a:rPr>
              <a:t>Qui est au courant autour  d’elle?</a:t>
            </a:r>
          </a:p>
          <a:p>
            <a:pPr lvl="1"/>
            <a:endParaRPr lang="fr-FR" sz="4400" dirty="0">
              <a:solidFill>
                <a:srgbClr val="996633"/>
              </a:solidFill>
            </a:endParaRPr>
          </a:p>
          <a:p>
            <a:r>
              <a:rPr lang="fr-FR" sz="4400" dirty="0">
                <a:solidFill>
                  <a:srgbClr val="996633"/>
                </a:solidFill>
              </a:rPr>
              <a:t>Prévoir le réseau :</a:t>
            </a:r>
          </a:p>
          <a:p>
            <a:pPr lvl="1"/>
            <a:r>
              <a:rPr lang="fr-FR" sz="4400" dirty="0">
                <a:solidFill>
                  <a:srgbClr val="996633"/>
                </a:solidFill>
              </a:rPr>
              <a:t>algologue</a:t>
            </a:r>
          </a:p>
          <a:p>
            <a:pPr lvl="1"/>
            <a:r>
              <a:rPr lang="fr-FR" sz="4400" dirty="0">
                <a:solidFill>
                  <a:srgbClr val="996633"/>
                </a:solidFill>
              </a:rPr>
              <a:t>addictologue</a:t>
            </a:r>
          </a:p>
          <a:p>
            <a:pPr lvl="1"/>
            <a:r>
              <a:rPr lang="fr-FR" sz="4400" dirty="0">
                <a:solidFill>
                  <a:srgbClr val="996633"/>
                </a:solidFill>
              </a:rPr>
              <a:t>Pédiatre</a:t>
            </a:r>
          </a:p>
          <a:p>
            <a:pPr lvl="1"/>
            <a:r>
              <a:rPr lang="fr-FR" sz="4400" dirty="0">
                <a:solidFill>
                  <a:srgbClr val="996633"/>
                </a:solidFill>
              </a:rPr>
              <a:t>Les soutiens personnels, </a:t>
            </a:r>
          </a:p>
        </p:txBody>
      </p:sp>
      <p:sp>
        <p:nvSpPr>
          <p:cNvPr id="4" name="Espace réservé du numéro de diapositive 3">
            <a:extLst>
              <a:ext uri="{FF2B5EF4-FFF2-40B4-BE49-F238E27FC236}">
                <a16:creationId xmlns:a16="http://schemas.microsoft.com/office/drawing/2014/main" id="{894C487F-AB0B-97D3-1380-0C4DA2E5498D}"/>
              </a:ext>
            </a:extLst>
          </p:cNvPr>
          <p:cNvSpPr>
            <a:spLocks noGrp="1"/>
          </p:cNvSpPr>
          <p:nvPr>
            <p:ph type="sldNum" sz="quarter" idx="12"/>
          </p:nvPr>
        </p:nvSpPr>
        <p:spPr/>
        <p:txBody>
          <a:bodyPr/>
          <a:lstStyle/>
          <a:p>
            <a:fld id="{4B9D2961-E2E1-254B-8BE2-3756239E383D}" type="slidenum">
              <a:rPr lang="fr-FR" smtClean="0"/>
              <a:t>63</a:t>
            </a:fld>
            <a:endParaRPr lang="fr-FR"/>
          </a:p>
        </p:txBody>
      </p:sp>
    </p:spTree>
    <p:extLst>
      <p:ext uri="{BB962C8B-B14F-4D97-AF65-F5344CB8AC3E}">
        <p14:creationId xmlns:p14="http://schemas.microsoft.com/office/powerpoint/2010/main" val="25516006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a:extLst>
              <a:ext uri="{FF2B5EF4-FFF2-40B4-BE49-F238E27FC236}">
                <a16:creationId xmlns:a16="http://schemas.microsoft.com/office/drawing/2014/main" id="{0958EEA6-460C-C542-B969-333B837C4DF8}"/>
              </a:ext>
            </a:extLst>
          </p:cNvPr>
          <p:cNvSpPr>
            <a:spLocks noGrp="1"/>
          </p:cNvSpPr>
          <p:nvPr>
            <p:ph type="title"/>
          </p:nvPr>
        </p:nvSpPr>
        <p:spPr>
          <a:xfrm>
            <a:off x="430529" y="120173"/>
            <a:ext cx="8502650" cy="788987"/>
          </a:xfrm>
          <a:solidFill>
            <a:schemeClr val="bg1"/>
          </a:solidFill>
        </p:spPr>
        <p:txBody>
          <a:bodyPr/>
          <a:lstStyle/>
          <a:p>
            <a:pPr eaLnBrk="1" hangingPunct="1"/>
            <a:r>
              <a:rPr lang="fr-FR" altLang="fr-FR" sz="4000" dirty="0">
                <a:solidFill>
                  <a:srgbClr val="996633"/>
                </a:solidFill>
                <a:ea typeface="ＭＳ Ｐゴシック" panose="020B0600070205080204" pitchFamily="34" charset="-128"/>
              </a:rPr>
              <a:t>Echelle ORT 		(</a:t>
            </a:r>
            <a:r>
              <a:rPr lang="fr-FR" altLang="fr-FR" sz="4000" dirty="0" err="1">
                <a:solidFill>
                  <a:srgbClr val="996633"/>
                </a:solidFill>
                <a:ea typeface="ＭＳ Ｐゴシック" panose="020B0600070205080204" pitchFamily="34" charset="-128"/>
              </a:rPr>
              <a:t>Opioïd</a:t>
            </a:r>
            <a:r>
              <a:rPr lang="fr-FR" altLang="fr-FR" sz="4000" dirty="0">
                <a:solidFill>
                  <a:srgbClr val="996633"/>
                </a:solidFill>
                <a:ea typeface="ＭＳ Ｐゴシック" panose="020B0600070205080204" pitchFamily="34" charset="-128"/>
              </a:rPr>
              <a:t> Risk Tool)</a:t>
            </a:r>
            <a:endParaRPr lang="fr-FR" altLang="fr-FR" dirty="0">
              <a:solidFill>
                <a:srgbClr val="996633"/>
              </a:solidFill>
              <a:ea typeface="ＭＳ Ｐゴシック" panose="020B0600070205080204" pitchFamily="34" charset="-128"/>
            </a:endParaRPr>
          </a:p>
        </p:txBody>
      </p:sp>
      <p:sp>
        <p:nvSpPr>
          <p:cNvPr id="18434" name="ZoneTexte 3">
            <a:extLst>
              <a:ext uri="{FF2B5EF4-FFF2-40B4-BE49-F238E27FC236}">
                <a16:creationId xmlns:a16="http://schemas.microsoft.com/office/drawing/2014/main" id="{5A7E2EEF-D5CF-DF4A-9506-083EDDC73179}"/>
              </a:ext>
            </a:extLst>
          </p:cNvPr>
          <p:cNvSpPr txBox="1">
            <a:spLocks noChangeArrowheads="1"/>
          </p:cNvSpPr>
          <p:nvPr/>
        </p:nvSpPr>
        <p:spPr bwMode="auto">
          <a:xfrm>
            <a:off x="9732167" y="238581"/>
            <a:ext cx="2195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r>
              <a:rPr lang="en-US" altLang="fr-FR" sz="1600" i="1" dirty="0">
                <a:solidFill>
                  <a:srgbClr val="996633"/>
                </a:solidFill>
              </a:rPr>
              <a:t>Webster et al. 2005</a:t>
            </a:r>
            <a:endParaRPr lang="fr-FR" altLang="fr-FR" sz="1600" i="1" dirty="0">
              <a:solidFill>
                <a:srgbClr val="996633"/>
              </a:solidFill>
            </a:endParaRPr>
          </a:p>
        </p:txBody>
      </p:sp>
      <p:pic>
        <p:nvPicPr>
          <p:cNvPr id="18435" name="Picture 2">
            <a:extLst>
              <a:ext uri="{FF2B5EF4-FFF2-40B4-BE49-F238E27FC236}">
                <a16:creationId xmlns:a16="http://schemas.microsoft.com/office/drawing/2014/main" id="{03F3805A-BFEC-7E4E-910B-10B2F14531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0529" y="837939"/>
            <a:ext cx="10399395" cy="5843264"/>
          </a:xfrm>
        </p:spPr>
      </p:pic>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7C5FBED-E9B4-31BE-6C54-220532098718}"/>
              </a:ext>
            </a:extLst>
          </p:cNvPr>
          <p:cNvPicPr>
            <a:picLocks noChangeAspect="1"/>
          </p:cNvPicPr>
          <p:nvPr/>
        </p:nvPicPr>
        <p:blipFill>
          <a:blip r:embed="rId2"/>
          <a:stretch>
            <a:fillRect/>
          </a:stretch>
        </p:blipFill>
        <p:spPr>
          <a:xfrm>
            <a:off x="729048" y="121575"/>
            <a:ext cx="5906910" cy="6599900"/>
          </a:xfrm>
          <a:prstGeom prst="rect">
            <a:avLst/>
          </a:prstGeom>
          <a:noFill/>
        </p:spPr>
      </p:pic>
      <p:sp>
        <p:nvSpPr>
          <p:cNvPr id="2" name="Espace réservé du numéro de diapositive 1">
            <a:extLst>
              <a:ext uri="{FF2B5EF4-FFF2-40B4-BE49-F238E27FC236}">
                <a16:creationId xmlns:a16="http://schemas.microsoft.com/office/drawing/2014/main" id="{10F42594-B443-F2FE-C13C-4BCFC9E13E74}"/>
              </a:ext>
            </a:extLst>
          </p:cNvPr>
          <p:cNvSpPr>
            <a:spLocks noGrp="1"/>
          </p:cNvSpPr>
          <p:nvPr>
            <p:ph type="sldNum" sz="quarter" idx="12"/>
          </p:nvPr>
        </p:nvSpPr>
        <p:spPr/>
        <p:txBody>
          <a:bodyPr/>
          <a:lstStyle/>
          <a:p>
            <a:fld id="{4B9D2961-E2E1-254B-8BE2-3756239E383D}" type="slidenum">
              <a:rPr lang="fr-FR" smtClean="0"/>
              <a:t>65</a:t>
            </a:fld>
            <a:endParaRPr lang="fr-FR"/>
          </a:p>
        </p:txBody>
      </p:sp>
      <p:pic>
        <p:nvPicPr>
          <p:cNvPr id="6" name="Image 5">
            <a:extLst>
              <a:ext uri="{FF2B5EF4-FFF2-40B4-BE49-F238E27FC236}">
                <a16:creationId xmlns:a16="http://schemas.microsoft.com/office/drawing/2014/main" id="{680D053E-3C51-85F0-7A0A-31EAE14CEA08}"/>
              </a:ext>
            </a:extLst>
          </p:cNvPr>
          <p:cNvPicPr>
            <a:picLocks noChangeAspect="1"/>
          </p:cNvPicPr>
          <p:nvPr/>
        </p:nvPicPr>
        <p:blipFill>
          <a:blip r:embed="rId3"/>
          <a:stretch>
            <a:fillRect/>
          </a:stretch>
        </p:blipFill>
        <p:spPr>
          <a:xfrm>
            <a:off x="9353550" y="190500"/>
            <a:ext cx="2247900" cy="2247900"/>
          </a:xfrm>
          <a:prstGeom prst="rect">
            <a:avLst/>
          </a:prstGeom>
        </p:spPr>
      </p:pic>
      <p:sp>
        <p:nvSpPr>
          <p:cNvPr id="8" name="ZoneTexte 7">
            <a:extLst>
              <a:ext uri="{FF2B5EF4-FFF2-40B4-BE49-F238E27FC236}">
                <a16:creationId xmlns:a16="http://schemas.microsoft.com/office/drawing/2014/main" id="{529BA28E-B406-36E6-4B93-D3D3C27D9EF8}"/>
              </a:ext>
            </a:extLst>
          </p:cNvPr>
          <p:cNvSpPr txBox="1"/>
          <p:nvPr/>
        </p:nvSpPr>
        <p:spPr>
          <a:xfrm>
            <a:off x="7760042" y="4596714"/>
            <a:ext cx="3841407" cy="2031325"/>
          </a:xfrm>
          <a:prstGeom prst="rect">
            <a:avLst/>
          </a:prstGeom>
          <a:noFill/>
        </p:spPr>
        <p:txBody>
          <a:bodyPr wrap="square">
            <a:spAutoFit/>
          </a:bodyPr>
          <a:lstStyle/>
          <a:p>
            <a:r>
              <a:rPr lang="fr-FR" dirty="0">
                <a:hlinkClick r:id="rId4"/>
              </a:rPr>
              <a:t>https://www.has-sante.fr/jcms/p_3215131/fr/bon-usage-des-medicaments-opioides-antalgie-prevention-et-prise-en-charge-du-trouble-de-l-usage-et-des-surdoses</a:t>
            </a:r>
            <a:endParaRPr lang="fr-FR" dirty="0"/>
          </a:p>
          <a:p>
            <a:endParaRPr lang="fr-FR" dirty="0"/>
          </a:p>
        </p:txBody>
      </p:sp>
      <p:pic>
        <p:nvPicPr>
          <p:cNvPr id="4" name="Image 3">
            <a:extLst>
              <a:ext uri="{FF2B5EF4-FFF2-40B4-BE49-F238E27FC236}">
                <a16:creationId xmlns:a16="http://schemas.microsoft.com/office/drawing/2014/main" id="{5B6129DA-D8C4-9538-6401-730A5C1F128C}"/>
              </a:ext>
            </a:extLst>
          </p:cNvPr>
          <p:cNvPicPr>
            <a:picLocks noChangeAspect="1"/>
          </p:cNvPicPr>
          <p:nvPr/>
        </p:nvPicPr>
        <p:blipFill>
          <a:blip r:embed="rId5"/>
          <a:stretch>
            <a:fillRect/>
          </a:stretch>
        </p:blipFill>
        <p:spPr>
          <a:xfrm>
            <a:off x="6619034" y="170134"/>
            <a:ext cx="2751440" cy="3818725"/>
          </a:xfrm>
          <a:prstGeom prst="rect">
            <a:avLst/>
          </a:prstGeom>
        </p:spPr>
      </p:pic>
    </p:spTree>
    <p:extLst>
      <p:ext uri="{BB962C8B-B14F-4D97-AF65-F5344CB8AC3E}">
        <p14:creationId xmlns:p14="http://schemas.microsoft.com/office/powerpoint/2010/main" val="32590693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57B944-6298-7C8B-2353-ACE84CC35CCD}"/>
              </a:ext>
            </a:extLst>
          </p:cNvPr>
          <p:cNvSpPr>
            <a:spLocks noGrp="1"/>
          </p:cNvSpPr>
          <p:nvPr>
            <p:ph idx="1"/>
          </p:nvPr>
        </p:nvSpPr>
        <p:spPr>
          <a:xfrm>
            <a:off x="838200" y="1825625"/>
            <a:ext cx="4362450" cy="4351338"/>
          </a:xfrm>
        </p:spPr>
        <p:txBody>
          <a:bodyPr/>
          <a:lstStyle/>
          <a:p>
            <a:pPr marL="0" indent="0">
              <a:buNone/>
            </a:pPr>
            <a:r>
              <a:rPr lang="fr-FR" dirty="0">
                <a:solidFill>
                  <a:srgbClr val="996633"/>
                </a:solidFill>
              </a:rPr>
              <a:t>FICHE HAS 2022</a:t>
            </a:r>
          </a:p>
          <a:p>
            <a:pPr marL="0" indent="0">
              <a:buNone/>
            </a:pPr>
            <a:r>
              <a:rPr lang="fr-FR" dirty="0">
                <a:solidFill>
                  <a:srgbClr val="996633"/>
                </a:solidFill>
              </a:rPr>
              <a:t>Bon usage des opioïdes</a:t>
            </a:r>
          </a:p>
          <a:p>
            <a:pPr marL="0" indent="0">
              <a:buNone/>
            </a:pPr>
            <a:r>
              <a:rPr lang="fr-FR" dirty="0">
                <a:solidFill>
                  <a:srgbClr val="996633"/>
                </a:solidFill>
              </a:rPr>
              <a:t>Femme enceinte ou allaitante</a:t>
            </a:r>
          </a:p>
          <a:p>
            <a:pPr marL="0" indent="0">
              <a:buNone/>
            </a:pPr>
            <a:endParaRPr lang="fr-FR" dirty="0"/>
          </a:p>
        </p:txBody>
      </p:sp>
      <p:sp>
        <p:nvSpPr>
          <p:cNvPr id="4" name="Espace réservé du numéro de diapositive 3">
            <a:extLst>
              <a:ext uri="{FF2B5EF4-FFF2-40B4-BE49-F238E27FC236}">
                <a16:creationId xmlns:a16="http://schemas.microsoft.com/office/drawing/2014/main" id="{042FDAF0-8E8C-B65F-867D-B199DF22FE6A}"/>
              </a:ext>
            </a:extLst>
          </p:cNvPr>
          <p:cNvSpPr>
            <a:spLocks noGrp="1"/>
          </p:cNvSpPr>
          <p:nvPr>
            <p:ph type="sldNum" sz="quarter" idx="12"/>
          </p:nvPr>
        </p:nvSpPr>
        <p:spPr/>
        <p:txBody>
          <a:bodyPr/>
          <a:lstStyle/>
          <a:p>
            <a:fld id="{4B9D2961-E2E1-254B-8BE2-3756239E383D}" type="slidenum">
              <a:rPr lang="fr-FR" smtClean="0"/>
              <a:t>66</a:t>
            </a:fld>
            <a:endParaRPr lang="fr-FR"/>
          </a:p>
        </p:txBody>
      </p:sp>
      <p:pic>
        <p:nvPicPr>
          <p:cNvPr id="5" name="Image 4">
            <a:extLst>
              <a:ext uri="{FF2B5EF4-FFF2-40B4-BE49-F238E27FC236}">
                <a16:creationId xmlns:a16="http://schemas.microsoft.com/office/drawing/2014/main" id="{457FF2E2-A9D8-7B5C-B32C-BC2C4EF042E1}"/>
              </a:ext>
            </a:extLst>
          </p:cNvPr>
          <p:cNvPicPr>
            <a:picLocks noChangeAspect="1"/>
          </p:cNvPicPr>
          <p:nvPr/>
        </p:nvPicPr>
        <p:blipFill>
          <a:blip r:embed="rId2"/>
          <a:stretch>
            <a:fillRect/>
          </a:stretch>
        </p:blipFill>
        <p:spPr>
          <a:xfrm>
            <a:off x="4821382" y="-6350"/>
            <a:ext cx="6009351" cy="6858000"/>
          </a:xfrm>
          <a:prstGeom prst="rect">
            <a:avLst/>
          </a:prstGeom>
        </p:spPr>
      </p:pic>
    </p:spTree>
    <p:extLst>
      <p:ext uri="{BB962C8B-B14F-4D97-AF65-F5344CB8AC3E}">
        <p14:creationId xmlns:p14="http://schemas.microsoft.com/office/powerpoint/2010/main" val="2177820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ctrTitle"/>
          </p:nvPr>
        </p:nvSpPr>
        <p:spPr>
          <a:xfrm>
            <a:off x="1266323" y="2600975"/>
            <a:ext cx="7992888" cy="2016224"/>
          </a:xfrm>
        </p:spPr>
        <p:txBody>
          <a:bodyPr>
            <a:normAutofit/>
          </a:bodyPr>
          <a:lstStyle/>
          <a:p>
            <a:r>
              <a:rPr lang="fr-FR" altLang="fr-FR" sz="3600" dirty="0">
                <a:solidFill>
                  <a:srgbClr val="996633"/>
                </a:solidFill>
                <a:latin typeface="+mn-lt"/>
              </a:rPr>
              <a:t>Merci pour votre attention,</a:t>
            </a:r>
            <a:br>
              <a:rPr lang="fr-FR" altLang="fr-FR" sz="3600" dirty="0">
                <a:solidFill>
                  <a:srgbClr val="996633"/>
                </a:solidFill>
                <a:latin typeface="+mn-lt"/>
              </a:rPr>
            </a:br>
            <a:r>
              <a:rPr lang="fr-FR" altLang="fr-FR" sz="3600" dirty="0">
                <a:solidFill>
                  <a:srgbClr val="996633"/>
                </a:solidFill>
                <a:latin typeface="+mn-lt"/>
              </a:rPr>
              <a:t>place aux questions!</a:t>
            </a:r>
            <a:br>
              <a:rPr lang="fr-FR" altLang="fr-FR" dirty="0">
                <a:latin typeface="+mn-lt"/>
              </a:rPr>
            </a:br>
            <a:endParaRPr lang="fr-FR" altLang="fr-FR" sz="3600" dirty="0">
              <a:latin typeface="+mn-lt"/>
            </a:endParaRPr>
          </a:p>
        </p:txBody>
      </p:sp>
      <p:pic>
        <p:nvPicPr>
          <p:cNvPr id="3"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24570" y="956095"/>
            <a:ext cx="2467429" cy="32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ous-titre 2">
            <a:extLst>
              <a:ext uri="{FF2B5EF4-FFF2-40B4-BE49-F238E27FC236}">
                <a16:creationId xmlns:a16="http://schemas.microsoft.com/office/drawing/2014/main" id="{226749CC-5682-6244-93C7-CD6A74D557EB}"/>
              </a:ext>
            </a:extLst>
          </p:cNvPr>
          <p:cNvSpPr>
            <a:spLocks noGrp="1"/>
          </p:cNvSpPr>
          <p:nvPr>
            <p:ph type="subTitle" idx="1"/>
          </p:nvPr>
        </p:nvSpPr>
        <p:spPr>
          <a:xfrm>
            <a:off x="549548" y="4866193"/>
            <a:ext cx="11174360" cy="2297266"/>
          </a:xfrm>
        </p:spPr>
        <p:txBody>
          <a:bodyPr>
            <a:normAutofit/>
          </a:bodyPr>
          <a:lstStyle/>
          <a:p>
            <a:pPr algn="l"/>
            <a:r>
              <a:rPr lang="fr-FR" sz="2000" b="1" dirty="0">
                <a:solidFill>
                  <a:srgbClr val="996633"/>
                </a:solidFill>
                <a:effectLst/>
                <a:latin typeface="Calibri" panose="020F0502020204030204" pitchFamily="34" charset="0"/>
                <a:ea typeface="Times New Roman" panose="02020603050405020304" pitchFamily="18" charset="0"/>
                <a:cs typeface="Arial" panose="020B0604020202020204" pitchFamily="34" charset="0"/>
              </a:rPr>
              <a:t>Jean-Baptiste DE MEUUS, gynécologue-obstétricien, CH MOULIN</a:t>
            </a:r>
            <a:endParaRPr lang="fr-FR" sz="2000" dirty="0">
              <a:effectLst/>
              <a:latin typeface="Times New Roman" panose="02020603050405020304" pitchFamily="18" charset="0"/>
              <a:ea typeface="Times New Roman" panose="02020603050405020304" pitchFamily="18" charset="0"/>
            </a:endParaRPr>
          </a:p>
          <a:p>
            <a:pPr algn="l"/>
            <a:r>
              <a:rPr lang="fr-FR" sz="2000" b="1" dirty="0">
                <a:solidFill>
                  <a:srgbClr val="996633"/>
                </a:solidFill>
                <a:effectLst/>
                <a:latin typeface="Calibri" panose="020F0502020204030204" pitchFamily="34" charset="0"/>
                <a:ea typeface="Times New Roman" panose="02020603050405020304" pitchFamily="18" charset="0"/>
                <a:cs typeface="Arial" panose="020B0604020202020204" pitchFamily="34" charset="0"/>
              </a:rPr>
              <a:t>Emmanuelle PEYRET, psychiatre addictologue, Hôpital Robert Debré, PARIS</a:t>
            </a:r>
            <a:endParaRPr lang="fr-FR" sz="2000" dirty="0">
              <a:effectLst/>
              <a:latin typeface="Times New Roman" panose="02020603050405020304" pitchFamily="18" charset="0"/>
              <a:ea typeface="Times New Roman" panose="02020603050405020304" pitchFamily="18" charset="0"/>
            </a:endParaRPr>
          </a:p>
          <a:p>
            <a:pPr algn="l"/>
            <a:r>
              <a:rPr lang="fr-FR" sz="2000" b="1" dirty="0">
                <a:solidFill>
                  <a:srgbClr val="996633"/>
                </a:solidFill>
                <a:effectLst/>
                <a:latin typeface="Calibri" panose="020F0502020204030204" pitchFamily="34" charset="0"/>
                <a:ea typeface="Times New Roman" panose="02020603050405020304" pitchFamily="18" charset="0"/>
                <a:cs typeface="Arial" panose="020B0604020202020204" pitchFamily="34" charset="0"/>
              </a:rPr>
              <a:t>Cécile BOSCHER, pédiatre </a:t>
            </a:r>
            <a:r>
              <a:rPr lang="fr-FR" sz="2000" b="1" dirty="0" err="1">
                <a:solidFill>
                  <a:srgbClr val="996633"/>
                </a:solidFill>
                <a:effectLst/>
                <a:latin typeface="Calibri" panose="020F0502020204030204" pitchFamily="34" charset="0"/>
                <a:ea typeface="Times New Roman" panose="02020603050405020304" pitchFamily="18" charset="0"/>
                <a:cs typeface="Arial" panose="020B0604020202020204" pitchFamily="34" charset="0"/>
              </a:rPr>
              <a:t>néonatalogiste</a:t>
            </a:r>
            <a:r>
              <a:rPr lang="fr-FR" sz="2000" b="1" dirty="0">
                <a:solidFill>
                  <a:srgbClr val="996633"/>
                </a:solidFill>
                <a:effectLst/>
                <a:latin typeface="Calibri" panose="020F0502020204030204" pitchFamily="34" charset="0"/>
                <a:ea typeface="Times New Roman" panose="02020603050405020304" pitchFamily="18" charset="0"/>
                <a:cs typeface="Arial" panose="020B0604020202020204" pitchFamily="34" charset="0"/>
              </a:rPr>
              <a:t>, CHU NANTES</a:t>
            </a:r>
          </a:p>
          <a:p>
            <a:pPr algn="l"/>
            <a:r>
              <a:rPr lang="fr-FR" sz="2000" b="1" dirty="0">
                <a:solidFill>
                  <a:srgbClr val="996633"/>
                </a:solidFill>
                <a:latin typeface="Calibri" panose="020F0502020204030204" pitchFamily="34" charset="0"/>
                <a:ea typeface="Times New Roman" panose="02020603050405020304" pitchFamily="18" charset="0"/>
                <a:cs typeface="Arial" panose="020B0604020202020204" pitchFamily="34" charset="0"/>
              </a:rPr>
              <a:t>Corinne Chanal, sage-femme de coordination grossesse et addiction, ELSA CHU MONTPELLIER, Réseau Périnatalité Occitanie, présidente du GEGA</a:t>
            </a:r>
            <a:endParaRPr lang="fr-FR" sz="2000" dirty="0">
              <a:latin typeface="Times New Roman" panose="02020603050405020304" pitchFamily="18" charset="0"/>
              <a:ea typeface="Times New Roman" panose="02020603050405020304" pitchFamily="18" charset="0"/>
            </a:endParaRPr>
          </a:p>
          <a:p>
            <a:pPr algn="l"/>
            <a:endParaRPr lang="fr-FR" dirty="0">
              <a:effectLst/>
              <a:latin typeface="Times New Roman" panose="02020603050405020304" pitchFamily="18" charset="0"/>
              <a:ea typeface="Times New Roman" panose="02020603050405020304" pitchFamily="18" charset="0"/>
            </a:endParaRPr>
          </a:p>
          <a:p>
            <a:pPr algn="l"/>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3"/>
          <a:stretch>
            <a:fillRect/>
          </a:stretch>
        </p:blipFill>
        <p:spPr>
          <a:xfrm>
            <a:off x="0" y="-11705"/>
            <a:ext cx="12273457" cy="967800"/>
          </a:xfrm>
          <a:prstGeom prst="rect">
            <a:avLst/>
          </a:prstGeom>
        </p:spPr>
      </p:pic>
      <p:pic>
        <p:nvPicPr>
          <p:cNvPr id="6" name="Image 2" descr="Asso Gega">
            <a:hlinkClick r:id="rId4"/>
            <a:extLst>
              <a:ext uri="{FF2B5EF4-FFF2-40B4-BE49-F238E27FC236}">
                <a16:creationId xmlns:a16="http://schemas.microsoft.com/office/drawing/2014/main" id="{E4252373-6D1B-BC11-DB20-4CC7930C1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606" y="1243575"/>
            <a:ext cx="2016224" cy="116372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C208C3C-7E43-F0F8-8F66-86630F61DA3C}"/>
              </a:ext>
            </a:extLst>
          </p:cNvPr>
          <p:cNvSpPr txBox="1"/>
          <p:nvPr/>
        </p:nvSpPr>
        <p:spPr>
          <a:xfrm>
            <a:off x="3760464" y="1234977"/>
            <a:ext cx="4752528" cy="923330"/>
          </a:xfrm>
          <a:prstGeom prst="rect">
            <a:avLst/>
          </a:prstGeom>
          <a:solidFill>
            <a:schemeClr val="accent3">
              <a:lumMod val="60000"/>
              <a:lumOff val="40000"/>
            </a:schemeClr>
          </a:solidFill>
        </p:spPr>
        <p:txBody>
          <a:bodyPr wrap="square" rtlCol="0">
            <a:spAutoFit/>
          </a:bodyPr>
          <a:lstStyle/>
          <a:p>
            <a:r>
              <a:rPr lang="fr-FR" b="1" dirty="0">
                <a:solidFill>
                  <a:srgbClr val="996633"/>
                </a:solidFill>
              </a:rPr>
              <a:t>Info sur </a:t>
            </a:r>
            <a:r>
              <a:rPr lang="fr-FR" b="1" dirty="0">
                <a:solidFill>
                  <a:srgbClr val="996633"/>
                </a:solidFill>
                <a:hlinkClick r:id="rId4">
                  <a:extLst>
                    <a:ext uri="{A12FA001-AC4F-418D-AE19-62706E023703}">
                      <ahyp:hlinkClr xmlns:ahyp="http://schemas.microsoft.com/office/drawing/2018/hyperlinkcolor" val="tx"/>
                    </a:ext>
                  </a:extLst>
                </a:hlinkClick>
              </a:rPr>
              <a:t>http://www.asso-gega.org</a:t>
            </a:r>
            <a:endParaRPr lang="fr-FR" b="1" dirty="0">
              <a:solidFill>
                <a:srgbClr val="996633"/>
              </a:solidFill>
            </a:endParaRPr>
          </a:p>
          <a:p>
            <a:endParaRPr lang="fr-FR" b="1" dirty="0">
              <a:solidFill>
                <a:srgbClr val="996633"/>
              </a:solidFill>
            </a:endParaRPr>
          </a:p>
          <a:p>
            <a:r>
              <a:rPr lang="fr-FR" b="1" dirty="0">
                <a:solidFill>
                  <a:srgbClr val="996633"/>
                </a:solidFill>
              </a:rPr>
              <a:t>Inscription par mail </a:t>
            </a:r>
            <a:r>
              <a:rPr lang="fr-FR" b="1" dirty="0" err="1">
                <a:solidFill>
                  <a:srgbClr val="996633"/>
                </a:solidFill>
              </a:rPr>
              <a:t>as</a:t>
            </a:r>
            <a:r>
              <a:rPr lang="fr-FR" b="1" dirty="0" err="1">
                <a:solidFill>
                  <a:srgbClr val="996633"/>
                </a:solidFill>
                <a:hlinkClick r:id="rId6">
                  <a:extLst>
                    <a:ext uri="{A12FA001-AC4F-418D-AE19-62706E023703}">
                      <ahyp:hlinkClr xmlns:ahyp="http://schemas.microsoft.com/office/drawing/2018/hyperlinkcolor" val="tx"/>
                    </a:ext>
                  </a:extLst>
                </a:hlinkClick>
              </a:rPr>
              <a:t>sogega@gmail.com</a:t>
            </a:r>
            <a:endParaRPr lang="fr-FR" dirty="0">
              <a:solidFill>
                <a:srgbClr val="996633"/>
              </a:solidFill>
            </a:endParaRPr>
          </a:p>
        </p:txBody>
      </p:sp>
    </p:spTree>
    <p:extLst>
      <p:ext uri="{BB962C8B-B14F-4D97-AF65-F5344CB8AC3E}">
        <p14:creationId xmlns:p14="http://schemas.microsoft.com/office/powerpoint/2010/main" val="118592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5E71D9-DB8D-C06F-F5AD-6DFC29738E2B}"/>
              </a:ext>
            </a:extLst>
          </p:cNvPr>
          <p:cNvSpPr>
            <a:spLocks noGrp="1"/>
          </p:cNvSpPr>
          <p:nvPr>
            <p:ph type="title"/>
          </p:nvPr>
        </p:nvSpPr>
        <p:spPr>
          <a:xfrm>
            <a:off x="838200" y="914400"/>
            <a:ext cx="10515600" cy="1119883"/>
          </a:xfrm>
        </p:spPr>
        <p:txBody>
          <a:bodyPr>
            <a:normAutofit/>
          </a:bodyPr>
          <a:lstStyle/>
          <a:p>
            <a:r>
              <a:rPr lang="fr-FR" sz="3100" dirty="0">
                <a:solidFill>
                  <a:srgbClr val="996633"/>
                </a:solidFill>
              </a:rPr>
              <a:t>Des publications américaines de plus en plus nombreuses sur une réalité inquiétante en </a:t>
            </a:r>
            <a:r>
              <a:rPr lang="fr-FR" sz="3200" dirty="0">
                <a:solidFill>
                  <a:srgbClr val="996633"/>
                </a:solidFill>
              </a:rPr>
              <a:t>périnatalité</a:t>
            </a:r>
          </a:p>
        </p:txBody>
      </p:sp>
      <p:pic>
        <p:nvPicPr>
          <p:cNvPr id="5" name="Espace réservé du contenu 4">
            <a:extLst>
              <a:ext uri="{FF2B5EF4-FFF2-40B4-BE49-F238E27FC236}">
                <a16:creationId xmlns:a16="http://schemas.microsoft.com/office/drawing/2014/main" id="{0C0673C0-5786-2934-9268-DDDB783BD766}"/>
              </a:ext>
            </a:extLst>
          </p:cNvPr>
          <p:cNvPicPr>
            <a:picLocks noGrp="1" noChangeAspect="1"/>
          </p:cNvPicPr>
          <p:nvPr>
            <p:ph idx="1"/>
          </p:nvPr>
        </p:nvPicPr>
        <p:blipFill>
          <a:blip r:embed="rId2"/>
          <a:stretch>
            <a:fillRect/>
          </a:stretch>
        </p:blipFill>
        <p:spPr>
          <a:xfrm>
            <a:off x="489098" y="2033588"/>
            <a:ext cx="10627539" cy="4143375"/>
          </a:xfrm>
          <a:prstGeom prst="rect">
            <a:avLst/>
          </a:prstGeom>
        </p:spPr>
      </p:pic>
      <p:sp>
        <p:nvSpPr>
          <p:cNvPr id="3" name="Espace réservé du numéro de diapositive 2">
            <a:extLst>
              <a:ext uri="{FF2B5EF4-FFF2-40B4-BE49-F238E27FC236}">
                <a16:creationId xmlns:a16="http://schemas.microsoft.com/office/drawing/2014/main" id="{4FB8460B-9F31-3184-A257-0649313DEB50}"/>
              </a:ext>
            </a:extLst>
          </p:cNvPr>
          <p:cNvSpPr>
            <a:spLocks noGrp="1"/>
          </p:cNvSpPr>
          <p:nvPr>
            <p:ph type="sldNum" sz="quarter" idx="12"/>
          </p:nvPr>
        </p:nvSpPr>
        <p:spPr/>
        <p:txBody>
          <a:bodyPr/>
          <a:lstStyle/>
          <a:p>
            <a:fld id="{4B9D2961-E2E1-254B-8BE2-3756239E383D}" type="slidenum">
              <a:rPr lang="fr-FR" smtClean="0"/>
              <a:t>7</a:t>
            </a:fld>
            <a:endParaRPr lang="fr-FR"/>
          </a:p>
        </p:txBody>
      </p:sp>
    </p:spTree>
    <p:extLst>
      <p:ext uri="{BB962C8B-B14F-4D97-AF65-F5344CB8AC3E}">
        <p14:creationId xmlns:p14="http://schemas.microsoft.com/office/powerpoint/2010/main" val="358628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BB3F6-6C16-F955-FE8D-9E97B1806821}"/>
              </a:ext>
            </a:extLst>
          </p:cNvPr>
          <p:cNvSpPr>
            <a:spLocks noGrp="1"/>
          </p:cNvSpPr>
          <p:nvPr>
            <p:ph type="title"/>
          </p:nvPr>
        </p:nvSpPr>
        <p:spPr>
          <a:xfrm>
            <a:off x="838200" y="955497"/>
            <a:ext cx="10515600" cy="870128"/>
          </a:xfrm>
        </p:spPr>
        <p:txBody>
          <a:bodyPr>
            <a:noAutofit/>
          </a:bodyPr>
          <a:lstStyle/>
          <a:p>
            <a:r>
              <a:rPr lang="fr-FR" sz="3200" dirty="0">
                <a:solidFill>
                  <a:srgbClr val="996633"/>
                </a:solidFill>
              </a:rPr>
              <a:t>Prévalence annuelle de prescription d’opioïdes faibles en France de 2004-2017</a:t>
            </a:r>
          </a:p>
        </p:txBody>
      </p:sp>
      <p:pic>
        <p:nvPicPr>
          <p:cNvPr id="5" name="Espace réservé du contenu 4">
            <a:extLst>
              <a:ext uri="{FF2B5EF4-FFF2-40B4-BE49-F238E27FC236}">
                <a16:creationId xmlns:a16="http://schemas.microsoft.com/office/drawing/2014/main" id="{ED4D52A8-48AD-784A-E76B-C12F5A5EF84E}"/>
              </a:ext>
            </a:extLst>
          </p:cNvPr>
          <p:cNvPicPr>
            <a:picLocks noGrp="1" noChangeAspect="1"/>
          </p:cNvPicPr>
          <p:nvPr>
            <p:ph idx="1"/>
          </p:nvPr>
        </p:nvPicPr>
        <p:blipFill>
          <a:blip r:embed="rId2"/>
          <a:stretch>
            <a:fillRect/>
          </a:stretch>
        </p:blipFill>
        <p:spPr>
          <a:xfrm>
            <a:off x="688368" y="1825625"/>
            <a:ext cx="10828961" cy="4351338"/>
          </a:xfrm>
          <a:prstGeom prst="rect">
            <a:avLst/>
          </a:prstGeom>
        </p:spPr>
      </p:pic>
      <p:sp>
        <p:nvSpPr>
          <p:cNvPr id="3" name="Espace réservé du numéro de diapositive 2">
            <a:extLst>
              <a:ext uri="{FF2B5EF4-FFF2-40B4-BE49-F238E27FC236}">
                <a16:creationId xmlns:a16="http://schemas.microsoft.com/office/drawing/2014/main" id="{E88C8CBB-6EA7-1ECF-334E-1695F5443946}"/>
              </a:ext>
            </a:extLst>
          </p:cNvPr>
          <p:cNvSpPr>
            <a:spLocks noGrp="1"/>
          </p:cNvSpPr>
          <p:nvPr>
            <p:ph type="sldNum" sz="quarter" idx="12"/>
          </p:nvPr>
        </p:nvSpPr>
        <p:spPr/>
        <p:txBody>
          <a:bodyPr/>
          <a:lstStyle/>
          <a:p>
            <a:fld id="{4B9D2961-E2E1-254B-8BE2-3756239E383D}" type="slidenum">
              <a:rPr lang="fr-FR" smtClean="0"/>
              <a:t>8</a:t>
            </a:fld>
            <a:endParaRPr lang="fr-FR"/>
          </a:p>
        </p:txBody>
      </p:sp>
    </p:spTree>
    <p:extLst>
      <p:ext uri="{BB962C8B-B14F-4D97-AF65-F5344CB8AC3E}">
        <p14:creationId xmlns:p14="http://schemas.microsoft.com/office/powerpoint/2010/main" val="52006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EA5FA-0331-30BC-C27C-0BDDF79FD14E}"/>
              </a:ext>
            </a:extLst>
          </p:cNvPr>
          <p:cNvSpPr>
            <a:spLocks noGrp="1"/>
          </p:cNvSpPr>
          <p:nvPr>
            <p:ph type="title"/>
          </p:nvPr>
        </p:nvSpPr>
        <p:spPr>
          <a:xfrm>
            <a:off x="838200" y="883579"/>
            <a:ext cx="10515600" cy="554803"/>
          </a:xfrm>
        </p:spPr>
        <p:txBody>
          <a:bodyPr>
            <a:normAutofit fontScale="90000"/>
          </a:bodyPr>
          <a:lstStyle/>
          <a:p>
            <a:r>
              <a:rPr lang="fr-FR" dirty="0">
                <a:solidFill>
                  <a:srgbClr val="996633"/>
                </a:solidFill>
              </a:rPr>
              <a:t>Consommations en France 2017</a:t>
            </a:r>
          </a:p>
        </p:txBody>
      </p:sp>
      <p:sp>
        <p:nvSpPr>
          <p:cNvPr id="3" name="Espace réservé du contenu 2">
            <a:extLst>
              <a:ext uri="{FF2B5EF4-FFF2-40B4-BE49-F238E27FC236}">
                <a16:creationId xmlns:a16="http://schemas.microsoft.com/office/drawing/2014/main" id="{8BC7D707-DC3A-786A-2991-31A3450E6CDF}"/>
              </a:ext>
            </a:extLst>
          </p:cNvPr>
          <p:cNvSpPr>
            <a:spLocks noGrp="1"/>
          </p:cNvSpPr>
          <p:nvPr>
            <p:ph idx="1"/>
          </p:nvPr>
        </p:nvSpPr>
        <p:spPr>
          <a:xfrm>
            <a:off x="838200" y="1613043"/>
            <a:ext cx="10515600" cy="4563920"/>
          </a:xfrm>
        </p:spPr>
        <p:txBody>
          <a:bodyPr>
            <a:normAutofit/>
          </a:bodyPr>
          <a:lstStyle/>
          <a:p>
            <a:r>
              <a:rPr lang="fr-FR" dirty="0">
                <a:solidFill>
                  <a:srgbClr val="996633"/>
                </a:solidFill>
              </a:rPr>
              <a:t>Les antalgiques opioïdes faibles (20 %) sont dix fois plus consommés que les antalgiques opioïdes forts (2 %)</a:t>
            </a:r>
          </a:p>
          <a:p>
            <a:endParaRPr lang="fr-FR" dirty="0">
              <a:solidFill>
                <a:srgbClr val="996633"/>
              </a:solidFill>
            </a:endParaRPr>
          </a:p>
          <a:p>
            <a:r>
              <a:rPr lang="fr-FR" dirty="0">
                <a:solidFill>
                  <a:srgbClr val="996633"/>
                </a:solidFill>
              </a:rPr>
              <a:t>Le </a:t>
            </a:r>
            <a:r>
              <a:rPr lang="fr-FR" dirty="0" err="1">
                <a:solidFill>
                  <a:srgbClr val="996633"/>
                </a:solidFill>
              </a:rPr>
              <a:t>tramadol</a:t>
            </a:r>
            <a:r>
              <a:rPr lang="fr-FR" dirty="0">
                <a:solidFill>
                  <a:srgbClr val="996633"/>
                </a:solidFill>
              </a:rPr>
              <a:t> est l’antalgique opioïde le plus consommé </a:t>
            </a:r>
          </a:p>
          <a:p>
            <a:pPr lvl="1"/>
            <a:r>
              <a:rPr lang="fr-FR" dirty="0">
                <a:solidFill>
                  <a:srgbClr val="996633"/>
                </a:solidFill>
              </a:rPr>
              <a:t>passant de 7,51 à 11,22 DDJ/1000, </a:t>
            </a:r>
          </a:p>
          <a:p>
            <a:pPr lvl="1"/>
            <a:r>
              <a:rPr lang="fr-FR" dirty="0">
                <a:solidFill>
                  <a:srgbClr val="996633"/>
                </a:solidFill>
              </a:rPr>
              <a:t>soit une augmentation de + 68 % entre 2006 et 2017.</a:t>
            </a:r>
          </a:p>
          <a:p>
            <a:pPr lvl="1"/>
            <a:endParaRPr lang="fr-FR" dirty="0">
              <a:solidFill>
                <a:srgbClr val="996633"/>
              </a:solidFill>
            </a:endParaRPr>
          </a:p>
          <a:p>
            <a:r>
              <a:rPr lang="fr-FR" dirty="0">
                <a:solidFill>
                  <a:srgbClr val="996633"/>
                </a:solidFill>
              </a:rPr>
              <a:t>Les utilisateurs d’antalgiques sont majoritairement des femmes que ce soit pour les opioïdes faibles ou forts (respectivement 57,7 % et 60,5 % en 2015.</a:t>
            </a:r>
          </a:p>
        </p:txBody>
      </p:sp>
      <p:sp>
        <p:nvSpPr>
          <p:cNvPr id="4" name="Espace réservé du numéro de diapositive 3">
            <a:extLst>
              <a:ext uri="{FF2B5EF4-FFF2-40B4-BE49-F238E27FC236}">
                <a16:creationId xmlns:a16="http://schemas.microsoft.com/office/drawing/2014/main" id="{14593C2E-1076-B73C-3B0D-6D21A69CB5A9}"/>
              </a:ext>
            </a:extLst>
          </p:cNvPr>
          <p:cNvSpPr>
            <a:spLocks noGrp="1"/>
          </p:cNvSpPr>
          <p:nvPr>
            <p:ph type="sldNum" sz="quarter" idx="12"/>
          </p:nvPr>
        </p:nvSpPr>
        <p:spPr/>
        <p:txBody>
          <a:bodyPr/>
          <a:lstStyle/>
          <a:p>
            <a:fld id="{4B9D2961-E2E1-254B-8BE2-3756239E383D}" type="slidenum">
              <a:rPr lang="fr-FR" smtClean="0"/>
              <a:t>9</a:t>
            </a:fld>
            <a:endParaRPr lang="fr-FR"/>
          </a:p>
        </p:txBody>
      </p:sp>
    </p:spTree>
    <p:extLst>
      <p:ext uri="{BB962C8B-B14F-4D97-AF65-F5344CB8AC3E}">
        <p14:creationId xmlns:p14="http://schemas.microsoft.com/office/powerpoint/2010/main" val="22920474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4526</Words>
  <Application>Microsoft Macintosh PowerPoint</Application>
  <PresentationFormat>Grand écran</PresentationFormat>
  <Paragraphs>581</Paragraphs>
  <Slides>67</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67</vt:i4>
      </vt:variant>
    </vt:vector>
  </HeadingPairs>
  <TitlesOfParts>
    <vt:vector size="77" baseType="lpstr">
      <vt:lpstr>ＭＳ Ｐゴシック</vt:lpstr>
      <vt:lpstr>Aptos</vt:lpstr>
      <vt:lpstr>Arial</vt:lpstr>
      <vt:lpstr>Calibri</vt:lpstr>
      <vt:lpstr>Calibri Light</vt:lpstr>
      <vt:lpstr>Comic Sans MS</vt:lpstr>
      <vt:lpstr>LMRoman10-Regular-Identity-H</vt:lpstr>
      <vt:lpstr>Times New Roman</vt:lpstr>
      <vt:lpstr>Wingdings</vt:lpstr>
      <vt:lpstr>Thème Office</vt:lpstr>
      <vt:lpstr>Qu’est-ce que le GEGA ?</vt:lpstr>
      <vt:lpstr>Que propose le GEGA ?</vt:lpstr>
      <vt:lpstr>Grossesse et addiction au tramadol : état des lieux, situations cliniques et regards pluridisciplinaires</vt:lpstr>
      <vt:lpstr>TRAMADOL ET EPIDEMIOLOGIE DE LA CONSOMMATION D’ANTALGIQUES OPIOIDES EN EUROPE, EN FRANCE, PENDANT ET EN DEHORS DE LA GROSSESSE</vt:lpstr>
      <vt:lpstr> Qu’est-ce que le TRAMADOL ?</vt:lpstr>
      <vt:lpstr>État des lieux de la consommation des antalgiques opioïdes et leurs usages problématiques, Rapport ANSM, Février 2019</vt:lpstr>
      <vt:lpstr>Des publications américaines de plus en plus nombreuses sur une réalité inquiétante en périnatalité</vt:lpstr>
      <vt:lpstr>Prévalence annuelle de prescription d’opioïdes faibles en France de 2004-2017</vt:lpstr>
      <vt:lpstr>Consommations en France 2017</vt:lpstr>
      <vt:lpstr>Présentation PowerPoint</vt:lpstr>
      <vt:lpstr>Rapport Sénat 2025</vt:lpstr>
      <vt:lpstr>Complications</vt:lpstr>
      <vt:lpstr>Présentation PowerPoint</vt:lpstr>
      <vt:lpstr>ET LA GROSSESSE? ACOG committee opinion, N° 711, August 2017</vt:lpstr>
      <vt:lpstr>J BRETT et al. Global Trends in Analgesic Opioid Use in Pregnancy  Anesthesiology 2025; 142:1100–13 (1)  </vt:lpstr>
      <vt:lpstr>J BRETT et al. Global Trends in Analgesic Opioid Use in Pregnancy  Anesthesiology 2025; 142:1100–13 (2) </vt:lpstr>
      <vt:lpstr>Présentation PowerPoint</vt:lpstr>
      <vt:lpstr>American College of Obstetrician and Gynecologists American Society of Addiction Medicine</vt:lpstr>
      <vt:lpstr>Eva Ferrer. Risques liés à la prise de tramadol pendant la grossesse : étude comparative dans la base de données EFEMERIS. Sciences pharmaceutiques. 2024. dumas-04934273 </vt:lpstr>
      <vt:lpstr>Eva Ferrer. Risques liés à la prise de tramadol pendant la grossesse : étude comparative dans la base de données EFEMERIS. Sciences pharmaceutiques. 2024. dumas-04934273 </vt:lpstr>
      <vt:lpstr>Présentation PowerPoint</vt:lpstr>
      <vt:lpstr>Conduite Addictive et Attachement </vt:lpstr>
      <vt:lpstr>Présentation PowerPoint</vt:lpstr>
      <vt:lpstr>Présentation PowerPoint</vt:lpstr>
      <vt:lpstr>Présentation PowerPoint</vt:lpstr>
      <vt:lpstr>Neuromédiateurs et drogues</vt:lpstr>
      <vt:lpstr>Mode d’action des SPA : système spécifique et dépendance</vt:lpstr>
      <vt:lpstr>Système de récompense</vt:lpstr>
      <vt:lpstr>Présentation PowerPoint</vt:lpstr>
      <vt:lpstr>Présentation PowerPoint</vt:lpstr>
      <vt:lpstr>Présentation PowerPoint</vt:lpstr>
      <vt:lpstr>Présentation PowerPoint</vt:lpstr>
      <vt:lpstr>Présentation PowerPoint</vt:lpstr>
      <vt:lpstr>Proposition de conduite à tenir  en fonction du score du POMI </vt:lpstr>
      <vt:lpstr>Cas clinique n°1 : mme Ahaa</vt:lpstr>
      <vt:lpstr>L’échelle POMI    Site de l’OFMA = Observatoire Français des Médicaments Antalgiques</vt:lpstr>
      <vt:lpstr>Mme Ahaa : </vt:lpstr>
      <vt:lpstr>Présentation PowerPoint</vt:lpstr>
      <vt:lpstr>Cas clinique n°2  : Mme Bée</vt:lpstr>
      <vt:lpstr>Cas clinique n°2  : Mme Bée</vt:lpstr>
      <vt:lpstr>Présentation PowerPoint</vt:lpstr>
      <vt:lpstr>Mme Bée : POMI = 6</vt:lpstr>
      <vt:lpstr>Mme Bée est adressée au médecin addictologue 1</vt:lpstr>
      <vt:lpstr>Présentation PowerPoint</vt:lpstr>
      <vt:lpstr>Mme Bée est adressée au médecin addictologue 3 </vt:lpstr>
      <vt:lpstr>Présentation PowerPoint</vt:lpstr>
      <vt:lpstr>Présentation PowerPoint</vt:lpstr>
      <vt:lpstr>Présentation PowerPoint</vt:lpstr>
      <vt:lpstr>Présentation PowerPoint</vt:lpstr>
      <vt:lpstr>Présentation PowerPoint</vt:lpstr>
      <vt:lpstr>Présentation PowerPoint</vt:lpstr>
      <vt:lpstr>Approche type soins de développement</vt:lpstr>
      <vt:lpstr>Présentation PowerPoint</vt:lpstr>
      <vt:lpstr>Allaitement sous MSO</vt:lpstr>
      <vt:lpstr>Présentation PowerPoint</vt:lpstr>
      <vt:lpstr>Présentation PowerPoint</vt:lpstr>
      <vt:lpstr>Cas clinique N°3 : mme Céhé</vt:lpstr>
      <vt:lpstr>Présentation PowerPoint</vt:lpstr>
      <vt:lpstr>Mme Céhé est adressée au médecin addictologue</vt:lpstr>
      <vt:lpstr>Cs pédiatrique de Mme Céhé à 34SA </vt:lpstr>
      <vt:lpstr>Présentation PowerPoint</vt:lpstr>
      <vt:lpstr>Tramadol – Allaitement</vt:lpstr>
      <vt:lpstr>Que faire en prévention ?</vt:lpstr>
      <vt:lpstr>Echelle ORT   (Opioïd Risk Tool)</vt:lpstr>
      <vt:lpstr>Présentation PowerPoint</vt:lpstr>
      <vt:lpstr>Présentation PowerPoint</vt:lpstr>
      <vt:lpstr>Merci pour votre attention, place aux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Antalgiques opioïdes</dc:title>
  <dc:creator>Corinne CHANAL</dc:creator>
  <cp:lastModifiedBy>Corinne CHANAL</cp:lastModifiedBy>
  <cp:revision>88</cp:revision>
  <dcterms:created xsi:type="dcterms:W3CDTF">2023-04-02T18:12:11Z</dcterms:created>
  <dcterms:modified xsi:type="dcterms:W3CDTF">2025-10-27T19:17:20Z</dcterms:modified>
</cp:coreProperties>
</file>