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5"/>
  </p:handoutMasterIdLst>
  <p:sldIdLst>
    <p:sldId id="256" r:id="rId2"/>
    <p:sldId id="280" r:id="rId3"/>
    <p:sldId id="257" r:id="rId4"/>
    <p:sldId id="262" r:id="rId5"/>
    <p:sldId id="275" r:id="rId6"/>
    <p:sldId id="277" r:id="rId7"/>
    <p:sldId id="260" r:id="rId8"/>
    <p:sldId id="264" r:id="rId9"/>
    <p:sldId id="271" r:id="rId10"/>
    <p:sldId id="272" r:id="rId11"/>
    <p:sldId id="279" r:id="rId12"/>
    <p:sldId id="276" r:id="rId13"/>
    <p:sldId id="274" r:id="rId14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TH Cecile" initials="NC" lastIdx="1" clrIdx="0">
    <p:extLst>
      <p:ext uri="{19B8F6BF-5375-455C-9EA6-DF929625EA0E}">
        <p15:presenceInfo xmlns:p15="http://schemas.microsoft.com/office/powerpoint/2012/main" userId="S-1-5-21-22437593-2017736929-30564915-81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8-46B3-96DD-A5EE4C5320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8-46B3-96DD-A5EE4C5320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8-46B3-96DD-A5EE4C5320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8-46B3-96DD-A5EE4C532039}"/>
              </c:ext>
            </c:extLst>
          </c:dPt>
          <c:cat>
            <c:strRef>
              <c:f>Feuil1!$A$2:$A$5</c:f>
              <c:strCache>
                <c:ptCount val="3"/>
                <c:pt idx="0">
                  <c:v>a terme</c:v>
                </c:pt>
                <c:pt idx="1">
                  <c:v>IVG</c:v>
                </c:pt>
                <c:pt idx="2">
                  <c:v>FCS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42</c:v>
                </c:pt>
                <c:pt idx="1">
                  <c:v>42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4-493E-91BB-717EFDC1E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99D01-87D7-40BC-83F6-2184BE6DD420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0943-74EB-4FCE-BEBD-231828C7F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3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74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4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93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18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14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6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4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15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9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6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97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4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6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63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64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6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48C1-321C-4512-9E2A-4D858BF02524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F710E6F-8E9A-4F33-BD40-0ED3F10D27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03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06542" y="-688764"/>
            <a:ext cx="9144000" cy="2387600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>Une sage-femme en CSAPA ! 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069" y="2822331"/>
            <a:ext cx="10216661" cy="38166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3600" dirty="0" smtClean="0"/>
              <a:t>L’accompagnement </a:t>
            </a:r>
            <a:r>
              <a:rPr lang="fr-FR" sz="3600" dirty="0"/>
              <a:t>des femmes vers une prévention et une réduction des risques gynécologiques et obstétricaux </a:t>
            </a:r>
            <a:endParaRPr lang="fr-FR" sz="2800" dirty="0"/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r>
              <a:rPr lang="fr-FR" sz="2300" dirty="0" smtClean="0"/>
              <a:t>Présenté par NORTH Cécile </a:t>
            </a:r>
          </a:p>
          <a:p>
            <a:pPr algn="ctr"/>
            <a:r>
              <a:rPr lang="fr-FR" sz="2300" dirty="0" smtClean="0"/>
              <a:t>Sage-femme</a:t>
            </a:r>
          </a:p>
          <a:p>
            <a:pPr algn="ctr"/>
            <a:r>
              <a:rPr lang="fr-FR" sz="2300" dirty="0" smtClean="0"/>
              <a:t>        aux Hôpitaux Universitaires de STRASBOURG</a:t>
            </a:r>
            <a:endParaRPr lang="fr-FR" sz="2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640" y="4730661"/>
            <a:ext cx="2165891" cy="1807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25" y="4958947"/>
            <a:ext cx="1775259" cy="13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232" y="321275"/>
            <a:ext cx="8596668" cy="13208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+mn-lt"/>
              </a:rPr>
              <a:t>PROJET D’ACTION 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275" y="1487874"/>
            <a:ext cx="10810103" cy="4888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M</a:t>
            </a:r>
            <a:r>
              <a:rPr lang="fr-FR" dirty="0" smtClean="0"/>
              <a:t>ettre à disposition des femmes accueillies plusieurs types d’accompagnement </a:t>
            </a:r>
          </a:p>
          <a:p>
            <a:pPr marL="0" indent="0">
              <a:buNone/>
            </a:pPr>
            <a:r>
              <a:rPr lang="fr-FR" dirty="0" smtClean="0"/>
              <a:t>ainsi que des outils au sein du CSAPA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M</a:t>
            </a:r>
            <a:r>
              <a:rPr lang="fr-FR" sz="1600" dirty="0" smtClean="0"/>
              <a:t>ise en place d’un « d’accueil féminin 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Consultations de prévention gynécologiques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A</a:t>
            </a:r>
            <a:r>
              <a:rPr lang="fr-FR" sz="1600" dirty="0" smtClean="0"/>
              <a:t>mélioration </a:t>
            </a:r>
            <a:r>
              <a:rPr lang="fr-FR" sz="1600" dirty="0"/>
              <a:t>de la flexibilité pour les </a:t>
            </a:r>
            <a:r>
              <a:rPr lang="fr-FR" sz="1600" dirty="0" smtClean="0"/>
              <a:t>consultations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Mise à disposition gratuite de protections </a:t>
            </a:r>
            <a:r>
              <a:rPr lang="fr-FR" sz="1600" dirty="0" smtClean="0"/>
              <a:t>hygiéniques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Mise à disposition de contraceptions </a:t>
            </a:r>
            <a:r>
              <a:rPr lang="fr-FR" sz="1600" dirty="0" smtClean="0"/>
              <a:t>gratuites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Proposition aux femmes mais aussi aux hommes du CSAPA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des ateliers thérapeutiques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0" indent="0">
              <a:buNone/>
            </a:pPr>
            <a:r>
              <a:rPr lang="fr-FR" dirty="0" smtClean="0"/>
              <a:t>Mise à disposition d’un plateau technique au sein du service de gynécologie du CHU: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 smtClean="0"/>
              <a:t>Consultations de </a:t>
            </a:r>
            <a:r>
              <a:rPr lang="fr-FR" sz="1600" dirty="0"/>
              <a:t>dépistage (IST, seins, frottis) et de </a:t>
            </a:r>
            <a:r>
              <a:rPr lang="fr-FR" sz="1600" dirty="0" smtClean="0"/>
              <a:t>suivi gynécologique.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1978090"/>
            <a:ext cx="2397967" cy="236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0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Motifs d’orientation vers la sage femme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Première consultation gynécologique</a:t>
            </a:r>
          </a:p>
          <a:p>
            <a:r>
              <a:rPr lang="fr-FR" dirty="0" smtClean="0"/>
              <a:t>Consultation de reprise de suivi gynécologique</a:t>
            </a:r>
          </a:p>
          <a:p>
            <a:r>
              <a:rPr lang="fr-FR" dirty="0" smtClean="0"/>
              <a:t>Instauration ou réactualisation d’une contraception</a:t>
            </a:r>
          </a:p>
          <a:p>
            <a:r>
              <a:rPr lang="fr-FR" dirty="0" smtClean="0"/>
              <a:t>Simple questionnement gynécologique ou obstétrical</a:t>
            </a:r>
          </a:p>
          <a:p>
            <a:r>
              <a:rPr lang="fr-FR" dirty="0" smtClean="0"/>
              <a:t>Pathologie gynécologique</a:t>
            </a:r>
          </a:p>
          <a:p>
            <a:r>
              <a:rPr lang="fr-FR" dirty="0" smtClean="0"/>
              <a:t>Demande de bilan IST et prise en charge</a:t>
            </a:r>
          </a:p>
          <a:p>
            <a:r>
              <a:rPr lang="fr-FR" dirty="0"/>
              <a:t>Désir d’enfant: patiente seule, couple ou homme seul</a:t>
            </a:r>
          </a:p>
          <a:p>
            <a:r>
              <a:rPr lang="fr-FR" dirty="0"/>
              <a:t>Début de grossesse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7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779" y="970033"/>
            <a:ext cx="8596668" cy="23092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7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700" b="1" dirty="0" smtClean="0">
                <a:solidFill>
                  <a:schemeClr val="tx1"/>
                </a:solidFill>
              </a:rPr>
              <a:t>C’est </a:t>
            </a:r>
            <a:r>
              <a:rPr lang="fr-FR" sz="2700" b="1" dirty="0">
                <a:solidFill>
                  <a:schemeClr val="tx1"/>
                </a:solidFill>
              </a:rPr>
              <a:t>une démarche « d’aller vers » pour provoquer la rencontre et favoriser l’adhésion à des soins souvent négligés</a:t>
            </a:r>
            <a:r>
              <a:rPr lang="fr-FR" sz="2700" b="1" dirty="0" smtClean="0">
                <a:solidFill>
                  <a:schemeClr val="tx1"/>
                </a:solidFill>
              </a:rPr>
              <a:t>.</a:t>
            </a:r>
            <a:br>
              <a:rPr lang="fr-FR" sz="2700" b="1" dirty="0" smtClean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sz="2700" b="1" dirty="0" smtClean="0">
                <a:solidFill>
                  <a:schemeClr val="tx1"/>
                </a:solidFill>
              </a:rPr>
              <a:t>C’est intégrer la spécificité féminine dans l’accompagnement addictologique.</a:t>
            </a:r>
            <a:endParaRPr lang="fr-FR" sz="27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5" y="3061040"/>
            <a:ext cx="8614712" cy="4307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4317" y="2044121"/>
            <a:ext cx="8129686" cy="1678339"/>
          </a:xfrm>
        </p:spPr>
        <p:txBody>
          <a:bodyPr>
            <a:normAutofit/>
          </a:bodyPr>
          <a:lstStyle/>
          <a:p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91" y="3734086"/>
            <a:ext cx="1818290" cy="151782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FA1CB8-DBEC-C443-B197-E64D70A5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92" y="3722460"/>
            <a:ext cx="2028498" cy="15294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144317" y="784665"/>
            <a:ext cx="8129686" cy="1678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 !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cette réflexion?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51162"/>
            <a:ext cx="8596668" cy="4528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900" dirty="0"/>
              <a:t>ELSA périnatalité depuis Mai 2020, 2 constats:</a:t>
            </a:r>
          </a:p>
          <a:p>
            <a:r>
              <a:rPr lang="fr-FR" sz="1900" dirty="0"/>
              <a:t>Grossesse inopinée, découverte </a:t>
            </a:r>
            <a:r>
              <a:rPr lang="fr-FR" sz="1900" dirty="0" smtClean="0"/>
              <a:t>tardivement</a:t>
            </a:r>
            <a:endParaRPr lang="fr-FR" sz="1900" dirty="0"/>
          </a:p>
          <a:p>
            <a:r>
              <a:rPr lang="fr-FR" sz="1900" dirty="0"/>
              <a:t>Délais d’action en post </a:t>
            </a:r>
            <a:r>
              <a:rPr lang="fr-FR" sz="1900" dirty="0" smtClean="0"/>
              <a:t>partum</a:t>
            </a:r>
            <a:endParaRPr lang="fr-FR" sz="1900" dirty="0"/>
          </a:p>
          <a:p>
            <a:endParaRPr lang="fr-FR" sz="1900" dirty="0"/>
          </a:p>
          <a:p>
            <a:pPr marL="0" indent="0">
              <a:buNone/>
            </a:pPr>
            <a:r>
              <a:rPr lang="fr-FR" sz="1900" dirty="0"/>
              <a:t>Créer des missions en amont et en aval de l’ELSA Périnatalité: Septembre 2022</a:t>
            </a:r>
          </a:p>
          <a:p>
            <a:r>
              <a:rPr lang="fr-FR" sz="1900" dirty="0"/>
              <a:t>Poste de sage femme au sein du CSAPA: un bureau identifié/ réunion hebdomadaire/ permanence d’accueil/ poursuite du suivi de ELSA péri</a:t>
            </a:r>
          </a:p>
          <a:p>
            <a:r>
              <a:rPr lang="fr-FR" sz="1900" dirty="0"/>
              <a:t>Démarche d’Aller/vers: sevrage complexe/salle de consommation a moindre risque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 smtClean="0"/>
              <a:t>2023: DU </a:t>
            </a:r>
            <a:r>
              <a:rPr lang="fr-FR" sz="1900" dirty="0"/>
              <a:t>« Périnatalité et addiction </a:t>
            </a:r>
            <a:r>
              <a:rPr lang="fr-FR" sz="1900" dirty="0" smtClean="0"/>
              <a:t>»</a:t>
            </a:r>
          </a:p>
          <a:p>
            <a:pPr marL="0" indent="0">
              <a:buNone/>
            </a:pPr>
            <a:endParaRPr lang="fr-FR" sz="1900" dirty="0" smtClean="0"/>
          </a:p>
          <a:p>
            <a:pPr marL="0" indent="0">
              <a:buNone/>
            </a:pPr>
            <a:r>
              <a:rPr lang="fr-FR" sz="1900" b="1" u="sng" dirty="0"/>
              <a:t>CSAPA: </a:t>
            </a:r>
            <a:r>
              <a:rPr lang="fr-FR" sz="1900" dirty="0"/>
              <a:t>Centre de Soins, d’Accompagnement et de Prévention en Addictologie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296" y="473508"/>
            <a:ext cx="373107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   </a:t>
            </a:r>
            <a:br>
              <a:rPr lang="fr-FR" sz="3600" dirty="0" smtClean="0"/>
            </a:br>
            <a:r>
              <a:rPr lang="fr-FR" sz="3600" dirty="0" smtClean="0"/>
              <a:t>MA PROBLEMATIQUE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475787"/>
            <a:ext cx="8596668" cy="280424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 algn="ctr">
              <a:buNone/>
            </a:pPr>
            <a:r>
              <a:rPr lang="fr-FR" sz="2400" dirty="0" smtClean="0"/>
              <a:t>En tant que sage-femme, comment accompagner les femmes suivies au sein du CSAPA vers une prévention et une réduction des risques gynécologiques et obstétricaux ? </a:t>
            </a:r>
          </a:p>
          <a:p>
            <a:pPr marL="0" indent="0" algn="ctr">
              <a:buNone/>
            </a:pPr>
            <a:endParaRPr lang="fr-FR" sz="2000" dirty="0" smtClean="0"/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583" y="944838"/>
            <a:ext cx="3731740" cy="230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5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L’ETUDE DE RECHERCHE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1) Type et déroulement de l’étude</a:t>
            </a:r>
          </a:p>
          <a:p>
            <a:pPr marL="0" indent="0">
              <a:buNone/>
            </a:pPr>
            <a:endParaRPr lang="fr-FR" dirty="0" smtClean="0"/>
          </a:p>
          <a:p>
            <a:pPr algn="just"/>
            <a:r>
              <a:rPr lang="fr-FR" dirty="0" smtClean="0"/>
              <a:t>Cette étude s’appuie sur un questionnaire.</a:t>
            </a:r>
          </a:p>
          <a:p>
            <a:pPr algn="just"/>
            <a:r>
              <a:rPr lang="fr-FR" dirty="0" smtClean="0"/>
              <a:t>Le questionnaire a été soumis et accepté au comité d'éthique des HUS pour un avis consultatif. </a:t>
            </a:r>
          </a:p>
          <a:p>
            <a:pPr algn="just"/>
            <a:r>
              <a:rPr lang="fr-FR" dirty="0" smtClean="0"/>
              <a:t>L’étude a eu lieu au CSAPA des HUS du 17/04/23 au 30/05/23 sur la base du volontariat et de façon anonyme.</a:t>
            </a:r>
          </a:p>
          <a:p>
            <a:pPr algn="just"/>
            <a:r>
              <a:rPr lang="fr-FR" dirty="0" smtClean="0"/>
              <a:t> 25 questionnaires ont été recueillis durant cette période.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49" y="429209"/>
            <a:ext cx="2715207" cy="226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0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480" y="65903"/>
            <a:ext cx="6441989" cy="67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L’ETUDE DE RECHERCHE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1) Type et déroulement de l’étude</a:t>
            </a:r>
          </a:p>
          <a:p>
            <a:pPr marL="0" indent="0">
              <a:buNone/>
            </a:pPr>
            <a:endParaRPr lang="fr-FR" dirty="0" smtClean="0"/>
          </a:p>
          <a:p>
            <a:pPr algn="just"/>
            <a:r>
              <a:rPr lang="fr-FR" dirty="0" smtClean="0"/>
              <a:t>Cette étude s’appuie sur un questionnaire.</a:t>
            </a:r>
          </a:p>
          <a:p>
            <a:pPr algn="just"/>
            <a:r>
              <a:rPr lang="fr-FR" dirty="0" smtClean="0"/>
              <a:t>Le questionnaire a été soumis et accepté au comité d'éthique des HUS pour un avis consultatif. </a:t>
            </a:r>
          </a:p>
          <a:p>
            <a:pPr algn="just"/>
            <a:r>
              <a:rPr lang="fr-FR" dirty="0" smtClean="0"/>
              <a:t>L’étude a eu lieu au CSAPA des HUS du 17/04/23 au 30/05/23 sur la base du volontariat et de façon anonyme.</a:t>
            </a:r>
          </a:p>
          <a:p>
            <a:pPr algn="just"/>
            <a:r>
              <a:rPr lang="fr-FR" dirty="0" smtClean="0"/>
              <a:t> 25 questionnaires ont été recueillis durant cette période.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49" y="429209"/>
            <a:ext cx="2715207" cy="2267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0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L’ETUDE DE RECHERCHE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2) Méthodologie</a:t>
            </a:r>
          </a:p>
          <a:p>
            <a:r>
              <a:rPr lang="fr-FR" dirty="0" smtClean="0"/>
              <a:t>Deux objectifs : </a:t>
            </a:r>
          </a:p>
          <a:p>
            <a:pPr>
              <a:buFontTx/>
              <a:buChar char="-"/>
            </a:pPr>
            <a:r>
              <a:rPr lang="fr-FR" dirty="0" smtClean="0"/>
              <a:t>le premier objectif étant d’identifier les besoins et les attentes des femmes accueillies en matière de réduction des risques et des répercussions au niveau gynécologique et obstétrical. </a:t>
            </a:r>
          </a:p>
          <a:p>
            <a:pPr>
              <a:buFontTx/>
              <a:buChar char="-"/>
            </a:pPr>
            <a:r>
              <a:rPr lang="fr-FR" dirty="0" smtClean="0"/>
              <a:t>le second objectif étant d’évaluer le besoin du suivi gynécologique des femmes consommatrices selon leur âge et leur parité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69" y="490959"/>
            <a:ext cx="2719052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296" y="26627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+mn-lt"/>
              </a:rPr>
              <a:t>L’ANALYSE DES RESULTATS</a:t>
            </a:r>
            <a:br>
              <a:rPr lang="fr-FR" sz="3600" dirty="0" smtClean="0">
                <a:latin typeface="+mn-lt"/>
              </a:rPr>
            </a:br>
            <a:r>
              <a:rPr lang="fr-FR" sz="1800" dirty="0" smtClean="0">
                <a:latin typeface="+mn-lt"/>
              </a:rPr>
              <a:t/>
            </a:r>
            <a:br>
              <a:rPr lang="fr-FR" sz="1800" dirty="0" smtClean="0">
                <a:latin typeface="+mn-lt"/>
              </a:rPr>
            </a:br>
            <a:r>
              <a:rPr lang="fr-FR" sz="1800" dirty="0" smtClean="0">
                <a:solidFill>
                  <a:schemeClr val="tx1"/>
                </a:solidFill>
                <a:latin typeface="+mn-lt"/>
              </a:rPr>
              <a:t>Les résultats importants:</a:t>
            </a:r>
            <a:endParaRPr lang="fr-F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296" y="1698926"/>
            <a:ext cx="8596668" cy="4665644"/>
          </a:xfrm>
        </p:spPr>
        <p:txBody>
          <a:bodyPr>
            <a:normAutofit fontScale="55000" lnSpcReduction="20000"/>
          </a:bodyPr>
          <a:lstStyle/>
          <a:p>
            <a:r>
              <a:rPr lang="fr-FR" sz="2400" b="1" u="sng" dirty="0" smtClean="0"/>
              <a:t>Suivi gynécologique et contraception</a:t>
            </a:r>
            <a:r>
              <a:rPr lang="fr-FR" sz="2400" b="1" dirty="0" smtClean="0"/>
              <a:t>: </a:t>
            </a:r>
          </a:p>
          <a:p>
            <a:pPr marL="0" indent="0">
              <a:buNone/>
            </a:pPr>
            <a:r>
              <a:rPr lang="fr-FR" sz="2400" dirty="0" smtClean="0"/>
              <a:t>- 72</a:t>
            </a:r>
            <a:r>
              <a:rPr lang="fr-FR" sz="2400" dirty="0"/>
              <a:t>% des femmes interrogées ont un suivi gynécologique et 82% d’entre elles ont un suivi « optimal </a:t>
            </a:r>
            <a:r>
              <a:rPr lang="fr-FR" sz="2400" dirty="0" smtClean="0"/>
              <a:t>».</a:t>
            </a:r>
          </a:p>
          <a:p>
            <a:pPr marL="0" indent="0">
              <a:buNone/>
            </a:pPr>
            <a:r>
              <a:rPr lang="fr-FR" sz="2400" dirty="0" smtClean="0"/>
              <a:t>- 57% des femmes ménopausées de l’étude n’ont pas un suivi </a:t>
            </a:r>
            <a:r>
              <a:rPr lang="fr-FR" sz="2400" smtClean="0"/>
              <a:t>de gynécologique optimal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 Parmi </a:t>
            </a:r>
            <a:r>
              <a:rPr lang="fr-FR" sz="2400" dirty="0"/>
              <a:t>les patientes en âge de procréer, elles sont 73% à avoir une contraception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r>
              <a:rPr lang="fr-FR" sz="2400" dirty="0" smtClean="0"/>
              <a:t>- Toutes les patientes sans contraception ont eu recours à la pilule d’urgence ou l’IVG.</a:t>
            </a:r>
            <a:endParaRPr lang="fr-FR" sz="2400" dirty="0"/>
          </a:p>
          <a:p>
            <a:r>
              <a:rPr lang="fr-FR" sz="2400" b="1" u="sng" dirty="0" smtClean="0"/>
              <a:t>Le recours à la pilule d’urgence et l’interruption volontaire de grossesse</a:t>
            </a:r>
            <a:r>
              <a:rPr lang="fr-FR" sz="2400" b="1" dirty="0" smtClean="0"/>
              <a:t> :</a:t>
            </a:r>
          </a:p>
          <a:p>
            <a:pPr marL="0" indent="0">
              <a:buNone/>
            </a:pPr>
            <a:r>
              <a:rPr lang="fr-FR" sz="2400" dirty="0" smtClean="0"/>
              <a:t>- 60</a:t>
            </a:r>
            <a:r>
              <a:rPr lang="fr-FR" sz="2400" dirty="0"/>
              <a:t>% des patientes ont eu au moins une </a:t>
            </a:r>
            <a:r>
              <a:rPr lang="fr-FR" sz="2400" dirty="0" smtClean="0"/>
              <a:t>grossesse: 42% menée à terme, 41% IVG, 17% FCS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- 80</a:t>
            </a:r>
            <a:r>
              <a:rPr lang="fr-FR" sz="2400" dirty="0"/>
              <a:t>% </a:t>
            </a:r>
            <a:r>
              <a:rPr lang="fr-FR" sz="2400" dirty="0" smtClean="0"/>
              <a:t>des patientes ayant eu une grossesse ont </a:t>
            </a:r>
            <a:r>
              <a:rPr lang="fr-FR" sz="2400" dirty="0"/>
              <a:t>eu recours au moins 1 fois à l’IVG</a:t>
            </a:r>
            <a:r>
              <a:rPr lang="fr-FR" sz="2400" dirty="0" smtClean="0"/>
              <a:t>. 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- 23% des femmes ayant réalisé une IVG ont réalisé 2IVG et plus,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- 43</a:t>
            </a:r>
            <a:r>
              <a:rPr lang="fr-FR" sz="2400" dirty="0"/>
              <a:t>% des patientes de l’étude disent avoir utilisé au moins une fois une pilule d’urgence. </a:t>
            </a:r>
          </a:p>
          <a:p>
            <a:pPr marL="0" indent="0">
              <a:buNone/>
            </a:pPr>
            <a:r>
              <a:rPr lang="fr-FR" sz="2400" dirty="0" smtClean="0"/>
              <a:t>- 54</a:t>
            </a:r>
            <a:r>
              <a:rPr lang="fr-FR" sz="2400" dirty="0"/>
              <a:t>% des patientes de l’étude ont eu recours à la fois à la pilule d’urgence et à l’IVG dans leur vie</a:t>
            </a:r>
            <a:r>
              <a:rPr lang="fr-FR" sz="2400" dirty="0" smtClean="0"/>
              <a:t>.</a:t>
            </a:r>
            <a:endParaRPr lang="fr-FR" sz="2400" dirty="0"/>
          </a:p>
          <a:p>
            <a:r>
              <a:rPr lang="fr-FR" sz="2400" b="1" u="sng" dirty="0" smtClean="0"/>
              <a:t>Le diagnostic tardif de grossesse 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fr-FR" sz="2400" dirty="0" smtClean="0"/>
              <a:t>100% des patientes disent découvrir leur grossesse dans les 2 premiers mois.</a:t>
            </a:r>
          </a:p>
          <a:p>
            <a:r>
              <a:rPr lang="fr-FR" sz="2400" b="1" u="sng" dirty="0" smtClean="0"/>
              <a:t>Des consultations </a:t>
            </a:r>
            <a:r>
              <a:rPr lang="fr-FR" sz="2400" b="1" u="sng" dirty="0"/>
              <a:t>avancées de gynécologie au sein du </a:t>
            </a:r>
            <a:r>
              <a:rPr lang="fr-FR" sz="2400" b="1" u="sng" dirty="0" smtClean="0"/>
              <a:t>CSAPA</a:t>
            </a:r>
            <a:r>
              <a:rPr lang="fr-FR" sz="2400" b="1" dirty="0" smtClean="0"/>
              <a:t>:</a:t>
            </a:r>
          </a:p>
          <a:p>
            <a:pPr marL="0" indent="0">
              <a:buNone/>
            </a:pPr>
            <a:r>
              <a:rPr lang="fr-FR" sz="2400" dirty="0" smtClean="0"/>
              <a:t>20% des patientes sont intéressées par ce type de consultation.</a:t>
            </a:r>
          </a:p>
        </p:txBody>
      </p:sp>
      <p:pic>
        <p:nvPicPr>
          <p:cNvPr id="1026" name="Picture 2" descr="dessin continu d'une seule ligne de deux femmes d'affaires donnant une  présentation sur l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33134"/>
            <a:ext cx="2286000" cy="15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687758994"/>
              </p:ext>
            </p:extLst>
          </p:nvPr>
        </p:nvGraphicFramePr>
        <p:xfrm>
          <a:off x="7606863" y="2754862"/>
          <a:ext cx="1961501" cy="164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09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+mn-lt"/>
              </a:rPr>
              <a:t>PROJET D’ACTION</a:t>
            </a:r>
            <a:endParaRPr lang="fr-FR" sz="36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242" y="1798124"/>
            <a:ext cx="953129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Les CSAPA ont un rôle préventif à jouer, tant en matière de réduction des risques sexuels que d’aide à l’accès à la contraception et à l’IVG. </a:t>
            </a:r>
          </a:p>
          <a:p>
            <a:pPr marL="0" indent="0">
              <a:buNone/>
            </a:pPr>
            <a:endParaRPr lang="fr-F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900" dirty="0"/>
              <a:t>Sensibiliser les professionnels du </a:t>
            </a:r>
            <a:r>
              <a:rPr lang="fr-FR" sz="1900" dirty="0" smtClean="0"/>
              <a:t>CSAPA et du sevrage complexe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900" dirty="0" smtClean="0"/>
              <a:t>Travailler en coordination avec l’équipe pluridisciplinaire du CSAPA /binôme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900" dirty="0" smtClean="0"/>
              <a:t>Déterminer un parcours de soin / accompagnement global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900" dirty="0" smtClean="0"/>
              <a:t>Sensibiliser les patientes du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900" dirty="0" smtClean="0"/>
              <a:t>Assurer la coordination avec les partenaires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2050" name="Picture 2" descr="Croquis du groupe d'élèves. Illustration vectorielle de dessin à lignes de  couleur Image Vectorielle Stock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619">
            <a:off x="5646780" y="4870962"/>
            <a:ext cx="3041153" cy="1959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1143</TotalTime>
  <Words>836</Words>
  <Application>Microsoft Office PowerPoint</Application>
  <PresentationFormat>Grand écran</PresentationFormat>
  <Paragraphs>91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 Une sage-femme en CSAPA ! </vt:lpstr>
      <vt:lpstr>Pourquoi cette réflexion?</vt:lpstr>
      <vt:lpstr>    MA PROBLEMATIQUE</vt:lpstr>
      <vt:lpstr>L’ETUDE DE RECHERCHE </vt:lpstr>
      <vt:lpstr> </vt:lpstr>
      <vt:lpstr>L’ETUDE DE RECHERCHE </vt:lpstr>
      <vt:lpstr>L’ETUDE DE RECHERCHE </vt:lpstr>
      <vt:lpstr>L’ANALYSE DES RESULTATS  Les résultats importants:</vt:lpstr>
      <vt:lpstr>PROJET D’ACTION</vt:lpstr>
      <vt:lpstr>PROJET D’ACTION </vt:lpstr>
      <vt:lpstr>Motifs d’orientation vers la sage femme </vt:lpstr>
      <vt:lpstr>  C’est une démarche « d’aller vers » pour provoquer la rencontre et favoriser l’adhésion à des soins souvent négligés.  C’est intégrer la spécificité féminine dans l’accompagnement addictologique.</vt:lpstr>
      <vt:lpstr>Présentation PowerPoint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sage-femme en CSAPA !</dc:title>
  <dc:creator>NORTH Cecile</dc:creator>
  <cp:lastModifiedBy>NORTH Cecile</cp:lastModifiedBy>
  <cp:revision>68</cp:revision>
  <cp:lastPrinted>2023-08-28T14:08:57Z</cp:lastPrinted>
  <dcterms:created xsi:type="dcterms:W3CDTF">2023-07-18T11:45:31Z</dcterms:created>
  <dcterms:modified xsi:type="dcterms:W3CDTF">2024-01-09T10:25:08Z</dcterms:modified>
</cp:coreProperties>
</file>